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4"/>
  </p:sldMasterIdLst>
  <p:notesMasterIdLst>
    <p:notesMasterId r:id="rId14"/>
  </p:notesMasterIdLst>
  <p:handoutMasterIdLst>
    <p:handoutMasterId r:id="rId15"/>
  </p:handoutMasterIdLst>
  <p:sldIdLst>
    <p:sldId id="256" r:id="rId5"/>
    <p:sldId id="257" r:id="rId6"/>
    <p:sldId id="258" r:id="rId7"/>
    <p:sldId id="259" r:id="rId8"/>
    <p:sldId id="260" r:id="rId9"/>
    <p:sldId id="272" r:id="rId10"/>
    <p:sldId id="261" r:id="rId11"/>
    <p:sldId id="269" r:id="rId12"/>
    <p:sldId id="273" r:id="rId13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FECB4D8-DB02-4DC6-A0A2-4F2EBAE1DC90}" styleName="Средний стиль 1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 autoAdjust="0"/>
    <p:restoredTop sz="94988" autoAdjust="0"/>
  </p:normalViewPr>
  <p:slideViewPr>
    <p:cSldViewPr snapToGrid="0">
      <p:cViewPr varScale="1">
        <p:scale>
          <a:sx n="59" d="100"/>
          <a:sy n="59" d="100"/>
        </p:scale>
        <p:origin x="72" y="83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9" d="100"/>
          <a:sy n="99" d="100"/>
        </p:scale>
        <p:origin x="357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1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1F3F5E3-CEB6-44DF-B995-2FDFDFE9C11A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1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F2C8D43-8168-48C8-91A7-63EACBACA74B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353109985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1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3195258-86C4-401A-8E94-ADE157854278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1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1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603C52C-5E29-41AF-BAA3-8217E886DA08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196196172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603C52C-5E29-41AF-BAA3-8217E886DA08}" type="slidenum">
              <a:rPr lang="ru-RU" noProof="1" dirty="0" smtClean="0"/>
              <a:pPr rtl="0"/>
              <a:t>1</a:t>
            </a:fld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24787365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603C52C-5E29-41AF-BAA3-8217E886DA08}" type="slidenum">
              <a:rPr lang="ru-RU" noProof="1" smtClean="0"/>
              <a:pPr rtl="0"/>
              <a:t>2</a:t>
            </a:fld>
            <a:endParaRPr lang="ru-RU" noProof="1"/>
          </a:p>
        </p:txBody>
      </p:sp>
    </p:spTree>
    <p:extLst>
      <p:ext uri="{BB962C8B-B14F-4D97-AF65-F5344CB8AC3E}">
        <p14:creationId xmlns:p14="http://schemas.microsoft.com/office/powerpoint/2010/main" val="8439668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rtlCol="0" anchor="b">
            <a:normAutofit/>
          </a:bodyPr>
          <a:lstStyle>
            <a:lvl1pPr algn="l">
              <a:defRPr sz="6000"/>
            </a:lvl1pPr>
          </a:lstStyle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 rtlCol="0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1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 rtlCol="0"/>
          <a:lstStyle/>
          <a:p>
            <a:pPr rtl="0"/>
            <a:fld id="{7F5D3971-613F-407D-8A46-F6C0EB422763}" type="datetime1">
              <a:rPr lang="ru-RU" noProof="1" dirty="0" smtClean="0"/>
              <a:pPr rtl="0"/>
              <a:t>03.11.2026</a:t>
            </a:fld>
            <a:endParaRPr lang="ru-RU" noProof="1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B5B0317-E5ED-4357-88D7-8FEC4FC40737}" type="datetime1">
              <a:rPr lang="ru-RU" noProof="1" dirty="0" smtClean="0"/>
              <a:pPr rtl="0"/>
              <a:t>03.11.2026</a:t>
            </a:fld>
            <a:endParaRPr lang="ru-RU" noProof="1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rtlCol="0" anchor="b">
            <a:normAutofit/>
          </a:bodyPr>
          <a:lstStyle>
            <a:lvl1pPr algn="r">
              <a:defRPr sz="4000"/>
            </a:lvl1pPr>
          </a:lstStyle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1024467" y="3641725"/>
            <a:ext cx="10490200" cy="955675"/>
          </a:xfrm>
        </p:spPr>
        <p:txBody>
          <a:bodyPr rtlCol="0"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54624045-5829-401A-8952-3E137170E9E7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 hasCustomPrompt="1"/>
          </p:nvPr>
        </p:nvSpPr>
        <p:spPr>
          <a:xfrm>
            <a:off x="685800" y="2194559"/>
            <a:ext cx="5334000" cy="4024125"/>
          </a:xfrm>
        </p:spPr>
        <p:txBody>
          <a:bodyPr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6172200" y="2194559"/>
            <a:ext cx="5334000" cy="4024125"/>
          </a:xfrm>
        </p:spPr>
        <p:txBody>
          <a:bodyPr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D4FADA9-5463-4CDF-992B-9C957FD35038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 rtlCol="0"/>
          <a:lstStyle/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914409" y="2183802"/>
            <a:ext cx="5079991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 hasCustomPrompt="1"/>
          </p:nvPr>
        </p:nvSpPr>
        <p:spPr>
          <a:xfrm>
            <a:off x="685800" y="3132666"/>
            <a:ext cx="5311775" cy="3086019"/>
          </a:xfrm>
        </p:spPr>
        <p:txBody>
          <a:bodyPr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 hasCustomPrompt="1"/>
          </p:nvPr>
        </p:nvSpPr>
        <p:spPr>
          <a:xfrm>
            <a:off x="6400800" y="2183802"/>
            <a:ext cx="5105400" cy="823912"/>
          </a:xfrm>
        </p:spPr>
        <p:txBody>
          <a:bodyPr rtlCol="0"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 hasCustomPrompt="1"/>
          </p:nvPr>
        </p:nvSpPr>
        <p:spPr>
          <a:xfrm>
            <a:off x="6172200" y="3132666"/>
            <a:ext cx="5334000" cy="3086019"/>
          </a:xfrm>
        </p:spPr>
        <p:txBody>
          <a:bodyPr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C6053E5-CE77-4B0A-A996-3D69DFD23151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52FCE27-12E9-4404-9704-1BB5102602CD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3129710-43A9-4F30-BA02-7EE2CAEA4BC6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rtlCol="0" anchor="b"/>
          <a:lstStyle>
            <a:lvl1pPr algn="l">
              <a:defRPr sz="3200"/>
            </a:lvl1pPr>
          </a:lstStyle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4995582" y="746759"/>
            <a:ext cx="6510618" cy="5471925"/>
          </a:xfrm>
        </p:spPr>
        <p:txBody>
          <a:bodyPr rtlCol="0" anchor="ctr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685800" y="3124199"/>
            <a:ext cx="4114800" cy="3094485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15DF9FE-35B1-4A99-AEAD-5154F2A21B19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rtlCol="0" anchor="b"/>
          <a:lstStyle>
            <a:lvl1pPr algn="l">
              <a:defRPr sz="3200"/>
            </a:lvl1pPr>
          </a:lstStyle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Рисунок 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7861238" y="751241"/>
            <a:ext cx="3644962" cy="5467443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1"/>
              <a:t>Щелкните значок, чтобы добавить изображение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685800" y="3124199"/>
            <a:ext cx="6873240" cy="3094485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AA07926-6E29-45C7-B611-777D382E4F94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ый 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rtlCol="0" anchor="b"/>
          <a:lstStyle>
            <a:lvl1pPr algn="l">
              <a:defRPr sz="3200"/>
            </a:lvl1pPr>
          </a:lstStyle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Рисунок 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681727" y="941439"/>
            <a:ext cx="10821840" cy="3478161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1"/>
              <a:t>Щелкните значок, чтобы добавить изображение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685800" y="5516715"/>
            <a:ext cx="10820400" cy="701969"/>
          </a:xfrm>
        </p:spPr>
        <p:txBody>
          <a:bodyPr rtlCol="0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CD394A4-8215-4421-B0F2-767F11A3BCF6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rtlCol="0" anchor="ctr"/>
          <a:lstStyle>
            <a:lvl1pPr algn="l">
              <a:defRPr sz="3200"/>
            </a:lvl1pPr>
          </a:lstStyle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1024467" y="3649133"/>
            <a:ext cx="10130516" cy="999067"/>
          </a:xfrm>
        </p:spPr>
        <p:txBody>
          <a:bodyPr rtlCol="0"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D2E01DA1-D780-478C-A1E6-DB7162850904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 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rtlCol="0" anchor="ctr"/>
          <a:lstStyle>
            <a:lvl1pPr algn="l">
              <a:defRPr sz="3200"/>
            </a:lvl1pPr>
          </a:lstStyle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half" idx="13" hasCustomPrompt="1"/>
          </p:nvPr>
        </p:nvSpPr>
        <p:spPr>
          <a:xfrm>
            <a:off x="1303865" y="3365556"/>
            <a:ext cx="9592736" cy="44444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1024467" y="3959862"/>
            <a:ext cx="10151533" cy="679871"/>
          </a:xfrm>
        </p:spPr>
        <p:txBody>
          <a:bodyPr rtlCol="0"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D86403EE-C9CA-43B5-BDF8-3B30FBEC95CA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  <p:sp>
        <p:nvSpPr>
          <p:cNvPr id="9" name="Надпись 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rtl="0"/>
            <a:r>
              <a:rPr lang="ru-RU" sz="8000" noProof="1">
                <a:solidFill>
                  <a:schemeClr val="tx1"/>
                </a:solidFill>
                <a:effectLst/>
              </a:rPr>
              <a:t>«</a:t>
            </a:r>
          </a:p>
        </p:txBody>
      </p:sp>
      <p:sp>
        <p:nvSpPr>
          <p:cNvPr id="10" name="Надпись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ru-RU" sz="8000" noProof="1">
                <a:solidFill>
                  <a:schemeClr val="tx1"/>
                </a:solidFill>
                <a:effectLst/>
              </a:rPr>
              <a:t>»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rtlCol="0" anchor="b"/>
          <a:lstStyle>
            <a:lvl1pPr algn="l">
              <a:defRPr sz="3200"/>
            </a:lvl1pPr>
          </a:lstStyle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 hasCustomPrompt="1"/>
          </p:nvPr>
        </p:nvSpPr>
        <p:spPr>
          <a:xfrm>
            <a:off x="1024467" y="3648315"/>
            <a:ext cx="10144654" cy="999885"/>
          </a:xfrm>
        </p:spPr>
        <p:txBody>
          <a:bodyPr rtlCol="0"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C7A17412-9F10-48A5-995F-F995BC3F24BE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ойной столбе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 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 rtlCol="0"/>
          <a:lstStyle/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7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685800" y="2202080"/>
            <a:ext cx="3456432" cy="617320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half" idx="15" hasCustomPrompt="1"/>
          </p:nvPr>
        </p:nvSpPr>
        <p:spPr>
          <a:xfrm>
            <a:off x="685799" y="2904565"/>
            <a:ext cx="3456432" cy="331413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9" name="Текст 4"/>
          <p:cNvSpPr>
            <a:spLocks noGrp="1"/>
          </p:cNvSpPr>
          <p:nvPr>
            <p:ph type="body" sz="quarter" idx="3" hasCustomPrompt="1"/>
          </p:nvPr>
        </p:nvSpPr>
        <p:spPr>
          <a:xfrm>
            <a:off x="4368800" y="2201333"/>
            <a:ext cx="3456432" cy="626534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10" name="Текст 3"/>
          <p:cNvSpPr>
            <a:spLocks noGrp="1"/>
          </p:cNvSpPr>
          <p:nvPr>
            <p:ph type="body" sz="half" idx="16" hasCustomPrompt="1"/>
          </p:nvPr>
        </p:nvSpPr>
        <p:spPr>
          <a:xfrm>
            <a:off x="4366858" y="2904067"/>
            <a:ext cx="3456432" cy="3314618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11" name="Текст 4"/>
          <p:cNvSpPr>
            <a:spLocks noGrp="1"/>
          </p:cNvSpPr>
          <p:nvPr>
            <p:ph type="body" sz="quarter" idx="13" hasCustomPrompt="1"/>
          </p:nvPr>
        </p:nvSpPr>
        <p:spPr>
          <a:xfrm>
            <a:off x="8051800" y="2192866"/>
            <a:ext cx="3456432" cy="626534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half" idx="17" hasCustomPrompt="1"/>
          </p:nvPr>
        </p:nvSpPr>
        <p:spPr>
          <a:xfrm>
            <a:off x="8051801" y="2904565"/>
            <a:ext cx="3456432" cy="331413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0CF83A1-D7AC-4F33-8F13-3D5826F7F4BF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 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 rtlCol="0"/>
          <a:lstStyle/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19" name="Текст 2"/>
          <p:cNvSpPr>
            <a:spLocks noGrp="1"/>
          </p:cNvSpPr>
          <p:nvPr>
            <p:ph type="body" idx="1" hasCustomPrompt="1"/>
          </p:nvPr>
        </p:nvSpPr>
        <p:spPr>
          <a:xfrm>
            <a:off x="688618" y="4191000"/>
            <a:ext cx="3451582" cy="682765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20" name="Рисунок 2"/>
          <p:cNvSpPr>
            <a:spLocks noGrp="1" noChangeAspect="1"/>
          </p:cNvSpPr>
          <p:nvPr>
            <p:ph type="pic" idx="15" hasCustomPrompt="1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1"/>
              <a:t>Щелкните значок, чтобы добавить изображение</a:t>
            </a:r>
          </a:p>
        </p:txBody>
      </p:sp>
      <p:sp>
        <p:nvSpPr>
          <p:cNvPr id="21" name="Текст 3"/>
          <p:cNvSpPr>
            <a:spLocks noGrp="1"/>
          </p:cNvSpPr>
          <p:nvPr>
            <p:ph type="body" sz="half" idx="18" hasCustomPrompt="1"/>
          </p:nvPr>
        </p:nvSpPr>
        <p:spPr>
          <a:xfrm>
            <a:off x="688618" y="4873764"/>
            <a:ext cx="3451582" cy="1344921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22" name="Текст 4"/>
          <p:cNvSpPr>
            <a:spLocks noGrp="1"/>
          </p:cNvSpPr>
          <p:nvPr>
            <p:ph type="body" sz="quarter" idx="3" hasCustomPrompt="1"/>
          </p:nvPr>
        </p:nvSpPr>
        <p:spPr>
          <a:xfrm>
            <a:off x="4374263" y="4191000"/>
            <a:ext cx="3448935" cy="682765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23" name="Рисунок 2"/>
          <p:cNvSpPr>
            <a:spLocks noGrp="1" noChangeAspect="1"/>
          </p:cNvSpPr>
          <p:nvPr>
            <p:ph type="pic" idx="21" hasCustomPrompt="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1"/>
              <a:t>Щелкните значок, чтобы добавить изображение</a:t>
            </a:r>
          </a:p>
        </p:txBody>
      </p:sp>
      <p:sp>
        <p:nvSpPr>
          <p:cNvPr id="24" name="Текст 3"/>
          <p:cNvSpPr>
            <a:spLocks noGrp="1"/>
          </p:cNvSpPr>
          <p:nvPr>
            <p:ph type="body" sz="half" idx="19" hasCustomPrompt="1"/>
          </p:nvPr>
        </p:nvSpPr>
        <p:spPr>
          <a:xfrm>
            <a:off x="4374264" y="4873763"/>
            <a:ext cx="3448935" cy="1344921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25" name="Текст 4"/>
          <p:cNvSpPr>
            <a:spLocks noGrp="1"/>
          </p:cNvSpPr>
          <p:nvPr>
            <p:ph type="body" sz="quarter" idx="13" hasCustomPrompt="1"/>
          </p:nvPr>
        </p:nvSpPr>
        <p:spPr>
          <a:xfrm>
            <a:off x="8049731" y="4191000"/>
            <a:ext cx="3456469" cy="682765"/>
          </a:xfrm>
        </p:spPr>
        <p:txBody>
          <a:bodyPr rtlCol="0"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26" name="Рисунок 2"/>
          <p:cNvSpPr>
            <a:spLocks noGrp="1" noChangeAspect="1"/>
          </p:cNvSpPr>
          <p:nvPr>
            <p:ph type="pic" idx="22" hasCustomPrompt="1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rtl="0"/>
            <a:r>
              <a:rPr lang="ru-RU" noProof="1"/>
              <a:t>Щелкните значок, чтобы добавить изображение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half" idx="20" hasCustomPrompt="1"/>
          </p:nvPr>
        </p:nvSpPr>
        <p:spPr>
          <a:xfrm>
            <a:off x="8049731" y="4873761"/>
            <a:ext cx="3452445" cy="1344921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5B6212E-AA16-4076-B669-F7EBF9E27B56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 hasCustomPrompt="1"/>
          </p:nvPr>
        </p:nvSpPr>
        <p:spPr>
          <a:xfrm>
            <a:off x="685800" y="2194559"/>
            <a:ext cx="10820400" cy="4024125"/>
          </a:xfrm>
        </p:spPr>
        <p:txBody>
          <a:bodyPr vert="eaVert"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98A3CB4-63E0-42FA-B506-E5D86E0945B1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 rtlCol="0"/>
          <a:lstStyle>
            <a:lvl1pPr algn="l">
              <a:defRPr/>
            </a:lvl1pPr>
          </a:lstStyle>
          <a:p>
            <a:pPr rtl="0"/>
            <a:r>
              <a:rPr lang="ru-RU" noProof="1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 hasCustomPrompt="1"/>
          </p:nvPr>
        </p:nvSpPr>
        <p:spPr>
          <a:xfrm>
            <a:off x="1024466" y="745067"/>
            <a:ext cx="8204201" cy="3903133"/>
          </a:xfrm>
        </p:spPr>
        <p:txBody>
          <a:bodyPr vert="eaVert" rtlCol="0"/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 rtlCol="0"/>
          <a:lstStyle>
            <a:lvl1pPr algn="r">
              <a:defRPr/>
            </a:lvl1pPr>
          </a:lstStyle>
          <a:p>
            <a:pPr rtl="0"/>
            <a:fld id="{2EA8B877-EDF3-486E-B006-0AF3C2C1E078}" type="datetime1">
              <a:rPr lang="ru-RU" noProof="1" smtClean="0"/>
              <a:pPr rtl="0"/>
              <a:t>03.11.2026</a:t>
            </a:fld>
            <a:endParaRPr lang="ru-RU" noProof="1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 rtlCol="0"/>
          <a:lstStyle/>
          <a:p>
            <a:pPr rtl="0"/>
            <a:endParaRPr lang="ru-RU" noProof="1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1"/>
              <a:t>Стиль образца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1"/>
              <a:t>Щелкните, чтобы изменить стили текста образца слайда</a:t>
            </a:r>
          </a:p>
          <a:p>
            <a:pPr lvl="1" rtl="0"/>
            <a:r>
              <a:rPr lang="ru-RU" noProof="1"/>
              <a:t>Второй уровень</a:t>
            </a:r>
          </a:p>
          <a:p>
            <a:pPr lvl="2" rtl="0"/>
            <a:r>
              <a:rPr lang="ru-RU" noProof="1"/>
              <a:t>Третий уровень</a:t>
            </a:r>
          </a:p>
          <a:p>
            <a:pPr lvl="3" rtl="0"/>
            <a:r>
              <a:rPr lang="ru-RU" noProof="1"/>
              <a:t>Четвертый уровень</a:t>
            </a:r>
          </a:p>
          <a:p>
            <a:pPr lvl="4" rtl="0"/>
            <a:r>
              <a:rPr lang="ru-RU" noProof="1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CE5DCE4-5573-4F62-B866-31325C98D232}" type="datetime1">
              <a:rPr lang="ru-RU" noProof="1" dirty="0" smtClean="0"/>
              <a:pPr rtl="0"/>
              <a:t>03.11.2026</a:t>
            </a:fld>
            <a:endParaRPr lang="ru-RU" noProof="1"/>
          </a:p>
        </p:txBody>
      </p:sp>
      <p:sp>
        <p:nvSpPr>
          <p:cNvPr id="5" name="Нижний колонтитул 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ru-RU" noProof="1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6D22F896-40B5-4ADD-8801-0D06FADFA095}" type="slidenum">
              <a:rPr lang="ru-RU" noProof="1" dirty="0" smtClean="0"/>
              <a:pPr rtl="0"/>
              <a:t>‹#›</a:t>
            </a:fld>
            <a:endParaRPr lang="ru-RU" noProof="1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0496C6C-A85F-426B-9ED1-3444166CE4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1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E5CD8D-E704-46A1-BC3E-9A644A9FFD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2483" y="821265"/>
            <a:ext cx="6098705" cy="5222117"/>
          </a:xfrm>
        </p:spPr>
        <p:txBody>
          <a:bodyPr rtlCol="0" anchor="ctr">
            <a:normAutofit/>
          </a:bodyPr>
          <a:lstStyle/>
          <a:p>
            <a:pPr algn="r"/>
            <a:r>
              <a:rPr lang="ru-RU" sz="5400" noProof="1"/>
              <a:t>Исполнение бюджета</a:t>
            </a:r>
            <a:br>
              <a:rPr lang="ru-RU" sz="5400" noProof="1"/>
            </a:br>
            <a:r>
              <a:rPr lang="ru-RU" sz="3600" noProof="1"/>
              <a:t>(на 31 октября </a:t>
            </a:r>
            <a:br>
              <a:rPr lang="ru-RU" sz="3600" noProof="1"/>
            </a:br>
            <a:r>
              <a:rPr lang="ru-RU" sz="3600" noProof="1"/>
              <a:t>2026 года)</a:t>
            </a:r>
            <a:endParaRPr lang="ru-RU" sz="5400" noProof="1"/>
          </a:p>
        </p:txBody>
      </p:sp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id="{AD0EF22F-5D3C-4240-8C32-1B20803E5A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397108" y="1923563"/>
            <a:ext cx="0" cy="301752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309A740-48C5-4AE5-879B-F567D3D7AC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03028" y="821265"/>
            <a:ext cx="3265713" cy="5222117"/>
          </a:xfrm>
        </p:spPr>
        <p:txBody>
          <a:bodyPr rtlCol="0" anchor="ctr">
            <a:normAutofit/>
          </a:bodyPr>
          <a:lstStyle/>
          <a:p>
            <a:pPr rtl="0"/>
            <a:r>
              <a:rPr lang="ru-RU" noProof="1"/>
              <a:t>Гражданский бюджет </a:t>
            </a:r>
          </a:p>
          <a:p>
            <a:pPr rtl="0"/>
            <a:r>
              <a:rPr lang="ru-RU" noProof="1"/>
              <a:t>ГУ «Аппарат акима Железнодорожного сельского округа города Экибастуза»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D912EF34-0253-41FD-9940-D8FBB7DE74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34"/>
          <a:stretch/>
        </p:blipFill>
        <p:spPr>
          <a:xfrm rot="5400000" flipH="1" flipV="1">
            <a:off x="7545075" y="2187578"/>
            <a:ext cx="6857999" cy="248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66494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Прямоугольник 7">
            <a:extLst>
              <a:ext uri="{FF2B5EF4-FFF2-40B4-BE49-F238E27FC236}">
                <a16:creationId xmlns:a16="http://schemas.microsoft.com/office/drawing/2014/main" id="{A38A195E-584A-485A-BECD-66468900B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1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40177A7-740C-43C7-8F2D-BD7067F12C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406393" cy="6858000"/>
          </a:xfrm>
          <a:prstGeom prst="rect">
            <a:avLst/>
          </a:prstGeom>
          <a:solidFill>
            <a:schemeClr val="bg1">
              <a:lumMod val="95000"/>
              <a:lumOff val="5000"/>
            </a:schemeClr>
          </a:solidFill>
          <a:ln>
            <a:noFill/>
          </a:ln>
          <a:effectLst>
            <a:outerShdw blurRad="635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1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12" name="Рисунок 11">
            <a:extLst>
              <a:ext uri="{FF2B5EF4-FFF2-40B4-BE49-F238E27FC236}">
                <a16:creationId xmlns:a16="http://schemas.microsoft.com/office/drawing/2014/main" id="{FF525AAA-82CE-4027-A26C-B0EFFD856F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34"/>
          <a:stretch/>
        </p:blipFill>
        <p:spPr>
          <a:xfrm rot="5400000" flipH="1" flipV="1">
            <a:off x="-1265719" y="2187575"/>
            <a:ext cx="6857999" cy="248285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89EA88-8D83-4F3F-A4C1-4B16E2377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0507" y="764373"/>
            <a:ext cx="7434070" cy="5296458"/>
          </a:xfrm>
        </p:spPr>
        <p:txBody>
          <a:bodyPr rtlCol="0">
            <a:normAutofit/>
          </a:bodyPr>
          <a:lstStyle/>
          <a:p>
            <a:pPr algn="l"/>
            <a:r>
              <a:rPr lang="ru-RU" sz="2800" b="1" dirty="0"/>
              <a:t>Администратор Бюджетных программ: </a:t>
            </a:r>
            <a:r>
              <a:rPr lang="ru-RU" sz="2800" dirty="0"/>
              <a:t>124 Аппарат акима города районного значения, села, поселка, сельского округа</a:t>
            </a:r>
            <a:br>
              <a:rPr lang="ru-RU" sz="2800" dirty="0"/>
            </a:br>
            <a:r>
              <a:rPr lang="ru-RU" sz="2800" b="1" dirty="0"/>
              <a:t>Единица измерения: </a:t>
            </a:r>
            <a:r>
              <a:rPr lang="ru-RU" sz="2800" dirty="0"/>
              <a:t>Тенге</a:t>
            </a:r>
            <a:br>
              <a:rPr lang="ru-RU" sz="2800" dirty="0"/>
            </a:br>
            <a:r>
              <a:rPr lang="ru-RU" sz="2800" b="1" dirty="0"/>
              <a:t>Наименование государственного учреждения: 451610</a:t>
            </a:r>
            <a:r>
              <a:rPr lang="ru-RU" sz="2800" dirty="0"/>
              <a:t> - Государственное учреждение «Аппарат акима Железнодорожного сельского округа города Экибастуза"</a:t>
            </a:r>
            <a:endParaRPr lang="ru-RU" sz="2800" noProof="1"/>
          </a:p>
        </p:txBody>
      </p:sp>
    </p:spTree>
    <p:extLst>
      <p:ext uri="{BB962C8B-B14F-4D97-AF65-F5344CB8AC3E}">
        <p14:creationId xmlns:p14="http://schemas.microsoft.com/office/powerpoint/2010/main" val="21942331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04845" y="1126683"/>
            <a:ext cx="9401355" cy="1293028"/>
          </a:xfrm>
        </p:spPr>
        <p:txBody>
          <a:bodyPr>
            <a:noAutofit/>
          </a:bodyPr>
          <a:lstStyle/>
          <a:p>
            <a:r>
              <a:rPr lang="ru-RU" sz="2800" dirty="0"/>
              <a:t>001 «Услуги по обеспечению деятельности </a:t>
            </a:r>
            <a:r>
              <a:rPr lang="ru-RU" sz="2800" dirty="0" err="1"/>
              <a:t>акима</a:t>
            </a:r>
            <a:r>
              <a:rPr lang="ru-RU" sz="2800" dirty="0"/>
              <a:t> района в городе, города районного значения, поселка, села, сельского округа».</a:t>
            </a:r>
            <a:r>
              <a:rPr lang="ru-RU" sz="2800" b="1" dirty="0"/>
              <a:t> </a:t>
            </a:r>
            <a:endParaRPr lang="ru-RU" sz="2800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226424"/>
              </p:ext>
            </p:extLst>
          </p:nvPr>
        </p:nvGraphicFramePr>
        <p:xfrm>
          <a:off x="750275" y="3248827"/>
          <a:ext cx="10755925" cy="284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1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08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/>
                        <a:t>План финансирования по обязательствам и</a:t>
                      </a:r>
                    </a:p>
                    <a:p>
                      <a:pPr algn="ctr"/>
                      <a:r>
                        <a:rPr lang="ru-RU" sz="1800" kern="1200" dirty="0"/>
                        <a:t>платежам на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/>
                        <a:t>Сумма принятых обязательств</a:t>
                      </a:r>
                    </a:p>
                    <a:p>
                      <a:pPr algn="ctr"/>
                      <a:r>
                        <a:rPr lang="ru-RU" sz="1800" kern="1200" dirty="0"/>
                        <a:t>с начала года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/>
                        <a:t>Оплаченные обязательства</a:t>
                      </a:r>
                    </a:p>
                    <a:p>
                      <a:pPr algn="ctr"/>
                      <a:r>
                        <a:rPr lang="ru-RU" sz="1800" b="1" i="0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 начала года</a:t>
                      </a:r>
                      <a:br>
                        <a:rPr lang="ru-RU" sz="1800" b="1" i="0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/>
                        <a:t>Неоплаченные обязательства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Исполнение за месяц(%)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 algn="r"/>
                      <a:r>
                        <a:rPr lang="ru-RU" dirty="0"/>
                        <a:t>тенге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5=(3*100%)/2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ru-RU" sz="180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39 355 000,00</a:t>
                      </a:r>
                      <a:br>
                        <a:rPr lang="ru-RU" sz="1800" i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34 730 615,28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34 670 759,28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59 856,00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99,8%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/>
              <a:t>008 «Освещение улиц населенных </a:t>
            </a:r>
            <a:r>
              <a:rPr lang="kk-KZ" sz="2800" dirty="0"/>
              <a:t>п</a:t>
            </a:r>
            <a:r>
              <a:rPr lang="ru-RU" sz="2800" dirty="0" err="1"/>
              <a:t>унктов</a:t>
            </a:r>
            <a:r>
              <a:rPr lang="ru-RU" sz="2800" dirty="0"/>
              <a:t>»</a:t>
            </a:r>
            <a:r>
              <a:rPr lang="ru-RU" sz="2800" b="1" dirty="0"/>
              <a:t> </a:t>
            </a:r>
            <a:endParaRPr lang="ru-RU" sz="2800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5280487"/>
              </p:ext>
            </p:extLst>
          </p:nvPr>
        </p:nvGraphicFramePr>
        <p:xfrm>
          <a:off x="709246" y="2498725"/>
          <a:ext cx="10755925" cy="26551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1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08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/>
                        <a:t>План финансирования по обязательствам и</a:t>
                      </a:r>
                    </a:p>
                    <a:p>
                      <a:pPr algn="ctr"/>
                      <a:r>
                        <a:rPr lang="ru-RU" sz="1800" kern="1200" dirty="0"/>
                        <a:t>платежам на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/>
                        <a:t>Сумма принятых обязательств</a:t>
                      </a:r>
                    </a:p>
                    <a:p>
                      <a:pPr algn="ctr"/>
                      <a:r>
                        <a:rPr lang="ru-RU" sz="1800" kern="1200" dirty="0"/>
                        <a:t>с начала года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/>
                        <a:t>Оплаченные обязательства</a:t>
                      </a:r>
                    </a:p>
                    <a:p>
                      <a:pPr algn="ctr"/>
                      <a:r>
                        <a:rPr lang="ru-RU" sz="1800" b="1" i="0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 начала года</a:t>
                      </a:r>
                      <a:br>
                        <a:rPr lang="ru-RU" sz="1800" b="1" i="0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Неоплаченные обязательства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Исполнение за месяц (%)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 algn="r"/>
                      <a:r>
                        <a:rPr lang="ru-RU" dirty="0"/>
                        <a:t>тенге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5=(3*100%)/2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041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7 715 000,00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6 880 404,12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4 128 000,00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2 752 404,12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60%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83877" y="1057450"/>
            <a:ext cx="8610600" cy="1293028"/>
          </a:xfrm>
        </p:spPr>
        <p:txBody>
          <a:bodyPr>
            <a:normAutofit/>
          </a:bodyPr>
          <a:lstStyle/>
          <a:p>
            <a:r>
              <a:rPr lang="ru-RU" sz="2400" dirty="0"/>
              <a:t>009 «</a:t>
            </a:r>
            <a:r>
              <a:rPr lang="kk-KZ" sz="2400" dirty="0"/>
              <a:t>Обеспечение санитарии</a:t>
            </a:r>
            <a:r>
              <a:rPr lang="ru-RU" sz="2400" dirty="0"/>
              <a:t> </a:t>
            </a:r>
            <a:br>
              <a:rPr lang="ru-RU" sz="2400" dirty="0"/>
            </a:br>
            <a:r>
              <a:rPr lang="ru-RU" sz="2400" dirty="0"/>
              <a:t>населенных </a:t>
            </a:r>
            <a:r>
              <a:rPr lang="kk-KZ" sz="2400" dirty="0"/>
              <a:t>п</a:t>
            </a:r>
            <a:r>
              <a:rPr lang="ru-RU" sz="2400" dirty="0" err="1"/>
              <a:t>унктов</a:t>
            </a:r>
            <a:r>
              <a:rPr lang="ru-RU" sz="2400" dirty="0"/>
              <a:t>»</a:t>
            </a:r>
            <a:br>
              <a:rPr lang="ru-RU" sz="2400" dirty="0"/>
            </a:br>
            <a:endParaRPr lang="ru-RU" sz="2400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2627815"/>
              </p:ext>
            </p:extLst>
          </p:nvPr>
        </p:nvGraphicFramePr>
        <p:xfrm>
          <a:off x="709246" y="2498725"/>
          <a:ext cx="10755925" cy="2575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1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08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/>
                        <a:t>План финансирования по обязательствам и</a:t>
                      </a:r>
                    </a:p>
                    <a:p>
                      <a:pPr algn="ctr"/>
                      <a:r>
                        <a:rPr lang="ru-RU" sz="1800" kern="1200" dirty="0"/>
                        <a:t>платежам на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/>
                        <a:t>Сумма принятых обязательств</a:t>
                      </a:r>
                    </a:p>
                    <a:p>
                      <a:pPr algn="ctr"/>
                      <a:r>
                        <a:rPr lang="ru-RU" sz="1800" kern="1200" dirty="0"/>
                        <a:t>с начала года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/>
                        <a:t>Оплаченные обязательства</a:t>
                      </a:r>
                    </a:p>
                    <a:p>
                      <a:pPr algn="ctr"/>
                      <a:r>
                        <a:rPr lang="ru-RU" sz="1800" b="1" i="0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 начала года</a:t>
                      </a:r>
                      <a:br>
                        <a:rPr lang="ru-RU" sz="1800" b="1" i="0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Неоплаченные обязательства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Исполнение за месяц (%)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 algn="r"/>
                      <a:r>
                        <a:rPr lang="ru-RU" dirty="0"/>
                        <a:t>тенге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5=(3*100%)/2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1 321 000,00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1 099 600,00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1 099 600,00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100</a:t>
                      </a:r>
                      <a:r>
                        <a:rPr lang="en-US" dirty="0"/>
                        <a:t>%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>
          <a:extLst>
            <a:ext uri="{FF2B5EF4-FFF2-40B4-BE49-F238E27FC236}">
              <a16:creationId xmlns:a16="http://schemas.microsoft.com/office/drawing/2014/main" id="{34785997-1902-212B-2F36-2BF7ABC1C6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B6EDAB-AE6F-85B4-FDE3-2099E18A9E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83877" y="1057450"/>
            <a:ext cx="8610600" cy="1293028"/>
          </a:xfrm>
        </p:spPr>
        <p:txBody>
          <a:bodyPr>
            <a:normAutofit/>
          </a:bodyPr>
          <a:lstStyle/>
          <a:p>
            <a:r>
              <a:rPr lang="ru-RU" sz="2400" dirty="0"/>
              <a:t>011 «</a:t>
            </a:r>
            <a:r>
              <a:rPr lang="kk-KZ" sz="2400" dirty="0"/>
              <a:t>БЛАГОУСТРОЙСТВО И ОЗЕЛЕНЕНИЕ</a:t>
            </a:r>
            <a:br>
              <a:rPr lang="ru-RU" sz="2400" dirty="0"/>
            </a:br>
            <a:r>
              <a:rPr lang="ru-RU" sz="2400" dirty="0"/>
              <a:t>населенных </a:t>
            </a:r>
            <a:r>
              <a:rPr lang="kk-KZ" sz="2400" dirty="0"/>
              <a:t>п</a:t>
            </a:r>
            <a:r>
              <a:rPr lang="ru-RU" sz="2400" dirty="0" err="1"/>
              <a:t>унктов</a:t>
            </a:r>
            <a:r>
              <a:rPr lang="ru-RU" sz="2400" dirty="0"/>
              <a:t>»</a:t>
            </a:r>
            <a:br>
              <a:rPr lang="ru-RU" sz="2400" dirty="0"/>
            </a:br>
            <a:endParaRPr lang="ru-RU" sz="2400" dirty="0"/>
          </a:p>
        </p:txBody>
      </p:sp>
      <p:graphicFrame>
        <p:nvGraphicFramePr>
          <p:cNvPr id="5" name="Содержимое 4">
            <a:extLst>
              <a:ext uri="{FF2B5EF4-FFF2-40B4-BE49-F238E27FC236}">
                <a16:creationId xmlns:a16="http://schemas.microsoft.com/office/drawing/2014/main" id="{4841E233-AB1F-2BF0-59B6-A470BEAD300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003898"/>
              </p:ext>
            </p:extLst>
          </p:nvPr>
        </p:nvGraphicFramePr>
        <p:xfrm>
          <a:off x="709246" y="2498725"/>
          <a:ext cx="10755925" cy="2575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1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08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/>
                        <a:t>План финансирования по обязательствам и</a:t>
                      </a:r>
                    </a:p>
                    <a:p>
                      <a:pPr algn="ctr"/>
                      <a:r>
                        <a:rPr lang="ru-RU" sz="1800" kern="1200" dirty="0"/>
                        <a:t>платежам на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/>
                        <a:t>Сумма принятых обязательств</a:t>
                      </a:r>
                    </a:p>
                    <a:p>
                      <a:pPr algn="ctr"/>
                      <a:r>
                        <a:rPr lang="ru-RU" sz="1800" kern="1200" dirty="0"/>
                        <a:t>с начала года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/>
                        <a:t>Оплаченные обязательства</a:t>
                      </a:r>
                    </a:p>
                    <a:p>
                      <a:pPr algn="ctr"/>
                      <a:r>
                        <a:rPr lang="ru-RU" sz="1800" b="1" i="0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 начала года</a:t>
                      </a:r>
                      <a:br>
                        <a:rPr lang="ru-RU" sz="1800" b="1" i="0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Неоплаченные обязательства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Исполнение за месяц (%)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 algn="r"/>
                      <a:r>
                        <a:rPr lang="ru-RU" dirty="0"/>
                        <a:t>тенге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5=(3*100%)/2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28 000 000,00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27 710 000,00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27 710 000,00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kk-KZ" dirty="0"/>
                        <a:t>100</a:t>
                      </a:r>
                      <a:r>
                        <a:rPr lang="en-US" dirty="0"/>
                        <a:t>%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368724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5600" y="975388"/>
            <a:ext cx="8610600" cy="1293028"/>
          </a:xfrm>
        </p:spPr>
        <p:txBody>
          <a:bodyPr>
            <a:noAutofit/>
          </a:bodyPr>
          <a:lstStyle/>
          <a:p>
            <a:r>
              <a:rPr lang="ru-RU" sz="2400" dirty="0"/>
              <a:t>013 «Обеспечение функционирования автомобильных дорог в городах районного значения, поселках, селах, сельских округах»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3817400"/>
              </p:ext>
            </p:extLst>
          </p:nvPr>
        </p:nvGraphicFramePr>
        <p:xfrm>
          <a:off x="718037" y="2567736"/>
          <a:ext cx="10755925" cy="2575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1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08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/>
                        <a:t>План финансирования по обязательствам и</a:t>
                      </a:r>
                    </a:p>
                    <a:p>
                      <a:pPr algn="ctr"/>
                      <a:r>
                        <a:rPr lang="ru-RU" sz="1800" kern="1200" dirty="0"/>
                        <a:t>платежам на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/>
                        <a:t>Сумма принятых обязательств</a:t>
                      </a:r>
                    </a:p>
                    <a:p>
                      <a:pPr algn="ctr"/>
                      <a:r>
                        <a:rPr lang="ru-RU" sz="1800" kern="1200" dirty="0"/>
                        <a:t>с начала года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/>
                        <a:t>Оплаченные обязательства</a:t>
                      </a:r>
                    </a:p>
                    <a:p>
                      <a:pPr algn="ctr"/>
                      <a:r>
                        <a:rPr lang="ru-RU" sz="1800" b="1" i="0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 начала года</a:t>
                      </a:r>
                      <a:br>
                        <a:rPr lang="ru-RU" sz="1800" b="1" i="0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Неоплаченные обязательства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Исполнение за месяц (%)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 algn="r"/>
                      <a:r>
                        <a:rPr lang="ru-RU" dirty="0"/>
                        <a:t>тенге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5=(3*100%)/2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12 740 000,00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11 469 255,24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9 141 923,63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2 327 331,61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>
                          <a:solidFill>
                            <a:schemeClr val="tx1"/>
                          </a:solidFill>
                        </a:rPr>
                        <a:t>79,7%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/>
              <a:t>014 «Организация водоснабжения </a:t>
            </a:r>
            <a:br>
              <a:rPr lang="ru-RU" sz="2700" dirty="0"/>
            </a:br>
            <a:r>
              <a:rPr lang="ru-RU" sz="2700" dirty="0"/>
              <a:t>населенных пунктов»</a:t>
            </a:r>
            <a:r>
              <a:rPr lang="ru-RU" sz="2700" b="1" dirty="0"/>
              <a:t> </a:t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18666001"/>
              </p:ext>
            </p:extLst>
          </p:nvPr>
        </p:nvGraphicFramePr>
        <p:xfrm>
          <a:off x="709246" y="2498725"/>
          <a:ext cx="10755925" cy="27029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1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08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/>
                        <a:t>План финансирования по обязательствам и</a:t>
                      </a:r>
                    </a:p>
                    <a:p>
                      <a:pPr algn="ctr"/>
                      <a:r>
                        <a:rPr lang="ru-RU" sz="1800" kern="1200" dirty="0"/>
                        <a:t>платежам на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/>
                        <a:t>Сумма принятых обязательств</a:t>
                      </a:r>
                    </a:p>
                    <a:p>
                      <a:pPr algn="ctr"/>
                      <a:r>
                        <a:rPr lang="ru-RU" sz="1800" kern="1200" dirty="0"/>
                        <a:t>с начала года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/>
                        <a:t>Оплаченные обязательства</a:t>
                      </a:r>
                    </a:p>
                    <a:p>
                      <a:pPr algn="ctr"/>
                      <a:r>
                        <a:rPr lang="ru-RU" sz="1800" b="1" i="0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 начала года</a:t>
                      </a:r>
                      <a:br>
                        <a:rPr lang="ru-RU" sz="1800" b="1" i="0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Неоплаченные обязательства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Исполнение за месяц (%)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 algn="r"/>
                      <a:r>
                        <a:rPr lang="ru-RU" dirty="0"/>
                        <a:t>тенге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5=(3*100%)/2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8187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32 751 000,00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25 913 836,52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21 631 690,00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4 282 146,52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83,4%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/>
              <a:t>048 «ВОЗВРАТ НЕИСПОЛЬЗОВАННЫХ (НЕДОИСПОЛЬЗОВАННЫХ) ТРАНСФЕРТОВ»</a:t>
            </a:r>
            <a:r>
              <a:rPr lang="ru-RU" sz="2700" b="1" dirty="0"/>
              <a:t> </a:t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1523036"/>
              </p:ext>
            </p:extLst>
          </p:nvPr>
        </p:nvGraphicFramePr>
        <p:xfrm>
          <a:off x="709246" y="2498725"/>
          <a:ext cx="10755925" cy="2575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1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08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511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/>
                        <a:t>План финансирования по обязательствам и</a:t>
                      </a:r>
                    </a:p>
                    <a:p>
                      <a:pPr algn="ctr"/>
                      <a:r>
                        <a:rPr lang="ru-RU" sz="1800" kern="1200" dirty="0"/>
                        <a:t>платежам на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/>
                        <a:t>Сумма принятых обязательств</a:t>
                      </a:r>
                    </a:p>
                    <a:p>
                      <a:pPr algn="ctr"/>
                      <a:r>
                        <a:rPr lang="ru-RU" sz="1800" kern="1200" dirty="0"/>
                        <a:t>с начала года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/>
                        <a:t>Оплаченные обязательства</a:t>
                      </a:r>
                    </a:p>
                    <a:p>
                      <a:pPr algn="ctr"/>
                      <a:r>
                        <a:rPr lang="ru-RU" sz="1800" b="1" i="0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 начала года</a:t>
                      </a:r>
                      <a:br>
                        <a:rPr lang="ru-RU" sz="1800" b="1" i="0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kern="12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Неоплаченные обязательства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Исполнение за месяц (%)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4">
                  <a:txBody>
                    <a:bodyPr/>
                    <a:lstStyle/>
                    <a:p>
                      <a:pPr algn="r"/>
                      <a:r>
                        <a:rPr lang="ru-RU" dirty="0"/>
                        <a:t>тенге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5=(3*100%)/2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kk-KZ" dirty="0"/>
                        <a:t>12 000,00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12 000,00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12 000,00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0,00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dirty="0"/>
                        <a:t>100%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670355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tf67670762_win32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36806588_TF67670762.potx" id="{C8C6B627-7FAF-4B79-AE4A-A92F1F3AC7AA}" vid="{CF93F24D-E366-4425-96B9-C99B86611775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Vapor Trail">
    <a:dk1>
      <a:sysClr val="windowText" lastClr="000000"/>
    </a:dk1>
    <a:lt1>
      <a:sysClr val="window" lastClr="FFFFFF"/>
    </a:lt1>
    <a:dk2>
      <a:srgbClr val="454545"/>
    </a:dk2>
    <a:lt2>
      <a:srgbClr val="DADADA"/>
    </a:lt2>
    <a:accent1>
      <a:srgbClr val="DF2E28"/>
    </a:accent1>
    <a:accent2>
      <a:srgbClr val="FE801A"/>
    </a:accent2>
    <a:accent3>
      <a:srgbClr val="E9BF35"/>
    </a:accent3>
    <a:accent4>
      <a:srgbClr val="81BB42"/>
    </a:accent4>
    <a:accent5>
      <a:srgbClr val="32C7A9"/>
    </a:accent5>
    <a:accent6>
      <a:srgbClr val="4A9BDC"/>
    </a:accent6>
    <a:hlink>
      <a:srgbClr val="F0532B"/>
    </a:hlink>
    <a:folHlink>
      <a:srgbClr val="F38B53"/>
    </a:folHlink>
  </a:clrScheme>
</a:themeOverride>
</file>

<file path=ppt/theme/themeOverride2.xml><?xml version="1.0" encoding="utf-8"?>
<a:themeOverride xmlns:a="http://schemas.openxmlformats.org/drawingml/2006/main">
  <a:clrScheme name="Vapor Trail">
    <a:dk1>
      <a:sysClr val="windowText" lastClr="000000"/>
    </a:dk1>
    <a:lt1>
      <a:sysClr val="window" lastClr="FFFFFF"/>
    </a:lt1>
    <a:dk2>
      <a:srgbClr val="454545"/>
    </a:dk2>
    <a:lt2>
      <a:srgbClr val="DADADA"/>
    </a:lt2>
    <a:accent1>
      <a:srgbClr val="DF2E28"/>
    </a:accent1>
    <a:accent2>
      <a:srgbClr val="FE801A"/>
    </a:accent2>
    <a:accent3>
      <a:srgbClr val="E9BF35"/>
    </a:accent3>
    <a:accent4>
      <a:srgbClr val="81BB42"/>
    </a:accent4>
    <a:accent5>
      <a:srgbClr val="32C7A9"/>
    </a:accent5>
    <a:accent6>
      <a:srgbClr val="4A9BDC"/>
    </a:accent6>
    <a:hlink>
      <a:srgbClr val="F0532B"/>
    </a:hlink>
    <a:folHlink>
      <a:srgbClr val="F38B53"/>
    </a:folHlink>
  </a:clrScheme>
</a:themeOverride>
</file>

<file path=ppt/theme/themeOverride3.xml><?xml version="1.0" encoding="utf-8"?>
<a:themeOverride xmlns:a="http://schemas.openxmlformats.org/drawingml/2006/main">
  <a:clrScheme name="Vapor Trail">
    <a:dk1>
      <a:sysClr val="windowText" lastClr="000000"/>
    </a:dk1>
    <a:lt1>
      <a:sysClr val="window" lastClr="FFFFFF"/>
    </a:lt1>
    <a:dk2>
      <a:srgbClr val="454545"/>
    </a:dk2>
    <a:lt2>
      <a:srgbClr val="DADADA"/>
    </a:lt2>
    <a:accent1>
      <a:srgbClr val="DF2E28"/>
    </a:accent1>
    <a:accent2>
      <a:srgbClr val="FE801A"/>
    </a:accent2>
    <a:accent3>
      <a:srgbClr val="E9BF35"/>
    </a:accent3>
    <a:accent4>
      <a:srgbClr val="81BB42"/>
    </a:accent4>
    <a:accent5>
      <a:srgbClr val="32C7A9"/>
    </a:accent5>
    <a:accent6>
      <a:srgbClr val="4A9BDC"/>
    </a:accent6>
    <a:hlink>
      <a:srgbClr val="F0532B"/>
    </a:hlink>
    <a:folHlink>
      <a:srgbClr val="F38B53"/>
    </a:folHlink>
  </a:clrScheme>
</a:themeOverride>
</file>

<file path=ppt/theme/themeOverride4.xml><?xml version="1.0" encoding="utf-8"?>
<a:themeOverride xmlns:a="http://schemas.openxmlformats.org/drawingml/2006/main">
  <a:clrScheme name="Vapor Trail">
    <a:dk1>
      <a:sysClr val="windowText" lastClr="000000"/>
    </a:dk1>
    <a:lt1>
      <a:sysClr val="window" lastClr="FFFFFF"/>
    </a:lt1>
    <a:dk2>
      <a:srgbClr val="454545"/>
    </a:dk2>
    <a:lt2>
      <a:srgbClr val="DADADA"/>
    </a:lt2>
    <a:accent1>
      <a:srgbClr val="DF2E28"/>
    </a:accent1>
    <a:accent2>
      <a:srgbClr val="FE801A"/>
    </a:accent2>
    <a:accent3>
      <a:srgbClr val="E9BF35"/>
    </a:accent3>
    <a:accent4>
      <a:srgbClr val="81BB42"/>
    </a:accent4>
    <a:accent5>
      <a:srgbClr val="32C7A9"/>
    </a:accent5>
    <a:accent6>
      <a:srgbClr val="4A9BDC"/>
    </a:accent6>
    <a:hlink>
      <a:srgbClr val="F0532B"/>
    </a:hlink>
    <a:folHlink>
      <a:srgbClr val="F38B53"/>
    </a:folHlink>
  </a:clrScheme>
</a:themeOverride>
</file>

<file path=ppt/theme/themeOverride5.xml><?xml version="1.0" encoding="utf-8"?>
<a:themeOverride xmlns:a="http://schemas.openxmlformats.org/drawingml/2006/main">
  <a:clrScheme name="Vapor Trail">
    <a:dk1>
      <a:sysClr val="windowText" lastClr="000000"/>
    </a:dk1>
    <a:lt1>
      <a:sysClr val="window" lastClr="FFFFFF"/>
    </a:lt1>
    <a:dk2>
      <a:srgbClr val="454545"/>
    </a:dk2>
    <a:lt2>
      <a:srgbClr val="DADADA"/>
    </a:lt2>
    <a:accent1>
      <a:srgbClr val="DF2E28"/>
    </a:accent1>
    <a:accent2>
      <a:srgbClr val="FE801A"/>
    </a:accent2>
    <a:accent3>
      <a:srgbClr val="E9BF35"/>
    </a:accent3>
    <a:accent4>
      <a:srgbClr val="81BB42"/>
    </a:accent4>
    <a:accent5>
      <a:srgbClr val="32C7A9"/>
    </a:accent5>
    <a:accent6>
      <a:srgbClr val="4A9BDC"/>
    </a:accent6>
    <a:hlink>
      <a:srgbClr val="F0532B"/>
    </a:hlink>
    <a:folHlink>
      <a:srgbClr val="F38B53"/>
    </a:folHlink>
  </a:clrScheme>
</a:themeOverride>
</file>

<file path=ppt/theme/themeOverride6.xml><?xml version="1.0" encoding="utf-8"?>
<a:themeOverride xmlns:a="http://schemas.openxmlformats.org/drawingml/2006/main">
  <a:clrScheme name="Vapor Trail">
    <a:dk1>
      <a:sysClr val="windowText" lastClr="000000"/>
    </a:dk1>
    <a:lt1>
      <a:sysClr val="window" lastClr="FFFFFF"/>
    </a:lt1>
    <a:dk2>
      <a:srgbClr val="454545"/>
    </a:dk2>
    <a:lt2>
      <a:srgbClr val="DADADA"/>
    </a:lt2>
    <a:accent1>
      <a:srgbClr val="DF2E28"/>
    </a:accent1>
    <a:accent2>
      <a:srgbClr val="FE801A"/>
    </a:accent2>
    <a:accent3>
      <a:srgbClr val="E9BF35"/>
    </a:accent3>
    <a:accent4>
      <a:srgbClr val="81BB42"/>
    </a:accent4>
    <a:accent5>
      <a:srgbClr val="32C7A9"/>
    </a:accent5>
    <a:accent6>
      <a:srgbClr val="4A9BDC"/>
    </a:accent6>
    <a:hlink>
      <a:srgbClr val="F0532B"/>
    </a:hlink>
    <a:folHlink>
      <a:srgbClr val="F38B53"/>
    </a:folHlink>
  </a:clrScheme>
</a:themeOverride>
</file>

<file path=ppt/theme/themeOverride7.xml><?xml version="1.0" encoding="utf-8"?>
<a:themeOverride xmlns:a="http://schemas.openxmlformats.org/drawingml/2006/main">
  <a:clrScheme name="Vapor Trail">
    <a:dk1>
      <a:sysClr val="windowText" lastClr="000000"/>
    </a:dk1>
    <a:lt1>
      <a:sysClr val="window" lastClr="FFFFFF"/>
    </a:lt1>
    <a:dk2>
      <a:srgbClr val="454545"/>
    </a:dk2>
    <a:lt2>
      <a:srgbClr val="DADADA"/>
    </a:lt2>
    <a:accent1>
      <a:srgbClr val="DF2E28"/>
    </a:accent1>
    <a:accent2>
      <a:srgbClr val="FE801A"/>
    </a:accent2>
    <a:accent3>
      <a:srgbClr val="E9BF35"/>
    </a:accent3>
    <a:accent4>
      <a:srgbClr val="81BB42"/>
    </a:accent4>
    <a:accent5>
      <a:srgbClr val="32C7A9"/>
    </a:accent5>
    <a:accent6>
      <a:srgbClr val="4A9BDC"/>
    </a:accent6>
    <a:hlink>
      <a:srgbClr val="F0532B"/>
    </a:hlink>
    <a:folHlink>
      <a:srgbClr val="F38B53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B96CC85-5758-41C0-8EFD-737AFB69121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710EE66-8707-456F-8F2E-091D581CB030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10BEB954-4024-4CCF-A9D6-4C00FDC028D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501</Words>
  <Application>Microsoft Office PowerPoint</Application>
  <PresentationFormat>Широкоэкранный</PresentationFormat>
  <Paragraphs>153</Paragraphs>
  <Slides>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Century Gothic</vt:lpstr>
      <vt:lpstr>tf67670762_win32</vt:lpstr>
      <vt:lpstr>Исполнение бюджета (на 31 октября  2026 года)</vt:lpstr>
      <vt:lpstr>Администратор Бюджетных программ: 124 Аппарат акима города районного значения, села, поселка, сельского округа Единица измерения: Тенге Наименование государственного учреждения: 451610 - Государственное учреждение «Аппарат акима Железнодорожного сельского округа города Экибастуза"</vt:lpstr>
      <vt:lpstr>001 «Услуги по обеспечению деятельности акима района в городе, города районного значения, поселка, села, сельского округа». </vt:lpstr>
      <vt:lpstr>008 «Освещение улиц населенных пунктов» </vt:lpstr>
      <vt:lpstr>009 «Обеспечение санитарии  населенных пунктов» </vt:lpstr>
      <vt:lpstr>011 «БЛАГОУСТРОЙСТВО И ОЗЕЛЕНЕНИЕ населенных пунктов» </vt:lpstr>
      <vt:lpstr>013 «Обеспечение функционирования автомобильных дорог в городах районного значения, поселках, селах, сельских округах»</vt:lpstr>
      <vt:lpstr>014 «Организация водоснабжения  населенных пунктов»  </vt:lpstr>
      <vt:lpstr>048 «ВОЗВРАТ НЕИСПОЛЬЗОВАННЫХ (НЕДОИСПОЛЬЗОВАННЫХ) ТРАНСФЕРТОВ»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2022-09-20T06:16:53Z</dcterms:created>
  <dcterms:modified xsi:type="dcterms:W3CDTF">2026-11-03T05:40:48Z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