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61" r:id="rId6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8A23D44-43A8-439E-9638-62FEAAEC586B}">
          <p14:sldIdLst>
            <p14:sldId id="256"/>
          </p14:sldIdLst>
        </p14:section>
        <p14:section name="Раздел без заголовка" id="{1BB75947-4835-4859-9234-439A3BBB151C}">
          <p14:sldIdLst>
            <p14:sldId id="257"/>
          </p14:sldIdLst>
        </p14:section>
        <p14:section name="Раздел без заголовка" id="{7DF66E63-C065-4A4A-BC94-3FE22D8EEC28}">
          <p14:sldIdLst>
            <p14:sldId id="258"/>
            <p14:sldId id="262"/>
            <p14:sldId id="26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864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187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55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937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364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001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041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20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561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788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410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32068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68655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0182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721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7805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453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61E8799-3D66-4213-8116-4A4D6CB85FFC}" type="datetimeFigureOut">
              <a:rPr lang="ru-RU" smtClean="0"/>
              <a:t>07.08.2026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06F2B7A-898E-40E0-B79D-642E37AF67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42806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46200" y="1473200"/>
            <a:ext cx="9186333" cy="3488267"/>
          </a:xfrm>
        </p:spPr>
        <p:txBody>
          <a:bodyPr>
            <a:normAutofit fontScale="90000"/>
          </a:bodyPr>
          <a:lstStyle/>
          <a:p>
            <a:pPr algn="ctr"/>
            <a:br>
              <a:rPr lang="kk-KZ" dirty="0"/>
            </a:br>
            <a:br>
              <a:rPr lang="kk-KZ" dirty="0"/>
            </a:br>
            <a:br>
              <a:rPr lang="kk-KZ" dirty="0"/>
            </a:br>
            <a:br>
              <a:rPr lang="kk-KZ" dirty="0"/>
            </a:br>
            <a:br>
              <a:rPr lang="kk-KZ" dirty="0"/>
            </a:br>
            <a:br>
              <a:rPr lang="kk-KZ" dirty="0"/>
            </a:br>
            <a:br>
              <a:rPr lang="kk-KZ" dirty="0"/>
            </a:br>
            <a:br>
              <a:rPr lang="kk-KZ" dirty="0"/>
            </a:br>
            <a:br>
              <a:rPr lang="kk-KZ" dirty="0"/>
            </a:br>
            <a:br>
              <a:rPr lang="kk-KZ" dirty="0"/>
            </a:b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ГРАЖДАНСКИЙ БЮДЖЕТ</a:t>
            </a:r>
            <a:b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kk-KZ" dirty="0">
                <a:latin typeface="Arial" panose="020B0604020202020204" pitchFamily="34" charset="0"/>
                <a:cs typeface="Arial" panose="020B0604020202020204" pitchFamily="34" charset="0"/>
              </a:rPr>
              <a:t>ГУ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«Аппарат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ПавлодарскоГО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ГОРОДСКОГО маслихата»</a:t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2026 – 2028 годы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7279" y="3649134"/>
            <a:ext cx="6400800" cy="1947333"/>
          </a:xfrm>
        </p:spPr>
        <p:txBody>
          <a:bodyPr>
            <a:norm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43693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0467" y="627592"/>
            <a:ext cx="10515600" cy="60007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/>
              <a:t>Уважаемые посетители сайта!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0933" y="1303867"/>
            <a:ext cx="9313333" cy="435186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1600" dirty="0"/>
          </a:p>
          <a:p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Вашему вниманию предоставлен гражданский бюджет  ГУ «Аппарат Павлодарского городского маслихата» на 2026 - 2028 годы, который содержит информацию об основных показателях бюджета государственного учреждения.</a:t>
            </a:r>
          </a:p>
          <a:p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Бюджет 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</a:rPr>
              <a:t>ГУ «Аппарат Павлодарского городского маслихата»</a:t>
            </a:r>
            <a:r>
              <a:rPr lang="ru-RU" sz="1600" dirty="0">
                <a:solidFill>
                  <a:schemeClr val="tx1">
                    <a:lumMod val="85000"/>
                  </a:schemeClr>
                </a:solidFill>
                <a:cs typeface="Times New Roman" pitchFamily="18" charset="0"/>
              </a:rPr>
              <a:t> утвержден решением Павлодарского городского маслихата  от 29 июня 2026 года № 331/43 «О внесении изменений в решение Павлодарского городского маслихата от 17 декабря  2025 года № 288/35 «О Павлодарском городском бюджете на 2026-2028 годы»»</a:t>
            </a:r>
          </a:p>
        </p:txBody>
      </p:sp>
    </p:spTree>
    <p:extLst>
      <p:ext uri="{BB962C8B-B14F-4D97-AF65-F5344CB8AC3E}">
        <p14:creationId xmlns:p14="http://schemas.microsoft.com/office/powerpoint/2010/main" val="2004596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3668" y="365125"/>
            <a:ext cx="10380132" cy="811742"/>
          </a:xfrm>
        </p:spPr>
        <p:txBody>
          <a:bodyPr>
            <a:norm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БЮДЖЕТНАЯ ПРОГРАММА</a:t>
            </a:r>
            <a:b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001 «Услуги по обеспечению деятельности маслихата»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6729317"/>
              </p:ext>
            </p:extLst>
          </p:nvPr>
        </p:nvGraphicFramePr>
        <p:xfrm>
          <a:off x="736599" y="1295399"/>
          <a:ext cx="10625667" cy="4715933"/>
        </p:xfrm>
        <a:graphic>
          <a:graphicData uri="http://schemas.openxmlformats.org/drawingml/2006/table">
            <a:tbl>
              <a:tblPr/>
              <a:tblGrid>
                <a:gridCol w="10625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7159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600015"/>
              </p:ext>
            </p:extLst>
          </p:nvPr>
        </p:nvGraphicFramePr>
        <p:xfrm>
          <a:off x="737951" y="1100666"/>
          <a:ext cx="10676469" cy="53797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47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86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63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38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55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86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186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28794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текущего года</a:t>
                      </a: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Плановый период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403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трансфертов из республиканского бюджета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95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местного бюджета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68 492,0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76 339,0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74 015,0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77 543,0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78 724,0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9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гарантированного трансферта из Национального фонда Республики Казахстан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</a:p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4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 результата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текущего года</a:t>
                      </a: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Плановый период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33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7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Количество  созываемых очередных и внеочередных сессий городского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маслихата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99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Повышение заработной </a:t>
                      </a: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платы техническим  работникам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37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подпрограмме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текущего года</a:t>
                      </a: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Плановый период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33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49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по обеспечению деятельности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маслихата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города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68 492,0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76 339,0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74 015,0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77 543,0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78 724,0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3712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D52636F1-B572-4B8F-A03C-CB19C28826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207335"/>
              </p:ext>
            </p:extLst>
          </p:nvPr>
        </p:nvGraphicFramePr>
        <p:xfrm>
          <a:off x="757765" y="922866"/>
          <a:ext cx="10676469" cy="53797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64763">
                  <a:extLst>
                    <a:ext uri="{9D8B030D-6E8A-4147-A177-3AD203B41FA5}">
                      <a16:colId xmlns:a16="http://schemas.microsoft.com/office/drawing/2014/main" val="139407433"/>
                    </a:ext>
                  </a:extLst>
                </a:gridCol>
                <a:gridCol w="1218618">
                  <a:extLst>
                    <a:ext uri="{9D8B030D-6E8A-4147-A177-3AD203B41FA5}">
                      <a16:colId xmlns:a16="http://schemas.microsoft.com/office/drawing/2014/main" val="2706492013"/>
                    </a:ext>
                  </a:extLst>
                </a:gridCol>
                <a:gridCol w="1256377">
                  <a:extLst>
                    <a:ext uri="{9D8B030D-6E8A-4147-A177-3AD203B41FA5}">
                      <a16:colId xmlns:a16="http://schemas.microsoft.com/office/drawing/2014/main" val="3537134819"/>
                    </a:ext>
                  </a:extLst>
                </a:gridCol>
                <a:gridCol w="1433894">
                  <a:extLst>
                    <a:ext uri="{9D8B030D-6E8A-4147-A177-3AD203B41FA5}">
                      <a16:colId xmlns:a16="http://schemas.microsoft.com/office/drawing/2014/main" val="301993130"/>
                    </a:ext>
                  </a:extLst>
                </a:gridCol>
                <a:gridCol w="965581">
                  <a:extLst>
                    <a:ext uri="{9D8B030D-6E8A-4147-A177-3AD203B41FA5}">
                      <a16:colId xmlns:a16="http://schemas.microsoft.com/office/drawing/2014/main" val="8428314"/>
                    </a:ext>
                  </a:extLst>
                </a:gridCol>
                <a:gridCol w="1218618">
                  <a:extLst>
                    <a:ext uri="{9D8B030D-6E8A-4147-A177-3AD203B41FA5}">
                      <a16:colId xmlns:a16="http://schemas.microsoft.com/office/drawing/2014/main" val="1618600020"/>
                    </a:ext>
                  </a:extLst>
                </a:gridCol>
                <a:gridCol w="1218618">
                  <a:extLst>
                    <a:ext uri="{9D8B030D-6E8A-4147-A177-3AD203B41FA5}">
                      <a16:colId xmlns:a16="http://schemas.microsoft.com/office/drawing/2014/main" val="1440200514"/>
                    </a:ext>
                  </a:extLst>
                </a:gridCol>
              </a:tblGrid>
              <a:tr h="128794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программе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текущего года</a:t>
                      </a: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Плановый период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386266"/>
                  </a:ext>
                </a:extLst>
              </a:tr>
              <a:tr h="4053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68787482"/>
                  </a:ext>
                </a:extLst>
              </a:tr>
              <a:tr h="32403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трансфертов из республиканского бюджета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57131519"/>
                  </a:ext>
                </a:extLst>
              </a:tr>
              <a:tr h="22095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средств местного бюджета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1 845,0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81,0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7 155,0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11652891"/>
                  </a:ext>
                </a:extLst>
              </a:tr>
              <a:tr h="4149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счет гарантированного трансферта из Национального фонда Республики Казахстан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</a:p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89497670"/>
                  </a:ext>
                </a:extLst>
              </a:tr>
              <a:tr h="35445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прямого результата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текущего года</a:t>
                      </a: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Плановый период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065266"/>
                  </a:ext>
                </a:extLst>
              </a:tr>
              <a:tr h="2633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23349334"/>
                  </a:ext>
                </a:extLst>
              </a:tr>
              <a:tr h="48679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Количество  созываемых очередных и внеочередных сессий городского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маслихата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0244362"/>
                  </a:ext>
                </a:extLst>
              </a:tr>
              <a:tr h="5299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Повышение заработной </a:t>
                      </a:r>
                      <a:r>
                        <a:rPr lang="kk-KZ" sz="12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платы техническим  работникам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97338377"/>
                  </a:ext>
                </a:extLst>
              </a:tr>
              <a:tr h="4137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по бюджетной подпрограмме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текущего года</a:t>
                      </a: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Плановый период</a:t>
                      </a: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292445"/>
                  </a:ext>
                </a:extLst>
              </a:tr>
              <a:tr h="2633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3435113"/>
                  </a:ext>
                </a:extLst>
              </a:tr>
              <a:tr h="4149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эффективности деятельности депутатов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 тенге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1 845,0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81,0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7 155,0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211545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6F16061-6561-475D-8C4B-8C0408CB0D76}"/>
              </a:ext>
            </a:extLst>
          </p:cNvPr>
          <p:cNvSpPr txBox="1"/>
          <p:nvPr/>
        </p:nvSpPr>
        <p:spPr>
          <a:xfrm>
            <a:off x="1684868" y="245070"/>
            <a:ext cx="8475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БЮДЖЕТНАЯ ПРОГРАММА</a:t>
            </a:r>
            <a:b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005 «ПОВЫШЕНИЕ ЭФФЕКТИВНОСТИ ДЕЯТЕЛЬНОСТИ ДЕПУТАТОВ»</a:t>
            </a:r>
          </a:p>
        </p:txBody>
      </p:sp>
    </p:spTree>
    <p:extLst>
      <p:ext uri="{BB962C8B-B14F-4D97-AF65-F5344CB8AC3E}">
        <p14:creationId xmlns:p14="http://schemas.microsoft.com/office/powerpoint/2010/main" val="3629181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8534" y="1232745"/>
            <a:ext cx="9109568" cy="680721"/>
          </a:xfrm>
        </p:spPr>
        <p:txBody>
          <a:bodyPr>
            <a:normAutofit/>
          </a:bodyPr>
          <a:lstStyle/>
          <a:p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Описание (обоснование) бюджетных подпрограмм</a:t>
            </a:r>
            <a:r>
              <a:rPr lang="ru-RU" sz="12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1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60704" y="2152996"/>
            <a:ext cx="10112247" cy="3763172"/>
          </a:xfrm>
        </p:spPr>
        <p:txBody>
          <a:bodyPr>
            <a:normAutofit/>
          </a:bodyPr>
          <a:lstStyle/>
          <a:p>
            <a:pPr algn="just"/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аппарата Павлодарского городского маслихата  штатной численностью             6 единиц</a:t>
            </a:r>
          </a:p>
          <a:p>
            <a:pPr algn="just"/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  технического персонала</a:t>
            </a:r>
          </a:p>
          <a:p>
            <a:pPr algn="just"/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сессий и заседаний постоянных комиссий городского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маслихата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квалификации сотрудников аппарата городского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маслихата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освещение в СМИ работы депутатов городского </a:t>
            </a:r>
            <a:r>
              <a:rPr lang="ru-RU" sz="1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маслихата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418662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786</TotalTime>
  <Words>448</Words>
  <Application>Microsoft Office PowerPoint</Application>
  <PresentationFormat>Широкоэкранный</PresentationFormat>
  <Paragraphs>161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Century Gothic</vt:lpstr>
      <vt:lpstr>Times New Roman</vt:lpstr>
      <vt:lpstr>Wingdings 3</vt:lpstr>
      <vt:lpstr>Сектор</vt:lpstr>
      <vt:lpstr>          ГРАЖДАНСКИЙ БЮДЖЕТ ГУ «Аппарат ПавлодарскоГО ГОРОДСКОГО маслихата» на 2026 – 2028 годы</vt:lpstr>
      <vt:lpstr>Уважаемые посетители сайта! </vt:lpstr>
      <vt:lpstr>БЮДЖЕТНАЯ ПРОГРАММА 001 «Услуги по обеспечению деятельности маслихата»</vt:lpstr>
      <vt:lpstr>Презентация PowerPoint</vt:lpstr>
      <vt:lpstr>     Описание (обоснование) бюджетных подпрограмм: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ГУ «Ревизионная комиссия по Павлодарской области» на 2022 – 2024 годы</dc:title>
  <dc:creator>User</dc:creator>
  <cp:lastModifiedBy>Пользователь</cp:lastModifiedBy>
  <cp:revision>53</cp:revision>
  <cp:lastPrinted>2023-03-09T10:04:15Z</cp:lastPrinted>
  <dcterms:created xsi:type="dcterms:W3CDTF">2022-02-18T12:53:30Z</dcterms:created>
  <dcterms:modified xsi:type="dcterms:W3CDTF">2026-08-07T07:00:27Z</dcterms:modified>
</cp:coreProperties>
</file>