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1104" y="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487A5-E8E7-403E-9611-4F66CA7F1B35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6725C-9B20-4F04-A0D9-98564161C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20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6725C-9B20-4F04-A0D9-98564161C72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79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0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4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6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5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9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3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7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6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6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56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92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70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348"/>
            <a:ext cx="12192000" cy="68773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844" y="123474"/>
            <a:ext cx="11054715" cy="2231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75"/>
              </a:lnSpc>
            </a:pPr>
            <a:r>
              <a:rPr lang="ru-RU" sz="3600" b="1" i="1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3600" b="1" i="1" u="none" dirty="0" err="1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  <a:r>
              <a:rPr sz="3600" b="1" i="1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600" b="1" i="1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sz="3600" b="1" i="1" u="none" dirty="0" err="1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истота</a:t>
            </a:r>
            <a:r>
              <a:rPr sz="3600" b="1" i="1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3600" b="1" i="1" u="none" dirty="0" err="1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айона</a:t>
            </a:r>
            <a:endParaRPr lang="ru-RU" sz="3600" b="1" i="1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5775"/>
              </a:lnSpc>
            </a:pPr>
            <a:r>
              <a:rPr lang="ru-RU" sz="3600" b="1" i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b="1" i="1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мени </a:t>
            </a:r>
            <a:r>
              <a:rPr lang="ru-RU" sz="3600" b="1" i="1" u="none" dirty="0" err="1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Габита</a:t>
            </a:r>
            <a:r>
              <a:rPr lang="ru-RU" sz="3600" b="1" i="1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Мусрепова</a:t>
            </a:r>
          </a:p>
          <a:p>
            <a:pPr algn="ctr">
              <a:lnSpc>
                <a:spcPts val="5775"/>
              </a:lnSpc>
            </a:pPr>
            <a:r>
              <a:rPr lang="ru-RU" sz="3600" b="1" i="1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Северо-Казахстанской области</a:t>
            </a:r>
            <a:r>
              <a:rPr lang="ru-RU" sz="3600" b="1" i="1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sz="3600" b="1" i="1" u="none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2594785"/>
            <a:ext cx="7620000" cy="7950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600" b="1" i="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600" b="1" i="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проделанной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масштабной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санитарной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очистке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восстановлению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уличного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освещения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6400447"/>
            <a:ext cx="762000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Новоишимское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2026 г. </a:t>
            </a:r>
            <a:endParaRPr sz="1600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141783"/>
            <a:ext cx="6069807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ru-RU" sz="3000" i="0" u="none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Poppins"/>
              </a:rPr>
              <a:t>    </a:t>
            </a:r>
            <a:r>
              <a:rPr sz="4800" i="0" u="none" dirty="0" err="1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Impact" panose="020B0806030902050204" pitchFamily="34" charset="0"/>
                <a:ea typeface="DFMincho-SU" panose="02010609010101010101" pitchFamily="1" charset="-128"/>
              </a:rPr>
              <a:t>Светло</a:t>
            </a:r>
            <a:r>
              <a:rPr sz="4800" i="0" u="none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Impact" panose="020B0806030902050204" pitchFamily="34" charset="0"/>
                <a:ea typeface="DFMincho-SU" panose="02010609010101010101" pitchFamily="1" charset="-128"/>
              </a:rPr>
              <a:t> </a:t>
            </a:r>
            <a:r>
              <a:rPr sz="4800" i="0" u="none" dirty="0">
                <a:ln w="0"/>
                <a:effectLst>
                  <a:reflection blurRad="6350" stA="53000" endA="300" endPos="35500" dir="5400000" sy="-90000" algn="bl" rotWithShape="0"/>
                </a:effectLst>
                <a:latin typeface="Impact" panose="020B0806030902050204" pitchFamily="34" charset="0"/>
                <a:ea typeface="DFMincho-SU" panose="02010609010101010101" pitchFamily="1" charset="-128"/>
              </a:rPr>
              <a:t>и </a:t>
            </a:r>
            <a:r>
              <a:rPr sz="4800" i="0" u="none" dirty="0" err="1">
                <a:ln w="0"/>
                <a:effectLst>
                  <a:reflection blurRad="6350" stA="53000" endA="300" endPos="35500" dir="5400000" sy="-90000" algn="bl" rotWithShape="0"/>
                </a:effectLst>
                <a:latin typeface="Impact" panose="020B0806030902050204" pitchFamily="34" charset="0"/>
                <a:ea typeface="DFMincho-SU" panose="02010609010101010101" pitchFamily="1" charset="-128"/>
              </a:rPr>
              <a:t>Безопасно</a:t>
            </a:r>
            <a:endParaRPr sz="4800" i="0" u="none" dirty="0">
              <a:ln w="0"/>
              <a:effectLst>
                <a:reflection blurRad="6350" stA="53000" endA="300" endPos="35500" dir="5400000" sy="-90000" algn="bl" rotWithShape="0"/>
              </a:effectLst>
              <a:latin typeface="Impact" panose="020B0806030902050204" pitchFamily="34" charset="0"/>
              <a:ea typeface="DFMincho-SU" panose="02010609010101010101" pitchFamily="1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733" y="1282708"/>
            <a:ext cx="5550693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ru-RU" sz="2400" b="1" i="0" u="none" dirty="0" smtClean="0"/>
              <a:t>           </a:t>
            </a:r>
            <a:r>
              <a:rPr lang="ru-RU" sz="2400" b="1" i="0" u="none" dirty="0" smtClean="0"/>
              <a:t>             </a:t>
            </a:r>
            <a:r>
              <a:rPr sz="2400" b="1" i="0" u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</a:t>
            </a:r>
            <a:r>
              <a:rPr sz="2400" b="1" i="0" u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видимости</a:t>
            </a:r>
            <a:endParaRPr lang="ru-RU" sz="2400" b="1" i="0" u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400" b="1" dirty="0"/>
          </a:p>
          <a:p>
            <a:pPr algn="l"/>
            <a:endParaRPr sz="2400" b="1" i="0" u="none" dirty="0"/>
          </a:p>
        </p:txBody>
      </p:sp>
      <p:sp>
        <p:nvSpPr>
          <p:cNvPr id="7" name="TextBox 6"/>
          <p:cNvSpPr txBox="1"/>
          <p:nvPr/>
        </p:nvSpPr>
        <p:spPr>
          <a:xfrm>
            <a:off x="461733" y="1731811"/>
            <a:ext cx="6289339" cy="13336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участках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отдыха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вдоль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улиц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обеспечена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бесперебойная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света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улучшает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видимость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вечернее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ночное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sz="240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A1593B-7427-464E-BB1F-D6010AF6C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713" y="141783"/>
            <a:ext cx="5038321" cy="6224954"/>
          </a:xfrm>
          <a:prstGeom prst="snip2DiagRect">
            <a:avLst>
              <a:gd name="adj1" fmla="val 1396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982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4430" y="1875692"/>
            <a:ext cx="6858001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920"/>
              </a:lnSpc>
            </a:pPr>
            <a:r>
              <a:rPr lang="ru-RU" sz="3600" i="0" u="none" dirty="0" smtClean="0">
                <a:latin typeface="Gabriola" panose="04040605051002020D02" pitchFamily="82" charset="0"/>
                <a:cs typeface="Times New Roman" panose="02020603050405020304" pitchFamily="18" charset="0"/>
              </a:rPr>
              <a:t>*</a:t>
            </a:r>
            <a:r>
              <a:rPr sz="3600" i="0" u="none" dirty="0" err="1" smtClean="0">
                <a:latin typeface="Gabriola" panose="04040605051002020D02" pitchFamily="82" charset="0"/>
                <a:cs typeface="Times New Roman" panose="02020603050405020304" pitchFamily="18" charset="0"/>
              </a:rPr>
              <a:t>Обновленные</a:t>
            </a:r>
            <a:r>
              <a:rPr sz="3600" i="0" u="none" dirty="0" smtClean="0"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светильники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готовы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к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работе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,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обеспечивая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яркое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и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ровное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освещение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улиц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в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темное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время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 </a:t>
            </a:r>
            <a:r>
              <a:rPr sz="3600" i="0" u="none" dirty="0" err="1">
                <a:latin typeface="Gabriola" panose="04040605051002020D02" pitchFamily="82" charset="0"/>
                <a:cs typeface="Times New Roman" panose="02020603050405020304" pitchFamily="18" charset="0"/>
              </a:rPr>
              <a:t>суток</a:t>
            </a:r>
            <a:r>
              <a:rPr sz="3600" i="0" u="none" dirty="0">
                <a:latin typeface="Gabriola" panose="04040605051002020D02" pitchFamily="82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1790" y="135170"/>
            <a:ext cx="7197753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 dirty="0" err="1">
                <a:solidFill>
                  <a:srgbClr val="1E293B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Процесс</a:t>
            </a:r>
            <a:r>
              <a:rPr sz="4800" b="1" i="0" u="none" dirty="0">
                <a:solidFill>
                  <a:srgbClr val="1E293B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4800" b="1" dirty="0" err="1">
                <a:solidFill>
                  <a:srgbClr val="1E293B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в</a:t>
            </a:r>
            <a:r>
              <a:rPr sz="4800" b="1" i="0" u="none" dirty="0" err="1" smtClean="0">
                <a:solidFill>
                  <a:srgbClr val="1E293B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осстановления</a:t>
            </a:r>
            <a:r>
              <a:rPr sz="4800" b="1" i="0" u="none" dirty="0" smtClean="0">
                <a:solidFill>
                  <a:srgbClr val="1E293B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 </a:t>
            </a:r>
            <a:endParaRPr lang="ru-RU" sz="4800" b="1" i="0" u="none" dirty="0" smtClean="0">
              <a:solidFill>
                <a:srgbClr val="1E293B"/>
              </a:solidFill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1E293B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о</a:t>
            </a:r>
            <a:r>
              <a:rPr sz="4800" b="1" i="0" u="none" dirty="0" err="1" smtClean="0">
                <a:solidFill>
                  <a:srgbClr val="1E293B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свещения</a:t>
            </a:r>
            <a:endParaRPr sz="4800" b="1" i="0" u="none" dirty="0">
              <a:solidFill>
                <a:srgbClr val="1E293B"/>
              </a:solidFill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112AF2B-0223-443C-937B-0B625F626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446" y="228954"/>
            <a:ext cx="4337539" cy="57833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">
            <a:extLst>
              <a:ext uri="{FF2B5EF4-FFF2-40B4-BE49-F238E27FC236}">
                <a16:creationId xmlns:a16="http://schemas.microsoft.com/office/drawing/2014/main" id="{B7B79C42-D19F-484F-8959-5FFEDF800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1723" y="3334683"/>
            <a:ext cx="3443257" cy="267765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effectLst/>
                <a:latin typeface="Gabriola" panose="04040605051002020D02" pitchFamily="82" charset="0"/>
                <a:ea typeface="Lato" panose="020B0604020202020204" pitchFamily="34" charset="0"/>
                <a:cs typeface="Lato" panose="020B0604020202020204" pitchFamily="34" charset="0"/>
              </a:rPr>
              <a:t>*Преимущество 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effectLst/>
                <a:latin typeface="Gabriola" panose="04040605051002020D02" pitchFamily="82" charset="0"/>
                <a:ea typeface="Lato" panose="020B0604020202020204" pitchFamily="34" charset="0"/>
                <a:cs typeface="Lato" panose="020B0604020202020204" pitchFamily="34" charset="0"/>
              </a:rPr>
              <a:t>— восстановление и улучшение освещения в районе, что повысит безопасность жителей и сделает улицы более комфортными в вечернее и ночное время.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474"/>
            <a:ext cx="12192002" cy="68929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67376" y="1868141"/>
            <a:ext cx="5148629" cy="13336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400" b="1" i="0" u="none" dirty="0" err="1">
                <a:solidFill>
                  <a:srgbClr val="334155"/>
                </a:solidFill>
              </a:rPr>
              <a:t>Продолжаем</a:t>
            </a:r>
            <a:r>
              <a:rPr sz="2400" b="1" i="0" u="none" dirty="0">
                <a:solidFill>
                  <a:srgbClr val="334155"/>
                </a:solidFill>
              </a:rPr>
              <a:t> </a:t>
            </a:r>
            <a:r>
              <a:rPr sz="2400" b="1" i="0" u="none" dirty="0" err="1">
                <a:solidFill>
                  <a:srgbClr val="334155"/>
                </a:solidFill>
              </a:rPr>
              <a:t>работу</a:t>
            </a:r>
            <a:r>
              <a:rPr sz="2400" b="1" i="0" u="none" dirty="0">
                <a:solidFill>
                  <a:srgbClr val="334155"/>
                </a:solidFill>
              </a:rPr>
              <a:t>: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lang="ru-RU" sz="2400" dirty="0">
                <a:solidFill>
                  <a:srgbClr val="334155"/>
                </a:solidFill>
              </a:rPr>
              <a:t>Б</a:t>
            </a:r>
            <a:r>
              <a:rPr sz="2400" b="0" i="0" u="none" dirty="0" err="1">
                <a:solidFill>
                  <a:srgbClr val="334155"/>
                </a:solidFill>
              </a:rPr>
              <a:t>ыла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проведена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масштабная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уборка</a:t>
            </a:r>
            <a:r>
              <a:rPr sz="2400" b="0" i="0" u="none" dirty="0">
                <a:solidFill>
                  <a:srgbClr val="334155"/>
                </a:solidFill>
              </a:rPr>
              <a:t> и </a:t>
            </a:r>
            <a:r>
              <a:rPr sz="2400" b="0" i="0" u="none" dirty="0" err="1">
                <a:solidFill>
                  <a:srgbClr val="334155"/>
                </a:solidFill>
              </a:rPr>
              <a:t>вывоз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мусора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на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контейнерных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площадках</a:t>
            </a:r>
            <a:r>
              <a:rPr sz="2400" b="0" i="0" u="none" dirty="0">
                <a:solidFill>
                  <a:srgbClr val="334155"/>
                </a:solidFill>
              </a:rPr>
              <a:t> в </a:t>
            </a:r>
            <a:r>
              <a:rPr sz="2400" b="0" i="0" u="none" dirty="0" err="1">
                <a:solidFill>
                  <a:srgbClr val="334155"/>
                </a:solidFill>
              </a:rPr>
              <a:t>районе</a:t>
            </a:r>
            <a:r>
              <a:rPr sz="2400" b="0" i="0" u="none" dirty="0">
                <a:solidFill>
                  <a:srgbClr val="334155"/>
                </a:solidFill>
              </a:rPr>
              <a:t> </a:t>
            </a:r>
            <a:r>
              <a:rPr sz="2400" b="0" i="0" u="none" dirty="0" err="1">
                <a:solidFill>
                  <a:srgbClr val="334155"/>
                </a:solidFill>
              </a:rPr>
              <a:t>станции</a:t>
            </a:r>
            <a:r>
              <a:rPr sz="2400" b="0" i="0" u="none" dirty="0">
                <a:solidFill>
                  <a:srgbClr val="334155"/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2815" y="3266573"/>
            <a:ext cx="4857750" cy="13072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1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Спецтехника</a:t>
            </a:r>
            <a:r>
              <a:rPr sz="2000" b="1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в </a:t>
            </a:r>
            <a:r>
              <a:rPr sz="2000" b="1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деле</a:t>
            </a:r>
            <a:r>
              <a:rPr sz="2000" b="1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: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С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привлечением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фронтального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погрузчика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полностью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расчистили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прилегающую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территорию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8070" y="4693852"/>
            <a:ext cx="5237099" cy="13336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1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Удаление</a:t>
            </a:r>
            <a:r>
              <a:rPr sz="2000" b="1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1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завалов</a:t>
            </a:r>
            <a:r>
              <a:rPr sz="2000" b="1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: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Ликвидированы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скопления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ТБО,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веток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и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крупногабаритного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мусора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складировавшегося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вне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контейнеров</a:t>
            </a:r>
            <a:r>
              <a:rPr sz="20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24" y="1868141"/>
            <a:ext cx="374312" cy="324404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66" y="3266573"/>
            <a:ext cx="436731" cy="378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89" y="4719101"/>
            <a:ext cx="378915" cy="3648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2152650" y="234288"/>
            <a:ext cx="12261849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 dirty="0" err="1">
                <a:solidFill>
                  <a:srgbClr val="1E293B"/>
                </a:solidFill>
                <a:latin typeface="Comic Sans MS" panose="030F0702030302020204" pitchFamily="66" charset="0"/>
              </a:rPr>
              <a:t>Масштабная</a:t>
            </a:r>
            <a:r>
              <a:rPr sz="4800" b="1" i="0" u="none" dirty="0">
                <a:solidFill>
                  <a:srgbClr val="1E293B"/>
                </a:solidFill>
                <a:latin typeface="Comic Sans MS" panose="030F0702030302020204" pitchFamily="66" charset="0"/>
              </a:rPr>
              <a:t> </a:t>
            </a:r>
            <a:endParaRPr lang="ru-RU" sz="4800" b="1" i="0" u="none" dirty="0" smtClean="0">
              <a:solidFill>
                <a:srgbClr val="1E293B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4800" b="1" dirty="0" err="1">
                <a:solidFill>
                  <a:srgbClr val="1E293B"/>
                </a:solidFill>
                <a:latin typeface="Comic Sans MS" panose="030F0702030302020204" pitchFamily="66" charset="0"/>
              </a:rPr>
              <a:t>с</a:t>
            </a:r>
            <a:r>
              <a:rPr sz="4800" b="1" i="0" u="none" dirty="0" err="1" smtClean="0">
                <a:solidFill>
                  <a:srgbClr val="1E293B"/>
                </a:solidFill>
                <a:latin typeface="Comic Sans MS" panose="030F0702030302020204" pitchFamily="66" charset="0"/>
              </a:rPr>
              <a:t>анитарная</a:t>
            </a:r>
            <a:r>
              <a:rPr sz="4800" b="1" i="0" u="none" dirty="0" smtClean="0">
                <a:solidFill>
                  <a:srgbClr val="1E293B"/>
                </a:solidFill>
                <a:latin typeface="Comic Sans MS" panose="030F0702030302020204" pitchFamily="66" charset="0"/>
              </a:rPr>
              <a:t> </a:t>
            </a:r>
            <a:r>
              <a:rPr lang="ru-RU" sz="4800" b="1" dirty="0" err="1">
                <a:solidFill>
                  <a:srgbClr val="1E293B"/>
                </a:solidFill>
                <a:latin typeface="Comic Sans MS" panose="030F0702030302020204" pitchFamily="66" charset="0"/>
              </a:rPr>
              <a:t>о</a:t>
            </a:r>
            <a:r>
              <a:rPr sz="4800" b="1" i="0" u="none" dirty="0" err="1" smtClean="0">
                <a:solidFill>
                  <a:srgbClr val="1E293B"/>
                </a:solidFill>
                <a:latin typeface="Comic Sans MS" panose="030F0702030302020204" pitchFamily="66" charset="0"/>
              </a:rPr>
              <a:t>чистка</a:t>
            </a:r>
            <a:endParaRPr sz="4800" b="1" i="0" u="none" dirty="0">
              <a:solidFill>
                <a:srgbClr val="1E293B"/>
              </a:solidFill>
              <a:latin typeface="Comic Sans MS" panose="030F0702030302020204" pitchFamily="66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56808CF-465A-4719-8D6E-829A81D4A0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1916" y="587851"/>
            <a:ext cx="4018084" cy="5357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1144">
            <a:off x="7371097" y="2811820"/>
            <a:ext cx="4329581" cy="32471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86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0550" y="4615516"/>
            <a:ext cx="3524639" cy="27699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 dirty="0" err="1">
                <a:solidFill>
                  <a:srgbClr val="1E293B"/>
                </a:solidFill>
              </a:rPr>
              <a:t>Расчистка</a:t>
            </a:r>
            <a:r>
              <a:rPr b="1" i="0" u="none" dirty="0">
                <a:solidFill>
                  <a:srgbClr val="1E293B"/>
                </a:solidFill>
              </a:rPr>
              <a:t> </a:t>
            </a:r>
            <a:r>
              <a:rPr b="1" i="0" u="none" dirty="0" err="1">
                <a:solidFill>
                  <a:srgbClr val="1E293B"/>
                </a:solidFill>
              </a:rPr>
              <a:t>сложных</a:t>
            </a:r>
            <a:r>
              <a:rPr b="1" i="0" u="none" dirty="0">
                <a:solidFill>
                  <a:srgbClr val="1E293B"/>
                </a:solidFill>
              </a:rPr>
              <a:t> </a:t>
            </a:r>
            <a:r>
              <a:rPr b="1" i="0" u="none" dirty="0" err="1">
                <a:solidFill>
                  <a:srgbClr val="1E293B"/>
                </a:solidFill>
              </a:rPr>
              <a:t>участков</a:t>
            </a:r>
            <a:endParaRPr b="1" i="0" u="none" dirty="0">
              <a:solidFill>
                <a:srgbClr val="1E293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225" y="4927648"/>
            <a:ext cx="3429000" cy="97462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Техника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работает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даже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в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труднодоступных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местах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убирая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мусор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и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ветки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вблизи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инфраструктурных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объектов</a:t>
            </a:r>
            <a:r>
              <a:rPr sz="1600" b="0" i="0" u="none" dirty="0">
                <a:solidFill>
                  <a:srgbClr val="334155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0999" y="4639716"/>
            <a:ext cx="3658381" cy="24622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u="none" dirty="0" err="1">
                <a:solidFill>
                  <a:srgbClr val="1E293B"/>
                </a:solidFill>
                <a:latin typeface="Poppins"/>
              </a:rPr>
              <a:t>Сбор</a:t>
            </a:r>
            <a:r>
              <a:rPr sz="1600" b="1" i="0" u="none" dirty="0">
                <a:solidFill>
                  <a:srgbClr val="1E293B"/>
                </a:solidFill>
                <a:latin typeface="Poppins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Poppins"/>
              </a:rPr>
              <a:t>крупногабаритного</a:t>
            </a:r>
            <a:r>
              <a:rPr sz="1600" b="1" i="0" u="none" dirty="0">
                <a:solidFill>
                  <a:srgbClr val="1E293B"/>
                </a:solidFill>
                <a:latin typeface="Poppins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Poppins"/>
              </a:rPr>
              <a:t>мусора</a:t>
            </a:r>
            <a:endParaRPr sz="1600" b="1" i="0" u="none" dirty="0">
              <a:solidFill>
                <a:srgbClr val="1E293B"/>
              </a:solidFill>
              <a:latin typeface="Poppi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5189" y="4955301"/>
            <a:ext cx="3810000" cy="97462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Погрузчик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эффективно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сгребает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разбросанный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строительный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и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крупногабаритный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мусор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для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последующего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вывоза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499" y="4639716"/>
            <a:ext cx="3429001" cy="25279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 dirty="0" err="1">
                <a:solidFill>
                  <a:srgbClr val="1E293B"/>
                </a:solidFill>
                <a:latin typeface="Century Gothic" panose="020B0502020202020204" pitchFamily="34" charset="0"/>
              </a:rPr>
              <a:t>Подготовка</a:t>
            </a:r>
            <a:r>
              <a:rPr sz="1650" b="1" i="0" u="none" dirty="0">
                <a:solidFill>
                  <a:srgbClr val="1E293B"/>
                </a:solidFill>
                <a:latin typeface="Century Gothic" panose="020B0502020202020204" pitchFamily="34" charset="0"/>
              </a:rPr>
              <a:t> к </a:t>
            </a:r>
            <a:r>
              <a:rPr sz="1650" b="1" i="0" u="none" dirty="0" err="1">
                <a:solidFill>
                  <a:srgbClr val="1E293B"/>
                </a:solidFill>
                <a:latin typeface="Century Gothic" panose="020B0502020202020204" pitchFamily="34" charset="0"/>
              </a:rPr>
              <a:t>вывозу</a:t>
            </a:r>
            <a:endParaRPr sz="1650" b="1" i="0" u="none" dirty="0">
              <a:solidFill>
                <a:srgbClr val="1E293B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91500" y="4917832"/>
            <a:ext cx="3429000" cy="121892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Стихийные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свалки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вокруг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контейнеров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ликвидируются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подготавливая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площадку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для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регулярного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обслуживания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Segoe Print" panose="02000600000000000000" pitchFamily="2" charset="0"/>
              </a:rPr>
              <a:t>мусоровозами</a:t>
            </a:r>
            <a:r>
              <a:rPr sz="1600" b="0" i="0" u="none" dirty="0">
                <a:solidFill>
                  <a:srgbClr val="334155"/>
                </a:solidFill>
                <a:latin typeface="Segoe Print" panose="02000600000000000000" pitchFamily="2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88476" y="86821"/>
            <a:ext cx="10928839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ru-RU" sz="4400" b="1" i="0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sz="4800" b="1" i="1" u="sng" dirty="0" err="1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sz="4800" b="1" i="1" u="sng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u="sng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z="4800" b="1" i="1" u="sng" dirty="0" err="1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ачистки</a:t>
            </a:r>
            <a:r>
              <a:rPr sz="4800" b="1" i="1" u="sng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u="sng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4800" b="1" i="1" u="sng" dirty="0" err="1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ерритории</a:t>
            </a:r>
            <a:endParaRPr sz="4800" b="1" i="1" u="sng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3DBC95A-930D-4DF6-8050-5D5714F6D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17" y="1198449"/>
            <a:ext cx="3174023" cy="2921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3AEFF70-D826-40C4-84D1-B751641C8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4170" y="1236154"/>
            <a:ext cx="3934774" cy="2951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2993FD5-EDD5-4D8B-8CC6-3D22117AC5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4098" y="1236154"/>
            <a:ext cx="3932747" cy="2949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72951" cy="684188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93913"/>
            <a:ext cx="3429000" cy="3800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2095500"/>
            <a:ext cx="3429000" cy="3800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0" y="2095500"/>
            <a:ext cx="3429000" cy="3800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1238" y="3295650"/>
            <a:ext cx="124937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 dirty="0" err="1">
                <a:solidFill>
                  <a:srgbClr val="3B82F6"/>
                </a:solidFill>
                <a:latin typeface="Poppins"/>
              </a:rPr>
              <a:t>Эстетика</a:t>
            </a:r>
            <a:endParaRPr sz="2100" b="1" i="0" u="none" dirty="0">
              <a:solidFill>
                <a:srgbClr val="3B82F6"/>
              </a:solidFill>
              <a:latin typeface="Poppi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6775" y="3838575"/>
            <a:ext cx="28384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Тщательная зачистка грунтовых участков вокруг площадок помогает поддерживать эстетичный и ухоженный вид нашего района.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97610" y="3295650"/>
            <a:ext cx="179663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3B82F6"/>
                </a:solidFill>
                <a:latin typeface="Poppins"/>
              </a:rPr>
              <a:t>Доступность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6775" y="3838575"/>
            <a:ext cx="28384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Устранение завалов крупногабаритного мусора обеспечивает полностью беспрепятственный проезд для коммунальной техники.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46821" y="3295650"/>
            <a:ext cx="1918208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3B82F6"/>
                </a:solidFill>
                <a:latin typeface="Poppins"/>
              </a:rPr>
              <a:t>Регулярность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86775" y="3838575"/>
            <a:ext cx="28384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Lato"/>
              </a:rPr>
              <a:t>Свободный доступ мусоровозов гарантирует стабильное и регулярное обслуживание баков по расписанию.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5962" y="2533650"/>
            <a:ext cx="600075" cy="4762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9300" y="2533650"/>
            <a:ext cx="53340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7875" y="2533650"/>
            <a:ext cx="476250" cy="476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5749" y="141208"/>
            <a:ext cx="11601450" cy="13542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 dirty="0" err="1" smtClean="0">
                <a:solidFill>
                  <a:srgbClr val="1E293B"/>
                </a:solidFill>
                <a:latin typeface="Poppins"/>
              </a:rPr>
              <a:t>Результаты</a:t>
            </a:r>
            <a:r>
              <a:rPr sz="4400" b="1" i="0" u="none" dirty="0" smtClean="0">
                <a:solidFill>
                  <a:srgbClr val="1E293B"/>
                </a:solidFill>
                <a:latin typeface="Poppins"/>
              </a:rPr>
              <a:t> </a:t>
            </a:r>
            <a:endParaRPr lang="ru-RU" sz="4400" b="1" i="0" u="none" dirty="0" smtClean="0">
              <a:solidFill>
                <a:srgbClr val="1E293B"/>
              </a:solidFill>
              <a:latin typeface="Poppins"/>
            </a:endParaRPr>
          </a:p>
          <a:p>
            <a:pPr algn="ctr"/>
            <a:r>
              <a:rPr lang="ru-RU" sz="4400" b="1" dirty="0" smtClean="0">
                <a:solidFill>
                  <a:srgbClr val="1E293B"/>
                </a:solidFill>
                <a:latin typeface="Poppins"/>
              </a:rPr>
              <a:t>м</a:t>
            </a:r>
            <a:r>
              <a:rPr sz="4400" b="1" i="0" u="none" dirty="0" err="1" smtClean="0">
                <a:solidFill>
                  <a:srgbClr val="1E293B"/>
                </a:solidFill>
                <a:latin typeface="Poppins"/>
              </a:rPr>
              <a:t>еханизированной</a:t>
            </a:r>
            <a:r>
              <a:rPr sz="4400" b="1" i="0" u="none" dirty="0" smtClean="0">
                <a:solidFill>
                  <a:srgbClr val="1E293B"/>
                </a:solidFill>
                <a:latin typeface="Poppins"/>
              </a:rPr>
              <a:t> </a:t>
            </a:r>
            <a:r>
              <a:rPr lang="ru-RU" sz="4400" b="1" dirty="0" err="1">
                <a:solidFill>
                  <a:srgbClr val="1E293B"/>
                </a:solidFill>
                <a:latin typeface="Poppins"/>
              </a:rPr>
              <a:t>з</a:t>
            </a:r>
            <a:r>
              <a:rPr sz="4400" b="1" i="0" u="none" dirty="0" err="1" smtClean="0">
                <a:solidFill>
                  <a:srgbClr val="1E293B"/>
                </a:solidFill>
                <a:latin typeface="Poppins"/>
              </a:rPr>
              <a:t>ачистки</a:t>
            </a:r>
            <a:endParaRPr sz="4400" b="1" i="0" u="none" dirty="0">
              <a:solidFill>
                <a:srgbClr val="1E293B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400" y="-507206"/>
            <a:ext cx="15240000" cy="7972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5634">
            <a:off x="8478807" y="-26983"/>
            <a:ext cx="4006447" cy="3004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-1155700" y="-384721"/>
            <a:ext cx="889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Impact" panose="020B0806030902050204" pitchFamily="34" charset="0"/>
              </a:rPr>
              <a:t>Забота о нашем общем </a:t>
            </a:r>
            <a:r>
              <a:rPr lang="ru-RU" sz="4400" dirty="0" smtClean="0">
                <a:latin typeface="Impact" panose="020B0806030902050204" pitchFamily="34" charset="0"/>
              </a:rPr>
              <a:t>доме</a:t>
            </a:r>
            <a:endParaRPr lang="ru-RU" sz="4400" dirty="0">
              <a:latin typeface="Impact" panose="020B080603090205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1161" y="711538"/>
            <a:ext cx="5486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Franklin Gothic Medium" panose="020B0603020102020204" pitchFamily="34" charset="0"/>
              </a:rPr>
              <a:t>Чистота и порядок вокруг нас начинаются с каждого из нас. С</a:t>
            </a:r>
            <a:r>
              <a:rPr lang="ru-RU" sz="2000" dirty="0" smtClean="0">
                <a:latin typeface="Franklin Gothic Medium" panose="020B0603020102020204" pitchFamily="34" charset="0"/>
              </a:rPr>
              <a:t>убботник </a:t>
            </a:r>
            <a:r>
              <a:rPr lang="ru-RU" sz="2000" dirty="0">
                <a:latin typeface="Franklin Gothic Medium" panose="020B0603020102020204" pitchFamily="34" charset="0"/>
              </a:rPr>
              <a:t>показал, насколько дружными и неравнодушными могут быть жители нашего </a:t>
            </a:r>
            <a:r>
              <a:rPr lang="ru-RU" sz="2000" dirty="0" smtClean="0">
                <a:latin typeface="Franklin Gothic Medium" panose="020B0603020102020204" pitchFamily="34" charset="0"/>
              </a:rPr>
              <a:t>села. Мы </a:t>
            </a:r>
            <a:r>
              <a:rPr lang="ru-RU" sz="2000" dirty="0">
                <a:latin typeface="Franklin Gothic Medium" panose="020B0603020102020204" pitchFamily="34" charset="0"/>
              </a:rPr>
              <a:t>убрали территории улиц и детских площадок, сделав пространство безопасным и приятным для отдыха всей семьи.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9217">
            <a:off x="8643761" y="2478067"/>
            <a:ext cx="4642875" cy="2611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2857">
            <a:off x="6433001" y="3571873"/>
            <a:ext cx="4381500" cy="3286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9389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7874"/>
            <a:ext cx="12192001" cy="68858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92450" y="53553"/>
            <a:ext cx="650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atin typeface="Franklin Gothic Medium" panose="020B0603020102020204" pitchFamily="34" charset="0"/>
              </a:rPr>
              <a:t>Итоги и достижения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1800" y="126330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b="1" dirty="0"/>
              <a:t>Забота о будущем</a:t>
            </a:r>
            <a:r>
              <a:rPr lang="ru-RU" sz="4400" b="1" dirty="0">
                <a:latin typeface="Franklin Gothic Medium" panose="020B0603020102020204" pitchFamily="34" charset="0"/>
              </a:rPr>
              <a:t>: </a:t>
            </a:r>
            <a:r>
              <a:rPr lang="ru-RU" dirty="0">
                <a:latin typeface="Franklin Gothic Medium" panose="020B0603020102020204" pitchFamily="34" charset="0"/>
              </a:rPr>
              <a:t>Навели идеальный порядок на детской площадке, чтобы нашим детям было комфортно и безопасно играть.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1300" y="4977775"/>
            <a:ext cx="6477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dirty="0">
                <a:latin typeface="Franklin Gothic Medium" panose="020B0603020102020204" pitchFamily="34" charset="0"/>
              </a:rPr>
              <a:t>Общее дело: </a:t>
            </a:r>
            <a:r>
              <a:rPr lang="ru-RU" sz="2000" dirty="0">
                <a:latin typeface="Franklin Gothic Medium" panose="020B0603020102020204" pitchFamily="34" charset="0"/>
              </a:rPr>
              <a:t>Жители села дружно вышли на уборку территории, очистив общественные зоны от мусора.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64200" y="3182094"/>
            <a:ext cx="6096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b="1" dirty="0"/>
              <a:t>Личный вклад: </a:t>
            </a:r>
            <a:r>
              <a:rPr lang="ru-RU" dirty="0">
                <a:latin typeface="Franklin Gothic Medium" panose="020B0603020102020204" pitchFamily="34" charset="0"/>
              </a:rPr>
              <a:t>Каждый убранный килограмм мусора делает наше село красивее, зеленее и гостеприимнее.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100" y="79953"/>
            <a:ext cx="2590800" cy="28981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70841"/>
            <a:ext cx="3187700" cy="2775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3939597"/>
            <a:ext cx="3492500" cy="2619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65696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304"/>
            <a:ext cx="12173207" cy="6943006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852612"/>
            <a:ext cx="5238750" cy="428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440" y="1282818"/>
            <a:ext cx="5818670" cy="13336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Напоминаем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что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чистота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начинается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с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каждого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из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нас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Усилия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коммунальных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служб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будут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эффективны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только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при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нашей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общей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sz="2400" u="none" dirty="0" err="1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поддержке</a:t>
            </a:r>
            <a:r>
              <a:rPr sz="2400" u="none" dirty="0">
                <a:solidFill>
                  <a:srgbClr val="334155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006" y="2919668"/>
            <a:ext cx="5635344" cy="66684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Складируйте</a:t>
            </a:r>
            <a:r>
              <a:rPr sz="2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отходы</a:t>
            </a:r>
            <a:r>
              <a:rPr sz="2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строго</a:t>
            </a:r>
            <a:r>
              <a:rPr sz="2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2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отведенных</a:t>
            </a:r>
            <a:r>
              <a:rPr sz="2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2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</a:t>
            </a:r>
            <a:r>
              <a:rPr sz="2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контейнерах</a:t>
            </a:r>
            <a:r>
              <a:rPr sz="2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9883" y="3946899"/>
            <a:ext cx="5625026" cy="670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Не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допускайте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образования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стихийных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свалок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рядом</a:t>
            </a:r>
            <a:r>
              <a:rPr sz="2000" b="0" i="0" u="none" dirty="0">
                <a:solidFill>
                  <a:srgbClr val="334155"/>
                </a:solidFill>
                <a:latin typeface="Lato"/>
              </a:rPr>
              <a:t> с </a:t>
            </a:r>
            <a:r>
              <a:rPr sz="2000" b="0" i="0" u="none" dirty="0" err="1">
                <a:solidFill>
                  <a:srgbClr val="334155"/>
                </a:solidFill>
                <a:latin typeface="Lato"/>
              </a:rPr>
              <a:t>площадками</a:t>
            </a:r>
            <a:r>
              <a:rPr sz="165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554" y="4994592"/>
            <a:ext cx="6004796" cy="6668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2000" b="1" i="0" u="sng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Давайте</a:t>
            </a:r>
            <a:r>
              <a:rPr sz="2000" b="1" i="0" u="sng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1" i="0" u="sng" dirty="0" err="1" smtClean="0">
                <a:solidFill>
                  <a:srgbClr val="334155"/>
                </a:solidFill>
                <a:latin typeface="Century Gothic" panose="020B0502020202020204" pitchFamily="34" charset="0"/>
              </a:rPr>
              <a:t>вместе</a:t>
            </a:r>
            <a:r>
              <a:rPr lang="ru-RU" sz="2000" b="1" u="sng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1" i="0" u="sng" dirty="0" err="1" smtClean="0">
                <a:solidFill>
                  <a:srgbClr val="334155"/>
                </a:solidFill>
                <a:latin typeface="Century Gothic" panose="020B0502020202020204" pitchFamily="34" charset="0"/>
              </a:rPr>
              <a:t>поддерживать</a:t>
            </a:r>
            <a:r>
              <a:rPr sz="2000" b="1" i="0" u="sng" dirty="0" smtClean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1" i="0" u="sng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порядок</a:t>
            </a:r>
            <a:r>
              <a:rPr sz="2000" b="1" i="0" u="sng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endParaRPr lang="ru-RU" sz="2000" b="1" i="0" u="sng" dirty="0" smtClean="0">
              <a:solidFill>
                <a:srgbClr val="334155"/>
              </a:solidFill>
              <a:latin typeface="Century Gothic" panose="020B0502020202020204" pitchFamily="34" charset="0"/>
            </a:endParaRPr>
          </a:p>
          <a:p>
            <a:pPr>
              <a:lnSpc>
                <a:spcPts val="2640"/>
              </a:lnSpc>
            </a:pPr>
            <a:r>
              <a:rPr sz="2000" b="1" i="0" u="sng" dirty="0" smtClean="0">
                <a:solidFill>
                  <a:srgbClr val="334155"/>
                </a:solidFill>
                <a:latin typeface="Century Gothic" panose="020B0502020202020204" pitchFamily="34" charset="0"/>
              </a:rPr>
              <a:t>в </a:t>
            </a:r>
            <a:r>
              <a:rPr sz="2000" b="1" i="0" u="sng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нашем</a:t>
            </a:r>
            <a:r>
              <a:rPr sz="2000" b="1" i="0" u="sng" dirty="0">
                <a:solidFill>
                  <a:srgbClr val="334155"/>
                </a:solidFill>
                <a:latin typeface="Century Gothic" panose="020B0502020202020204" pitchFamily="34" charset="0"/>
              </a:rPr>
              <a:t> </a:t>
            </a:r>
            <a:r>
              <a:rPr sz="2000" b="1" i="0" u="sng" dirty="0" err="1">
                <a:solidFill>
                  <a:srgbClr val="334155"/>
                </a:solidFill>
                <a:latin typeface="Century Gothic" panose="020B0502020202020204" pitchFamily="34" charset="0"/>
              </a:rPr>
              <a:t>районе</a:t>
            </a:r>
            <a:r>
              <a:rPr sz="2000" b="1" i="0" u="sng" dirty="0">
                <a:solidFill>
                  <a:srgbClr val="334155"/>
                </a:solidFill>
                <a:latin typeface="Century Gothic" panose="020B0502020202020204" pitchFamily="34" charset="0"/>
              </a:rP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04800" y="87967"/>
            <a:ext cx="1160145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ru-RU" sz="3000" b="1" i="0" u="none" dirty="0" smtClean="0">
                <a:solidFill>
                  <a:srgbClr val="1E293B"/>
                </a:solidFill>
                <a:latin typeface="Poppins"/>
              </a:rPr>
              <a:t>                      </a:t>
            </a:r>
            <a:r>
              <a:rPr sz="5400" b="1" i="0" u="none" dirty="0" err="1" smtClean="0">
                <a:latin typeface="Franklin Gothic Medium" panose="020B0603020102020204" pitchFamily="34" charset="0"/>
              </a:rPr>
              <a:t>Уважаемые</a:t>
            </a:r>
            <a:r>
              <a:rPr sz="5400" b="1" i="0" u="none" dirty="0" smtClean="0">
                <a:latin typeface="Franklin Gothic Medium" panose="020B0603020102020204" pitchFamily="34" charset="0"/>
              </a:rPr>
              <a:t> </a:t>
            </a:r>
            <a:r>
              <a:rPr lang="ru-RU" sz="5400" b="1" dirty="0">
                <a:latin typeface="Franklin Gothic Medium" panose="020B0603020102020204" pitchFamily="34" charset="0"/>
              </a:rPr>
              <a:t>ж</a:t>
            </a:r>
            <a:r>
              <a:rPr sz="5400" b="1" i="0" u="none" dirty="0" err="1" smtClean="0">
                <a:latin typeface="Franklin Gothic Medium" panose="020B0603020102020204" pitchFamily="34" charset="0"/>
              </a:rPr>
              <a:t>ители</a:t>
            </a:r>
            <a:r>
              <a:rPr lang="ru-RU" sz="5400" b="1" i="0" u="none" dirty="0" smtClean="0">
                <a:latin typeface="Franklin Gothic Medium" panose="020B0603020102020204" pitchFamily="34" charset="0"/>
              </a:rPr>
              <a:t> района</a:t>
            </a:r>
            <a:r>
              <a:rPr sz="5400" b="1" i="0" u="none" dirty="0" smtClean="0">
                <a:latin typeface="Franklin Gothic Medium" panose="020B0603020102020204" pitchFamily="34" charset="0"/>
              </a:rPr>
              <a:t>!</a:t>
            </a:r>
            <a:endParaRPr sz="5400" b="1" i="0" u="none" dirty="0">
              <a:latin typeface="Franklin Gothic Medium" panose="020B06030201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75738C-CAF8-46A2-958B-DEBE0FD8C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60648">
            <a:off x="6828088" y="1621757"/>
            <a:ext cx="4711718" cy="35337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37048">
            <a:off x="8368669" y="2190117"/>
            <a:ext cx="3099096" cy="41321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0" y="1938337"/>
            <a:ext cx="952500" cy="76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2986087"/>
            <a:ext cx="116014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000" b="1" i="0" u="none">
                <a:solidFill>
                  <a:srgbClr val="3B82F6"/>
                </a:solidFill>
                <a:latin typeface="Poppins"/>
              </a:rPr>
              <a:t>Спасибо за ваше участие!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319587"/>
            <a:ext cx="11049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2250" b="0" i="0" u="none">
                <a:solidFill>
                  <a:srgbClr val="334155"/>
                </a:solidFill>
                <a:latin typeface="Lato"/>
              </a:rPr>
              <a:t>Делаем наш район безопасным, светлым и чистым вместе.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436</Words>
  <Application>Microsoft Office PowerPoint</Application>
  <PresentationFormat>Широкоэкранный</PresentationFormat>
  <Paragraphs>47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5" baseType="lpstr">
      <vt:lpstr>DFMincho-SU</vt:lpstr>
      <vt:lpstr>Arial</vt:lpstr>
      <vt:lpstr>Calibri</vt:lpstr>
      <vt:lpstr>Calibri Light</vt:lpstr>
      <vt:lpstr>Century Gothic</vt:lpstr>
      <vt:lpstr>Comic Sans MS</vt:lpstr>
      <vt:lpstr>Franklin Gothic Medium</vt:lpstr>
      <vt:lpstr>Gabriola</vt:lpstr>
      <vt:lpstr>Impact</vt:lpstr>
      <vt:lpstr>Lato</vt:lpstr>
      <vt:lpstr>Palatino Linotype</vt:lpstr>
      <vt:lpstr>Poppins</vt:lpstr>
      <vt:lpstr>Segoe Print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1</dc:creator>
  <cp:keywords/>
  <dc:description>generated using python-pptx</dc:description>
  <cp:lastModifiedBy>1</cp:lastModifiedBy>
  <cp:revision>28</cp:revision>
  <dcterms:created xsi:type="dcterms:W3CDTF">2013-01-27T09:14:16Z</dcterms:created>
  <dcterms:modified xsi:type="dcterms:W3CDTF">2026-09-07T11:31:49Z</dcterms:modified>
  <cp:category/>
</cp:coreProperties>
</file>