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51" r:id="rId3"/>
    <p:sldId id="352" r:id="rId5"/>
    <p:sldId id="353" r:id="rId6"/>
    <p:sldId id="333" r:id="rId7"/>
    <p:sldId id="362" r:id="rId8"/>
    <p:sldId id="364" r:id="rId9"/>
    <p:sldId id="345" r:id="rId10"/>
    <p:sldId id="361" r:id="rId11"/>
    <p:sldId id="363" r:id="rId12"/>
  </p:sldIdLst>
  <p:sldSz cx="9144000" cy="6858000" type="screen4x3"/>
  <p:notesSz cx="6668770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 showGuides="1">
      <p:cViewPr>
        <p:scale>
          <a:sx n="118" d="100"/>
          <a:sy n="118" d="100"/>
        </p:scale>
        <p:origin x="-1434" y="-90"/>
      </p:cViewPr>
      <p:guideLst>
        <p:guide orient="horz" pos="2160"/>
        <p:guide pos="283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867283950617"/>
          <c:y val="0.0438336397127923"/>
          <c:w val="0.58516975308642"/>
          <c:h val="0.828542475948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Салықтық түсімдер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Лист1!$A$2:$A$5</c:f>
              <c:numCache>
                <c:formatCode>"О""с""н""о""в""н""о""й"</c:formatCode>
                <c:ptCount val="4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Лист1!$B$2:$B$5</c:f>
              <c:numCache>
                <c:formatCode>"О""с""н""о""в""н""о""й"</c:formatCode>
                <c:ptCount val="4"/>
                <c:pt idx="0">
                  <c:v>10539.7</c:v>
                </c:pt>
                <c:pt idx="1">
                  <c:v>16265.6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Салықтық емес түсімдер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Лист1!$A$2:$A$5</c:f>
              <c:numCache>
                <c:formatCode>"О""с""н""о""в""н""о""й"</c:formatCode>
                <c:ptCount val="4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Лист1!$C$2:$C$5</c:f>
              <c:numCache>
                <c:formatCode>"О""с""н""о""в""н""о""й"</c:formatCode>
                <c:ptCount val="4"/>
                <c:pt idx="0">
                  <c:v>62.3</c:v>
                </c:pt>
                <c:pt idx="1">
                  <c:v>68.6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Негізгі капиталды сатудан түсетін түсімдер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Лист1!$A$2:$A$5</c:f>
              <c:numCache>
                <c:formatCode>"О""с""н""о""в""н""о""й"</c:formatCode>
                <c:ptCount val="4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Лист1!$D$2:$D$5</c:f>
              <c:numCache>
                <c:formatCode>"О""с""н""о""в""н""о""й"</c:formatCode>
                <c:ptCount val="4"/>
                <c:pt idx="0">
                  <c:v>744.3</c:v>
                </c:pt>
                <c:pt idx="1">
                  <c:v>10935.1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69792"/>
        <c:axId val="278371328"/>
      </c:barChart>
      <c:catAx>
        <c:axId val="278369792"/>
        <c:scaling>
          <c:orientation val="minMax"/>
        </c:scaling>
        <c:delete val="0"/>
        <c:axPos val="b"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371328"/>
        <c:crosses val="autoZero"/>
        <c:auto val="1"/>
        <c:lblAlgn val="ctr"/>
        <c:lblOffset val="100"/>
        <c:noMultiLvlLbl val="0"/>
      </c:catAx>
      <c:valAx>
        <c:axId val="278371328"/>
        <c:scaling>
          <c:orientation val="minMax"/>
        </c:scaling>
        <c:delete val="0"/>
        <c:axPos val="l"/>
        <c:majorGridlines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36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7cfd3f4-09a4-4609-b22e-c961cd605f21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 c:formatCode="dd\.mm\.yyyy">
                  <c:v>41908 мың тенге</c:v>
                </c:pt>
                <c:pt idx="1" c:formatCode="dd\.mm\.yyyy">
                  <c:v>44171,1 мың.тенге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41908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 c:formatCode="dd\.mm\.yyyy">
                  <c:v>41908 мың тенге</c:v>
                </c:pt>
                <c:pt idx="1" c:formatCode="dd\.mm\.yyyy">
                  <c:v>44171,1 мың.тенге</c:v>
                </c:pt>
              </c:strCache>
            </c:strRef>
          </c:cat>
          <c:val>
            <c:numRef>
              <c:f>Лист1!$C$2:$C$3</c:f>
              <c:numCache>
                <c:formatCode>"О""с""н""о""в""н""о""й"</c:formatCode>
                <c:ptCount val="2"/>
                <c:pt idx="1" c:formatCode="0.0">
                  <c:v>44171.1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597184"/>
        <c:axId val="171598976"/>
      </c:barChart>
      <c:catAx>
        <c:axId val="171597184"/>
        <c:scaling>
          <c:orientation val="minMax"/>
        </c:scaling>
        <c:delete val="0"/>
        <c:axPos val="b"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71598976"/>
        <c:crosses val="autoZero"/>
        <c:auto val="1"/>
        <c:lblAlgn val="ctr"/>
        <c:lblOffset val="100"/>
        <c:noMultiLvlLbl val="0"/>
      </c:catAx>
      <c:valAx>
        <c:axId val="1715989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7159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f1a1f83-823f-4529-8abc-f8f67c9fe95a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41CAC25-E1F6-4EAC-8D20-62089DAEE151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smtClean="0"/>
            <a:t>202</a:t>
          </a:r>
          <a:r>
            <a:rPr lang="en-US" altLang="ru-RU" sz="2000" baseline="0" dirty="0" smtClean="0"/>
            <a:t>6</a:t>
          </a:r>
          <a:r>
            <a:rPr lang="ru-RU" sz="2000" baseline="0" dirty="0" smtClean="0"/>
            <a:t>жылға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r>
            <a:rPr lang="ru-RU" sz="2000" baseline="0" dirty="0"/>
            <a:t> 15972</a:t>
          </a:r>
          <a:r>
            <a:rPr lang="ru-RU" sz="2000" baseline="0" dirty="0" smtClean="0"/>
            <a:t>,0 </a:t>
          </a:r>
          <a:r>
            <a:rPr lang="ru-RU" sz="2000" baseline="0" dirty="0"/>
            <a:t>м.т.</a:t>
          </a:r>
          <a:r>
            <a:rPr sz="6500"/>
            <a:t/>
          </a:r>
          <a:endParaRPr sz="6500"/>
        </a:p>
      </dgm:t>
    </dgm:pt>
    <dgm:pt modelId="{80AB1494-FB6E-4325-A711-FC03444ABF27}" cxnId="{D890B966-957E-4850-BEB1-E4F06D1E0139}" type="parTrans">
      <dgm:prSet/>
      <dgm:spPr/>
      <dgm:t>
        <a:bodyPr/>
        <a:lstStyle/>
        <a:p>
          <a:endParaRPr lang="ru-RU"/>
        </a:p>
      </dgm:t>
    </dgm:pt>
    <dgm:pt modelId="{57B5F001-7B28-4E78-88A5-9AD43949CC54}" cxnId="{D890B966-957E-4850-BEB1-E4F06D1E0139}" type="sibTrans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smtClean="0"/>
            <a:t>1.0</a:t>
          </a:r>
          <a:r>
            <a:rPr lang="en-US" altLang="ru-RU" sz="2000" baseline="0" dirty="0" smtClean="0"/>
            <a:t>9</a:t>
          </a:r>
          <a:r>
            <a:rPr lang="ru-RU" sz="2000" baseline="0" dirty="0" smtClean="0"/>
            <a:t>.202</a:t>
          </a:r>
          <a:r>
            <a:rPr lang="en-US" altLang="ru-RU" sz="2000" baseline="0" dirty="0" smtClean="0"/>
            <a:t>6</a:t>
          </a:r>
          <a:r>
            <a:rPr lang="ru-RU" sz="2000" baseline="0" dirty="0" smtClean="0"/>
            <a:t>жылға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r>
            <a:rPr lang="ru-RU" sz="2000" baseline="0" dirty="0"/>
            <a:t> </a:t>
          </a:r>
          <a:r>
            <a:rPr lang="en-US" altLang="ru-RU" sz="2000" baseline="0" dirty="0"/>
            <a:t>27269,5</a:t>
          </a:r>
          <a:r>
            <a:rPr lang="ru-RU" sz="2000" baseline="0" dirty="0"/>
            <a:t> </a:t>
          </a:r>
          <a:r>
            <a:rPr lang="ru-RU" sz="2000" baseline="0" dirty="0" err="1" smtClean="0"/>
            <a:t>м.т</a:t>
          </a:r>
          <a:r>
            <a:rPr lang="ru-RU" sz="2000" baseline="0" dirty="0"/>
            <a:t>.</a:t>
          </a:r>
          <a:r>
            <a:rPr sz="6500"/>
            <a:t/>
          </a:r>
          <a:endParaRPr sz="6500"/>
        </a:p>
      </dgm:t>
    </dgm:pt>
    <dgm:pt modelId="{17E9D268-4C8C-45A0-81DF-238CC83F4499}" cxnId="{0C7B7612-BB3A-4B33-B099-09F9DA263213}" type="parTrans">
      <dgm:prSet/>
      <dgm:spPr/>
      <dgm:t>
        <a:bodyPr/>
        <a:lstStyle/>
        <a:p>
          <a:endParaRPr lang="ru-RU"/>
        </a:p>
      </dgm:t>
    </dgm:pt>
    <dgm:pt modelId="{E70536F0-4CAB-4697-843E-EBC83D996164}" cxnId="{0C7B7612-BB3A-4B33-B099-09F9DA263213}" type="sibTrans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err="1"/>
            <a:t>Өсу</a:t>
          </a:r>
          <a:r>
            <a:rPr lang="ru-RU" sz="2000" baseline="0" dirty="0"/>
            <a:t> </a:t>
          </a:r>
          <a:r>
            <a:rPr lang="ru-RU" sz="2000" baseline="0" dirty="0" err="1"/>
            <a:t>қарқыны</a:t>
          </a:r>
          <a:r>
            <a:rPr lang="ru-RU" sz="2000" baseline="0" dirty="0"/>
            <a:t>  </a:t>
          </a:r>
          <a:r>
            <a:rPr lang="en-US" altLang="ru-RU" sz="2000" baseline="0" dirty="0"/>
            <a:t>132,9</a:t>
          </a:r>
          <a:r>
            <a:rPr lang="ru-RU" sz="2000" baseline="0" dirty="0" smtClean="0"/>
            <a:t> </a:t>
          </a:r>
          <a:r>
            <a:rPr lang="ru-RU" sz="2000" baseline="0" dirty="0"/>
            <a:t>%</a:t>
          </a:r>
          <a:r>
            <a:rPr sz="6500"/>
            <a:t/>
          </a:r>
          <a:endParaRPr sz="6500"/>
        </a:p>
      </dgm:t>
    </dgm:pt>
    <dgm:pt modelId="{08899D74-F808-4A43-96B0-64A065F07FE0}" cxnId="{97EF0981-F13A-4972-80D0-B35E95620F42}" type="parTrans">
      <dgm:prSet/>
      <dgm:spPr/>
      <dgm:t>
        <a:bodyPr/>
        <a:lstStyle/>
        <a:p>
          <a:endParaRPr lang="ru-RU"/>
        </a:p>
      </dgm:t>
    </dgm:pt>
    <dgm:pt modelId="{07AA12A9-DF45-4F0E-84F1-DE55090EE707}" cxnId="{97EF0981-F13A-4972-80D0-B35E95620F42}" type="sibTrans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90B966-957E-4850-BEB1-E4F06D1E0139}" srcId="{5AAFB076-E8E9-4005-A660-90E4B6DDAC2F}" destId="{141CAC25-E1F6-4EAC-8D20-62089DAEE151}" srcOrd="0" destOrd="0" parTransId="{80AB1494-FB6E-4325-A711-FC03444ABF27}" sibTransId="{57B5F001-7B28-4E78-88A5-9AD43949CC54}"/>
    <dgm:cxn modelId="{0C7B7612-BB3A-4B33-B099-09F9DA263213}" srcId="{5AAFB076-E8E9-4005-A660-90E4B6DDAC2F}" destId="{1D81421C-DBF2-4598-A461-024E6B15FC96}" srcOrd="1" destOrd="0" parTransId="{17E9D268-4C8C-45A0-81DF-238CC83F4499}" sibTransId="{E70536F0-4CAB-4697-843E-EBC83D996164}"/>
    <dgm:cxn modelId="{97EF0981-F13A-4972-80D0-B35E95620F42}" srcId="{5AAFB076-E8E9-4005-A660-90E4B6DDAC2F}" destId="{27B81B9D-1885-400B-A93A-BD91322107BF}" srcOrd="2" destOrd="0" parTransId="{08899D74-F808-4A43-96B0-64A065F07FE0}" sibTransId="{07AA12A9-DF45-4F0E-84F1-DE55090EE707}"/>
    <dgm:cxn modelId="{FD6CB584-76B3-4E43-8464-CCB6F858CABC}" type="presOf" srcId="{5AAFB076-E8E9-4005-A660-90E4B6DDAC2F}" destId="{66DAC439-744B-4F19-A241-CE67F1FB7D69}" srcOrd="0" destOrd="0" presId="urn:microsoft.com/office/officeart/2005/8/layout/arrow2"/>
    <dgm:cxn modelId="{78308AE3-9FCB-429F-BCF0-B0296F6FC9A5}" type="presParOf" srcId="{66DAC439-744B-4F19-A241-CE67F1FB7D69}" destId="{57594172-32B6-4ADA-8B20-393A879EDCC9}" srcOrd="0" destOrd="0" presId="urn:microsoft.com/office/officeart/2005/8/layout/arrow2"/>
    <dgm:cxn modelId="{E364C9C4-11BA-45A0-8C2B-3C00101D7056}" type="presParOf" srcId="{66DAC439-744B-4F19-A241-CE67F1FB7D69}" destId="{B86954FF-AB42-40EA-B5A1-949DAD523746}" srcOrd="1" destOrd="0" presId="urn:microsoft.com/office/officeart/2005/8/layout/arrow2"/>
    <dgm:cxn modelId="{F49AEEA5-AD04-4356-9BBC-D72925CBDD04}" type="presParOf" srcId="{B86954FF-AB42-40EA-B5A1-949DAD523746}" destId="{E6DC323D-0180-4E13-8405-D6BB2B2F8467}" srcOrd="0" destOrd="1" presId="urn:microsoft.com/office/officeart/2005/8/layout/arrow2"/>
    <dgm:cxn modelId="{5BEFC16E-DA56-4316-AB58-D0CF65727CD9}" type="presParOf" srcId="{B86954FF-AB42-40EA-B5A1-949DAD523746}" destId="{43ED75DD-1F91-4A7B-94E2-A18393233DEC}" srcOrd="1" destOrd="1" presId="urn:microsoft.com/office/officeart/2005/8/layout/arrow2"/>
    <dgm:cxn modelId="{DA15EEE1-E121-41FD-BB35-89533D756B09}" type="presOf" srcId="{141CAC25-E1F6-4EAC-8D20-62089DAEE151}" destId="{43ED75DD-1F91-4A7B-94E2-A18393233DEC}" srcOrd="0" destOrd="0" presId="urn:microsoft.com/office/officeart/2005/8/layout/arrow2"/>
    <dgm:cxn modelId="{8BF135E1-2893-4E04-AF57-A06E11CE4ED6}" type="presParOf" srcId="{B86954FF-AB42-40EA-B5A1-949DAD523746}" destId="{9664017D-12BF-4A5C-8F5D-DA06E3504199}" srcOrd="2" destOrd="1" presId="urn:microsoft.com/office/officeart/2005/8/layout/arrow2"/>
    <dgm:cxn modelId="{E619268E-EEC4-4B6D-A3D5-BE5E9C518FEA}" type="presParOf" srcId="{B86954FF-AB42-40EA-B5A1-949DAD523746}" destId="{ABEC93AD-59DE-4C05-807F-4DA2BD51BE72}" srcOrd="3" destOrd="1" presId="urn:microsoft.com/office/officeart/2005/8/layout/arrow2"/>
    <dgm:cxn modelId="{5A84CFAD-B695-4CB3-9AEA-AB965B3B2AD8}" type="presOf" srcId="{1D81421C-DBF2-4598-A461-024E6B15FC96}" destId="{ABEC93AD-59DE-4C05-807F-4DA2BD51BE72}" srcOrd="0" destOrd="0" presId="urn:microsoft.com/office/officeart/2005/8/layout/arrow2"/>
    <dgm:cxn modelId="{20E67FB7-CF37-4640-A58A-872C03AFDAFA}" type="presParOf" srcId="{B86954FF-AB42-40EA-B5A1-949DAD523746}" destId="{06E3CAAD-7C4A-4009-AE2D-A776F39277D2}" srcOrd="4" destOrd="1" presId="urn:microsoft.com/office/officeart/2005/8/layout/arrow2"/>
    <dgm:cxn modelId="{0BDBFA3B-9AC5-48AA-A30D-E53C39D29514}" type="presParOf" srcId="{B86954FF-AB42-40EA-B5A1-949DAD523746}" destId="{8E67F943-4252-46BB-8443-53CDBBE74950}" srcOrd="5" destOrd="1" presId="urn:microsoft.com/office/officeart/2005/8/layout/arrow2"/>
    <dgm:cxn modelId="{B3A8D936-85F4-402A-8D92-12108B723160}" type="presOf" srcId="{27B81B9D-1885-400B-A93A-BD91322107BF}" destId="{8E67F943-4252-46BB-8443-53CDBBE74950}" srcOrd="0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urn:microsoft.com/office/officeart/2005/8/layout/chevron2" loCatId="process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ru-RU" sz="2000" baseline="0" dirty="0" smtClean="0"/>
            <a:t>63412</a:t>
          </a:r>
          <a:r>
            <a:rPr lang="ru-RU" sz="2000" baseline="0" dirty="0" smtClean="0"/>
            <a:t>,0</a:t>
          </a:r>
          <a:r>
            <a:rPr lang="ru-RU" sz="2000" baseline="0" dirty="0"/>
            <a:t/>
          </a:r>
          <a:endParaRPr lang="ru-RU" sz="2000" baseline="0" dirty="0"/>
        </a:p>
      </dgm:t>
    </dgm:pt>
    <dgm:pt modelId="{D2C89A0E-82DB-43BF-B09A-5B5031885417}" cxnId="{8F076E55-33D9-48CC-95A4-15CC5101F7F6}" type="parTrans">
      <dgm:prSet/>
      <dgm:spPr/>
      <dgm:t>
        <a:bodyPr/>
        <a:lstStyle/>
        <a:p>
          <a:endParaRPr lang="ru-RU"/>
        </a:p>
      </dgm:t>
    </dgm:pt>
    <dgm:pt modelId="{0BD2546C-0AD3-4BE2-B031-AE1D390684F7}" cxnId="{8F076E55-33D9-48CC-95A4-15CC5101F7F6}" type="sibTrans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 err="1"/>
            <a:t>Жылдық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endParaRPr lang="ru-RU" sz="2000" baseline="0" dirty="0"/>
        </a:p>
      </dgm:t>
    </dgm:pt>
    <dgm:pt modelId="{93B48354-17C9-4671-B10C-1EAB18D19FB7}" cxnId="{5F016195-E198-4F50-B0D5-CC5930ADC5A6}" type="parTrans">
      <dgm:prSet/>
      <dgm:spPr/>
      <dgm:t>
        <a:bodyPr/>
        <a:lstStyle/>
        <a:p>
          <a:endParaRPr lang="ru-RU"/>
        </a:p>
      </dgm:t>
    </dgm:pt>
    <dgm:pt modelId="{19624C17-13CC-4A20-81C9-AA16A5C1B5EC}" cxnId="{5F016195-E198-4F50-B0D5-CC5930ADC5A6}" type="sibTrans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ru-RU" sz="2000" baseline="0" dirty="0" smtClean="0"/>
            <a:t>44171</a:t>
          </a:r>
          <a:r>
            <a:rPr lang="ru-RU" altLang="en-US" sz="2000" baseline="0" dirty="0" smtClean="0"/>
            <a:t>,</a:t>
          </a:r>
          <a:r>
            <a:rPr lang="" altLang="ru-RU" sz="2000" baseline="0" dirty="0" smtClean="0"/>
            <a:t>1</a:t>
          </a:r>
          <a:r>
            <a:rPr lang="" altLang="ru-RU" sz="2000" baseline="0" dirty="0" smtClean="0"/>
            <a:t/>
          </a:r>
          <a:endParaRPr lang="" altLang="ru-RU" sz="2000" baseline="0" dirty="0" smtClean="0"/>
        </a:p>
      </dgm:t>
    </dgm:pt>
    <dgm:pt modelId="{E02448C5-6370-416D-B768-303179F788AB}" cxnId="{5B839740-E320-430F-8F51-A0BD400B54E1}" type="parTrans">
      <dgm:prSet/>
      <dgm:spPr/>
      <dgm:t>
        <a:bodyPr/>
        <a:lstStyle/>
        <a:p>
          <a:endParaRPr lang="ru-RU"/>
        </a:p>
      </dgm:t>
    </dgm:pt>
    <dgm:pt modelId="{62779490-DD44-4DB5-87BB-833106E7EF43}" cxnId="{5B839740-E320-430F-8F51-A0BD400B54E1}" type="sibTrans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baseline="0" dirty="0" smtClean="0"/>
            <a:t>1.0</a:t>
          </a:r>
          <a:r>
            <a:rPr lang="" altLang="ru-RU" sz="2000" baseline="0" dirty="0" smtClean="0"/>
            <a:t>9</a:t>
          </a:r>
          <a:r>
            <a:rPr lang="ru-RU" sz="2000" baseline="0" dirty="0" smtClean="0"/>
            <a:t>.202</a:t>
          </a:r>
          <a:r>
            <a:rPr lang="en-US" altLang="ru-RU" sz="2000" baseline="0" dirty="0" smtClean="0"/>
            <a:t>6</a:t>
          </a:r>
          <a:r>
            <a:rPr lang="ru-RU" sz="2000" baseline="0" dirty="0" smtClean="0"/>
            <a:t>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r>
            <a:rPr lang="ru-RU" sz="2000" baseline="0" dirty="0"/>
            <a:t/>
          </a:r>
          <a:endParaRPr lang="ru-RU" sz="2000" baseline="0" dirty="0"/>
        </a:p>
      </dgm:t>
    </dgm:pt>
    <dgm:pt modelId="{93084FDC-33D6-4E94-8FC9-F04C0705BD55}" cxnId="{30410484-0956-4E55-BE09-5C9647B38E3F}" type="parTrans">
      <dgm:prSet/>
      <dgm:spPr/>
      <dgm:t>
        <a:bodyPr/>
        <a:lstStyle/>
        <a:p>
          <a:endParaRPr lang="ru-RU"/>
        </a:p>
      </dgm:t>
    </dgm:pt>
    <dgm:pt modelId="{37A174C3-AA51-4B95-A77E-C9D0E421A911}" cxnId="{30410484-0956-4E55-BE09-5C9647B38E3F}" type="sibTrans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" altLang="ru-RU" sz="2000" baseline="0" dirty="0"/>
            <a:t>69,7</a:t>
          </a:r>
          <a:r>
            <a:rPr lang="" altLang="ru-RU" sz="2000" baseline="0" dirty="0"/>
            <a:t/>
          </a:r>
          <a:endParaRPr lang="" altLang="ru-RU" sz="2000" baseline="0" dirty="0"/>
        </a:p>
      </dgm:t>
    </dgm:pt>
    <dgm:pt modelId="{35954B4E-3ED9-42B1-AF5E-794E4AE54A33}" cxnId="{8874572C-ADF8-44C5-A68E-D8339B9102A7}" type="parTrans">
      <dgm:prSet/>
      <dgm:spPr/>
      <dgm:t>
        <a:bodyPr/>
        <a:lstStyle/>
        <a:p>
          <a:endParaRPr lang="ru-RU"/>
        </a:p>
      </dgm:t>
    </dgm:pt>
    <dgm:pt modelId="{D1C67F9B-F0E0-47C7-BBE4-6BE5E1DF03DB}" cxnId="{8874572C-ADF8-44C5-A68E-D8339B9102A7}" type="sibTrans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 err="1"/>
            <a:t>Өсу</a:t>
          </a:r>
          <a:r>
            <a:rPr lang="ru-RU" sz="2000" baseline="0" dirty="0"/>
            <a:t> </a:t>
          </a:r>
          <a:r>
            <a:rPr lang="ru-RU" sz="2000" baseline="0" dirty="0" err="1"/>
            <a:t>қарқыны</a:t>
          </a:r>
          <a:r>
            <a:rPr lang="ru-RU" sz="2000" baseline="0" dirty="0"/>
            <a:t> %</a:t>
          </a:r>
        </a:p>
      </dgm:t>
    </dgm:pt>
    <dgm:pt modelId="{B78AA587-C8CE-403B-A7E1-F6A8C9417B85}" cxnId="{84764C67-E8BC-4706-991D-043199C54DFE}" type="parTrans">
      <dgm:prSet/>
      <dgm:spPr/>
      <dgm:t>
        <a:bodyPr/>
        <a:lstStyle/>
        <a:p>
          <a:endParaRPr lang="ru-RU"/>
        </a:p>
      </dgm:t>
    </dgm:pt>
    <dgm:pt modelId="{B8A9032E-758D-4C04-A261-0F1F65FFFE18}" cxnId="{84764C67-E8BC-4706-991D-043199C54DFE}" type="sibTrans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682201-5386-4FC2-A8F4-C92A488806EE}" type="pres">
      <dgm:prSet presAssocID="{0BD2546C-0AD3-4BE2-B031-AE1D390684F7}" presName="sp" presStyleCnt="0"/>
      <dgm:spPr/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26A13-A0FB-4FAA-B25B-332C283FC465}" type="pres">
      <dgm:prSet presAssocID="{62779490-DD44-4DB5-87BB-833106E7EF43}" presName="sp" presStyleCnt="0"/>
      <dgm:spPr/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076E55-33D9-48CC-95A4-15CC5101F7F6}" srcId="{EBFF36CF-5D93-41AE-80CF-526E5F4EAEAF}" destId="{0EDE35F4-D238-419A-BDBC-74399AB08187}" srcOrd="0" destOrd="0" parTransId="{D2C89A0E-82DB-43BF-B09A-5B5031885417}" sibTransId="{0BD2546C-0AD3-4BE2-B031-AE1D390684F7}"/>
    <dgm:cxn modelId="{5F016195-E198-4F50-B0D5-CC5930ADC5A6}" srcId="{0EDE35F4-D238-419A-BDBC-74399AB08187}" destId="{081950BE-A231-478D-8C31-28F9FC0308BB}" srcOrd="0" destOrd="0" parTransId="{93B48354-17C9-4671-B10C-1EAB18D19FB7}" sibTransId="{19624C17-13CC-4A20-81C9-AA16A5C1B5EC}"/>
    <dgm:cxn modelId="{5B839740-E320-430F-8F51-A0BD400B54E1}" srcId="{EBFF36CF-5D93-41AE-80CF-526E5F4EAEAF}" destId="{049436F4-ED78-43F1-B346-A00DDD61F04F}" srcOrd="1" destOrd="0" parTransId="{E02448C5-6370-416D-B768-303179F788AB}" sibTransId="{62779490-DD44-4DB5-87BB-833106E7EF43}"/>
    <dgm:cxn modelId="{30410484-0956-4E55-BE09-5C9647B38E3F}" srcId="{049436F4-ED78-43F1-B346-A00DDD61F04F}" destId="{CECE19DF-8FA2-4767-82D8-4C48E52EE851}" srcOrd="0" destOrd="1" parTransId="{93084FDC-33D6-4E94-8FC9-F04C0705BD55}" sibTransId="{37A174C3-AA51-4B95-A77E-C9D0E421A911}"/>
    <dgm:cxn modelId="{8874572C-ADF8-44C5-A68E-D8339B9102A7}" srcId="{EBFF36CF-5D93-41AE-80CF-526E5F4EAEAF}" destId="{29D0398B-7F82-42FF-9215-E71CCCD909F9}" srcOrd="2" destOrd="0" parTransId="{35954B4E-3ED9-42B1-AF5E-794E4AE54A33}" sibTransId="{D1C67F9B-F0E0-47C7-BBE4-6BE5E1DF03DB}"/>
    <dgm:cxn modelId="{84764C67-E8BC-4706-991D-043199C54DFE}" srcId="{29D0398B-7F82-42FF-9215-E71CCCD909F9}" destId="{0AA986EC-2932-44EA-8F9F-2734110DCAAA}" srcOrd="0" destOrd="2" parTransId="{B78AA587-C8CE-403B-A7E1-F6A8C9417B85}" sibTransId="{B8A9032E-758D-4C04-A261-0F1F65FFFE18}"/>
    <dgm:cxn modelId="{77D2713D-6E13-4871-B093-50943735EA8F}" type="presOf" srcId="{EBFF36CF-5D93-41AE-80CF-526E5F4EAEAF}" destId="{5DD72068-BD1F-4942-A3F1-262196138192}" srcOrd="0" destOrd="0" presId="urn:microsoft.com/office/officeart/2005/8/layout/chevron2"/>
    <dgm:cxn modelId="{2FCDD439-EA47-4F40-9791-5A2292EC7201}" type="presParOf" srcId="{5DD72068-BD1F-4942-A3F1-262196138192}" destId="{3F4F92AD-74D6-4827-8606-A703DA973979}" srcOrd="0" destOrd="0" presId="urn:microsoft.com/office/officeart/2005/8/layout/chevron2"/>
    <dgm:cxn modelId="{029EBF94-A102-459E-8ABC-1F1A09F7D386}" type="presParOf" srcId="{3F4F92AD-74D6-4827-8606-A703DA973979}" destId="{8F6A8E65-7F9C-4FF3-8048-641B7D5312AA}" srcOrd="0" destOrd="0" presId="urn:microsoft.com/office/officeart/2005/8/layout/chevron2"/>
    <dgm:cxn modelId="{759A464D-746E-41E5-B69B-EED406A29194}" type="presOf" srcId="{0EDE35F4-D238-419A-BDBC-74399AB08187}" destId="{8F6A8E65-7F9C-4FF3-8048-641B7D5312AA}" srcOrd="0" destOrd="0" presId="urn:microsoft.com/office/officeart/2005/8/layout/chevron2"/>
    <dgm:cxn modelId="{BF684487-DBF6-4071-B7C1-7EB5609A8A96}" type="presParOf" srcId="{3F4F92AD-74D6-4827-8606-A703DA973979}" destId="{53718893-A4EA-402D-ABA8-A8AC42F55B0F}" srcOrd="1" destOrd="0" presId="urn:microsoft.com/office/officeart/2005/8/layout/chevron2"/>
    <dgm:cxn modelId="{48ACD1F1-4F52-49E4-A1D8-96D3A9B9E66F}" type="presOf" srcId="{081950BE-A231-478D-8C31-28F9FC0308BB}" destId="{53718893-A4EA-402D-ABA8-A8AC42F55B0F}" srcOrd="0" destOrd="0" presId="urn:microsoft.com/office/officeart/2005/8/layout/chevron2"/>
    <dgm:cxn modelId="{13E24201-4B40-4843-819A-7AA2F7FBD122}" type="presParOf" srcId="{5DD72068-BD1F-4942-A3F1-262196138192}" destId="{86682201-5386-4FC2-A8F4-C92A488806EE}" srcOrd="1" destOrd="0" presId="urn:microsoft.com/office/officeart/2005/8/layout/chevron2"/>
    <dgm:cxn modelId="{2B5D5CE2-A266-493F-9868-5E6393C1F33E}" type="presOf" srcId="{0BD2546C-0AD3-4BE2-B031-AE1D390684F7}" destId="{86682201-5386-4FC2-A8F4-C92A488806EE}" srcOrd="0" destOrd="0" presId="urn:microsoft.com/office/officeart/2005/8/layout/chevron2"/>
    <dgm:cxn modelId="{A91A3079-A417-4A43-9B46-A4CC4C4E3215}" type="presParOf" srcId="{5DD72068-BD1F-4942-A3F1-262196138192}" destId="{FB53ACF0-608B-44A9-B20E-45FABC59C061}" srcOrd="2" destOrd="0" presId="urn:microsoft.com/office/officeart/2005/8/layout/chevron2"/>
    <dgm:cxn modelId="{5D01592C-CFB8-414C-80F5-24BB0517DB57}" type="presParOf" srcId="{FB53ACF0-608B-44A9-B20E-45FABC59C061}" destId="{77269CF6-7ABE-4B26-AEE2-83F7CBF0B05D}" srcOrd="0" destOrd="2" presId="urn:microsoft.com/office/officeart/2005/8/layout/chevron2"/>
    <dgm:cxn modelId="{65CE6B75-167D-477D-A5D3-3290711E1F4F}" type="presOf" srcId="{049436F4-ED78-43F1-B346-A00DDD61F04F}" destId="{77269CF6-7ABE-4B26-AEE2-83F7CBF0B05D}" srcOrd="0" destOrd="0" presId="urn:microsoft.com/office/officeart/2005/8/layout/chevron2"/>
    <dgm:cxn modelId="{7B9F3BC6-D600-4CE8-8141-3E171498C786}" type="presParOf" srcId="{FB53ACF0-608B-44A9-B20E-45FABC59C061}" destId="{D24D7CF4-F195-4D33-ACA0-425AA8699E2F}" srcOrd="1" destOrd="2" presId="urn:microsoft.com/office/officeart/2005/8/layout/chevron2"/>
    <dgm:cxn modelId="{FB73A2E5-9B3C-4821-B762-6703B920BA14}" type="presOf" srcId="{CECE19DF-8FA2-4767-82D8-4C48E52EE851}" destId="{D24D7CF4-F195-4D33-ACA0-425AA8699E2F}" srcOrd="0" destOrd="0" presId="urn:microsoft.com/office/officeart/2005/8/layout/chevron2"/>
    <dgm:cxn modelId="{984ADCE3-792D-4FAB-B9D6-5FA51D50726B}" type="presParOf" srcId="{5DD72068-BD1F-4942-A3F1-262196138192}" destId="{68526A13-A0FB-4FAA-B25B-332C283FC465}" srcOrd="3" destOrd="0" presId="urn:microsoft.com/office/officeart/2005/8/layout/chevron2"/>
    <dgm:cxn modelId="{CEC954D2-09DD-4137-B9DD-F6BDF73CFB33}" type="presOf" srcId="{62779490-DD44-4DB5-87BB-833106E7EF43}" destId="{68526A13-A0FB-4FAA-B25B-332C283FC465}" srcOrd="0" destOrd="0" presId="urn:microsoft.com/office/officeart/2005/8/layout/chevron2"/>
    <dgm:cxn modelId="{DA1BC95B-9DEC-4DA4-9C69-70E76EEFB26A}" type="presParOf" srcId="{5DD72068-BD1F-4942-A3F1-262196138192}" destId="{9C0CE49A-05FE-4FAE-8B0C-8FED6627241C}" srcOrd="4" destOrd="0" presId="urn:microsoft.com/office/officeart/2005/8/layout/chevron2"/>
    <dgm:cxn modelId="{A63A98C8-BD22-4700-91B5-915AF75F7A21}" type="presParOf" srcId="{9C0CE49A-05FE-4FAE-8B0C-8FED6627241C}" destId="{A5590BD7-B565-485C-B136-E59D7D8E2504}" srcOrd="0" destOrd="4" presId="urn:microsoft.com/office/officeart/2005/8/layout/chevron2"/>
    <dgm:cxn modelId="{061B5E7E-24F1-4DDD-8603-7530D88F57BA}" type="presOf" srcId="{29D0398B-7F82-42FF-9215-E71CCCD909F9}" destId="{A5590BD7-B565-485C-B136-E59D7D8E2504}" srcOrd="0" destOrd="0" presId="urn:microsoft.com/office/officeart/2005/8/layout/chevron2"/>
    <dgm:cxn modelId="{2B0F5192-0342-46A7-8FB8-9EFEB2004BDF}" type="presParOf" srcId="{9C0CE49A-05FE-4FAE-8B0C-8FED6627241C}" destId="{28FFEBD9-AC77-46AB-B383-92198CB01B10}" srcOrd="1" destOrd="4" presId="urn:microsoft.com/office/officeart/2005/8/layout/chevron2"/>
    <dgm:cxn modelId="{8099B7C4-4EF3-4987-A37D-A562B9FB82B9}" type="presOf" srcId="{0AA986EC-2932-44EA-8F9F-2734110DCAAA}" destId="{28FFEBD9-AC77-46AB-B383-92198CB01B10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502400" cy="4064000"/>
        <a:chOff x="0" y="0"/>
        <a:chExt cx="6502400" cy="4064000"/>
      </a:xfrm>
    </dsp:grpSpPr>
    <dsp:sp modelId="{57594172-32B6-4ADA-8B20-393A879EDCC9}">
      <dsp:nvSpPr>
        <dsp:cNvPr id="3" name="Фигура 2"/>
        <dsp:cNvSpPr/>
      </dsp:nvSpPr>
      <dsp:spPr bwMode="white">
        <a:xfrm>
          <a:off x="673236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673236" y="0"/>
        <a:ext cx="6502400" cy="4064000"/>
      </dsp:txXfrm>
    </dsp:sp>
    <dsp:sp modelId="{E6DC323D-0180-4E13-8405-D6BB2B2F8467}">
      <dsp:nvSpPr>
        <dsp:cNvPr id="4" name="Овал 3"/>
        <dsp:cNvSpPr/>
      </dsp:nvSpPr>
      <dsp:spPr bwMode="white">
        <a:xfrm>
          <a:off x="1499041" y="2804973"/>
          <a:ext cx="169062" cy="16906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499041" y="2804973"/>
        <a:ext cx="169062" cy="169062"/>
      </dsp:txXfrm>
    </dsp:sp>
    <dsp:sp modelId="{43ED75DD-1F91-4A7B-94E2-A18393233DEC}">
      <dsp:nvSpPr>
        <dsp:cNvPr id="5" name="Прямоугольник 4"/>
        <dsp:cNvSpPr/>
      </dsp:nvSpPr>
      <dsp:spPr bwMode="white">
        <a:xfrm>
          <a:off x="1583572" y="2889504"/>
          <a:ext cx="1515059" cy="1174496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89582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smtClean="0">
              <a:solidFill>
                <a:schemeClr val="tx1"/>
              </a:solidFill>
            </a:rPr>
            <a:t>202</a:t>
          </a:r>
          <a:r>
            <a:rPr lang="en-US" altLang="ru-RU" sz="2000" baseline="0" dirty="0" smtClean="0">
              <a:solidFill>
                <a:schemeClr val="tx1"/>
              </a:solidFill>
            </a:rPr>
            <a:t>6</a:t>
          </a:r>
          <a:r>
            <a:rPr lang="ru-RU" sz="2000" baseline="0" dirty="0" smtClean="0">
              <a:solidFill>
                <a:schemeClr val="tx1"/>
              </a:solidFill>
            </a:rPr>
            <a:t>жылға </a:t>
          </a:r>
          <a:r>
            <a:rPr lang="ru-RU" sz="2000" baseline="0" dirty="0" err="1">
              <a:solidFill>
                <a:schemeClr val="tx1"/>
              </a:solidFill>
            </a:rPr>
            <a:t>арналған</a:t>
          </a:r>
          <a:r>
            <a:rPr lang="ru-RU" sz="2000" baseline="0" dirty="0">
              <a:solidFill>
                <a:schemeClr val="tx1"/>
              </a:solidFill>
            </a:rPr>
            <a:t> </a:t>
          </a:r>
          <a:r>
            <a:rPr lang="ru-RU" sz="2000" baseline="0" dirty="0" err="1">
              <a:solidFill>
                <a:schemeClr val="tx1"/>
              </a:solidFill>
            </a:rPr>
            <a:t>жоспар</a:t>
          </a:r>
          <a:r>
            <a:rPr lang="ru-RU" sz="2000" baseline="0" dirty="0">
              <a:solidFill>
                <a:schemeClr val="tx1"/>
              </a:solidFill>
            </a:rPr>
            <a:t> 15972</a:t>
          </a:r>
          <a:r>
            <a:rPr lang="ru-RU" sz="2000" baseline="0" dirty="0" smtClean="0">
              <a:solidFill>
                <a:schemeClr val="tx1"/>
              </a:solidFill>
            </a:rPr>
            <a:t>,0 </a:t>
          </a:r>
          <a:r>
            <a:rPr lang="ru-RU" sz="2000" baseline="0" dirty="0">
              <a:solidFill>
                <a:schemeClr val="tx1"/>
              </a:solidFill>
            </a:rPr>
            <a:t>м.т.</a:t>
          </a:r>
          <a:endParaRPr sz="6500">
            <a:solidFill>
              <a:schemeClr val="tx1"/>
            </a:solidFill>
          </a:endParaRPr>
        </a:p>
      </dsp:txBody>
      <dsp:txXfrm>
        <a:off x="1583572" y="2889504"/>
        <a:ext cx="1515059" cy="1174496"/>
      </dsp:txXfrm>
    </dsp:sp>
    <dsp:sp modelId="{9664017D-12BF-4A5C-8F5D-DA06E3504199}">
      <dsp:nvSpPr>
        <dsp:cNvPr id="6" name="Овал 5"/>
        <dsp:cNvSpPr/>
      </dsp:nvSpPr>
      <dsp:spPr bwMode="white">
        <a:xfrm>
          <a:off x="2991342" y="1700378"/>
          <a:ext cx="305613" cy="30561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91342" y="1700378"/>
        <a:ext cx="305613" cy="305613"/>
      </dsp:txXfrm>
    </dsp:sp>
    <dsp:sp modelId="{ABEC93AD-59DE-4C05-807F-4DA2BD51BE72}">
      <dsp:nvSpPr>
        <dsp:cNvPr id="7" name="Прямоугольник 6"/>
        <dsp:cNvSpPr/>
      </dsp:nvSpPr>
      <dsp:spPr bwMode="white">
        <a:xfrm>
          <a:off x="3144148" y="1853184"/>
          <a:ext cx="1560576" cy="2210816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161937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smtClean="0">
              <a:solidFill>
                <a:schemeClr val="tx1"/>
              </a:solidFill>
            </a:rPr>
            <a:t>1.0</a:t>
          </a:r>
          <a:r>
            <a:rPr lang="en-US" altLang="ru-RU" sz="2000" baseline="0" dirty="0" smtClean="0">
              <a:solidFill>
                <a:schemeClr val="tx1"/>
              </a:solidFill>
            </a:rPr>
            <a:t>9</a:t>
          </a:r>
          <a:r>
            <a:rPr lang="ru-RU" sz="2000" baseline="0" dirty="0" smtClean="0">
              <a:solidFill>
                <a:schemeClr val="tx1"/>
              </a:solidFill>
            </a:rPr>
            <a:t>.202</a:t>
          </a:r>
          <a:r>
            <a:rPr lang="en-US" altLang="ru-RU" sz="2000" baseline="0" dirty="0" smtClean="0">
              <a:solidFill>
                <a:schemeClr val="tx1"/>
              </a:solidFill>
            </a:rPr>
            <a:t>6</a:t>
          </a:r>
          <a:r>
            <a:rPr lang="ru-RU" sz="2000" baseline="0" dirty="0" smtClean="0">
              <a:solidFill>
                <a:schemeClr val="tx1"/>
              </a:solidFill>
            </a:rPr>
            <a:t>жылға </a:t>
          </a:r>
          <a:r>
            <a:rPr lang="ru-RU" sz="2000" baseline="0" dirty="0" err="1">
              <a:solidFill>
                <a:schemeClr val="tx1"/>
              </a:solidFill>
            </a:rPr>
            <a:t>арналған</a:t>
          </a:r>
          <a:r>
            <a:rPr lang="ru-RU" sz="2000" baseline="0" dirty="0">
              <a:solidFill>
                <a:schemeClr val="tx1"/>
              </a:solidFill>
            </a:rPr>
            <a:t> </a:t>
          </a:r>
          <a:r>
            <a:rPr lang="ru-RU" sz="2000" baseline="0" dirty="0" err="1">
              <a:solidFill>
                <a:schemeClr val="tx1"/>
              </a:solidFill>
            </a:rPr>
            <a:t>жоспар</a:t>
          </a:r>
          <a:r>
            <a:rPr lang="ru-RU" sz="2000" baseline="0" dirty="0">
              <a:solidFill>
                <a:schemeClr val="tx1"/>
              </a:solidFill>
            </a:rPr>
            <a:t> </a:t>
          </a:r>
          <a:r>
            <a:rPr lang="en-US" altLang="ru-RU" sz="2000" baseline="0" dirty="0">
              <a:solidFill>
                <a:schemeClr val="tx1"/>
              </a:solidFill>
            </a:rPr>
            <a:t>27269,5</a:t>
          </a:r>
          <a:r>
            <a:rPr lang="ru-RU" sz="2000" baseline="0" dirty="0">
              <a:solidFill>
                <a:schemeClr val="tx1"/>
              </a:solidFill>
            </a:rPr>
            <a:t> </a:t>
          </a:r>
          <a:r>
            <a:rPr lang="ru-RU" sz="2000" baseline="0" dirty="0" err="1" smtClean="0">
              <a:solidFill>
                <a:schemeClr val="tx1"/>
              </a:solidFill>
            </a:rPr>
            <a:t>м.т</a:t>
          </a:r>
          <a:r>
            <a:rPr lang="ru-RU" sz="2000" baseline="0" dirty="0">
              <a:solidFill>
                <a:schemeClr val="tx1"/>
              </a:solidFill>
            </a:rPr>
            <a:t>.</a:t>
          </a:r>
          <a:endParaRPr sz="6500">
            <a:solidFill>
              <a:schemeClr val="tx1"/>
            </a:solidFill>
          </a:endParaRPr>
        </a:p>
      </dsp:txBody>
      <dsp:txXfrm>
        <a:off x="3144148" y="1853184"/>
        <a:ext cx="1560576" cy="2210816"/>
      </dsp:txXfrm>
    </dsp:sp>
    <dsp:sp modelId="{06E3CAAD-7C4A-4009-AE2D-A776F39277D2}">
      <dsp:nvSpPr>
        <dsp:cNvPr id="8" name="Овал 7"/>
        <dsp:cNvSpPr/>
      </dsp:nvSpPr>
      <dsp:spPr bwMode="white">
        <a:xfrm>
          <a:off x="4786004" y="1028192"/>
          <a:ext cx="422656" cy="4226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786004" y="1028192"/>
        <a:ext cx="422656" cy="422656"/>
      </dsp:txXfrm>
    </dsp:sp>
    <dsp:sp modelId="{8E67F943-4252-46BB-8443-53CDBBE74950}">
      <dsp:nvSpPr>
        <dsp:cNvPr id="9" name="Прямоугольник 8"/>
        <dsp:cNvSpPr/>
      </dsp:nvSpPr>
      <dsp:spPr bwMode="white">
        <a:xfrm>
          <a:off x="4997332" y="1239520"/>
          <a:ext cx="1560576" cy="282448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223956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 err="1">
              <a:solidFill>
                <a:schemeClr val="tx1"/>
              </a:solidFill>
            </a:rPr>
            <a:t>Өсу</a:t>
          </a:r>
          <a:r>
            <a:rPr lang="ru-RU" sz="2000" baseline="0" dirty="0">
              <a:solidFill>
                <a:schemeClr val="tx1"/>
              </a:solidFill>
            </a:rPr>
            <a:t> </a:t>
          </a:r>
          <a:r>
            <a:rPr lang="ru-RU" sz="2000" baseline="0" dirty="0" err="1">
              <a:solidFill>
                <a:schemeClr val="tx1"/>
              </a:solidFill>
            </a:rPr>
            <a:t>қарқыны</a:t>
          </a:r>
          <a:r>
            <a:rPr lang="ru-RU" sz="2000" baseline="0" dirty="0">
              <a:solidFill>
                <a:schemeClr val="tx1"/>
              </a:solidFill>
            </a:rPr>
            <a:t>  </a:t>
          </a:r>
          <a:r>
            <a:rPr lang="en-US" altLang="ru-RU" sz="2000" baseline="0" dirty="0">
              <a:solidFill>
                <a:schemeClr val="tx1"/>
              </a:solidFill>
            </a:rPr>
            <a:t>132,9</a:t>
          </a:r>
          <a:r>
            <a:rPr lang="ru-RU" sz="2000" baseline="0" dirty="0" smtClean="0">
              <a:solidFill>
                <a:schemeClr val="tx1"/>
              </a:solidFill>
            </a:rPr>
            <a:t> </a:t>
          </a:r>
          <a:r>
            <a:rPr lang="ru-RU" sz="2000" baseline="0" dirty="0">
              <a:solidFill>
                <a:schemeClr val="tx1"/>
              </a:solidFill>
            </a:rPr>
            <a:t>%</a:t>
          </a:r>
          <a:endParaRPr sz="6500">
            <a:solidFill>
              <a:schemeClr val="tx1"/>
            </a:solidFill>
          </a:endParaRPr>
        </a:p>
      </dsp:txBody>
      <dsp:txXfrm>
        <a:off x="4997332" y="1239520"/>
        <a:ext cx="1560576" cy="2824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7128792" cy="3904208"/>
        <a:chOff x="0" y="0"/>
        <a:chExt cx="7128792" cy="3904208"/>
      </a:xfrm>
      <a:scene3d>
        <a:camera prst="perspectiveRelaxedModerately" zoom="92000"/>
        <a:lightRig rig="balanced" dir="t">
          <a:rot lat="0" lon="0" rev="12700000"/>
        </a:lightRig>
      </a:scene3d>
    </dsp:grpSpPr>
    <dsp:sp modelId="{8F6A8E65-7F9C-4FF3-8048-641B7D5312AA}">
      <dsp:nvSpPr>
        <dsp:cNvPr id="3" name="Угол 2"/>
        <dsp:cNvSpPr/>
      </dsp:nvSpPr>
      <dsp:spPr bwMode="white">
        <a:xfrm rot="5400000">
          <a:off x="-214864" y="214864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0"/>
            <a:satOff val="0"/>
            <a:lumOff val="0"/>
            <a:alpha val="100000"/>
          </a:schemeClr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ru-RU" sz="2000" baseline="0" dirty="0" smtClean="0"/>
            <a:t>63412</a:t>
          </a:r>
          <a:r>
            <a:rPr lang="ru-RU" sz="2000" baseline="0" dirty="0" smtClean="0"/>
            <a:t>,0</a:t>
          </a:r>
          <a:endParaRPr lang="ru-RU" sz="2000" baseline="0" dirty="0"/>
        </a:p>
      </dsp:txBody>
      <dsp:txXfrm rot="5400000">
        <a:off x="-214864" y="214864"/>
        <a:ext cx="1432428" cy="1002699"/>
      </dsp:txXfrm>
    </dsp:sp>
    <dsp:sp modelId="{53718893-A4EA-402D-ABA8-A8AC42F55B0F}">
      <dsp:nvSpPr>
        <dsp:cNvPr id="4" name="Прямоугольник с двумя скругленными соседними углами 3"/>
        <dsp:cNvSpPr/>
      </dsp:nvSpPr>
      <dsp:spPr bwMode="white">
        <a:xfrm rot="5400000">
          <a:off x="3600207" y="-259750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 err="1">
              <a:solidFill>
                <a:schemeClr val="dk1"/>
              </a:solidFill>
            </a:rPr>
            <a:t>Жылдық</a:t>
          </a:r>
          <a:r>
            <a:rPr lang="ru-RU" sz="2000" baseline="0" dirty="0">
              <a:solidFill>
                <a:schemeClr val="dk1"/>
              </a:solidFill>
            </a:rPr>
            <a:t> </a:t>
          </a:r>
          <a:r>
            <a:rPr lang="ru-RU" sz="2000" baseline="0" dirty="0" err="1">
              <a:solidFill>
                <a:schemeClr val="dk1"/>
              </a:solidFill>
            </a:rPr>
            <a:t>жоспар</a:t>
          </a:r>
          <a:endParaRPr lang="ru-RU" sz="2000" baseline="0" dirty="0">
            <a:solidFill>
              <a:schemeClr val="dk1"/>
            </a:solidFill>
          </a:endParaRPr>
        </a:p>
      </dsp:txBody>
      <dsp:txXfrm rot="5400000">
        <a:off x="3600207" y="-2597507"/>
        <a:ext cx="931078" cy="6126093"/>
      </dsp:txXfrm>
    </dsp:sp>
    <dsp:sp modelId="{77269CF6-7ABE-4B26-AEE2-83F7CBF0B05D}">
      <dsp:nvSpPr>
        <dsp:cNvPr id="5" name="Угол 4"/>
        <dsp:cNvSpPr/>
      </dsp:nvSpPr>
      <dsp:spPr bwMode="white">
        <a:xfrm rot="5400000">
          <a:off x="-214864" y="1450754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-420000"/>
            <a:satOff val="-4705"/>
            <a:lumOff val="1176"/>
            <a:alpha val="100000"/>
          </a:schemeClr>
        </a:lnRef>
        <a:fillRef idx="1">
          <a:schemeClr val="accent2">
            <a:hueOff val="-420000"/>
            <a:satOff val="-4705"/>
            <a:lumOff val="117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ru-RU" sz="2000" baseline="0" dirty="0" smtClean="0"/>
            <a:t>44171</a:t>
          </a:r>
          <a:r>
            <a:rPr lang="ru-RU" altLang="en-US" sz="2000" baseline="0" dirty="0" smtClean="0"/>
            <a:t>,</a:t>
          </a:r>
          <a:r>
            <a:rPr lang="" altLang="ru-RU" sz="2000" baseline="0" dirty="0" smtClean="0"/>
            <a:t>1</a:t>
          </a:r>
          <a:endParaRPr lang="" altLang="ru-RU" sz="2000" baseline="0" dirty="0" smtClean="0"/>
        </a:p>
      </dsp:txBody>
      <dsp:txXfrm rot="5400000">
        <a:off x="-214864" y="1450754"/>
        <a:ext cx="1432428" cy="1002699"/>
      </dsp:txXfrm>
    </dsp:sp>
    <dsp:sp modelId="{D24D7CF4-F195-4D33-ACA0-425AA8699E2F}">
      <dsp:nvSpPr>
        <dsp:cNvPr id="6" name="Прямоугольник с двумя скругленными соседними углами 5"/>
        <dsp:cNvSpPr/>
      </dsp:nvSpPr>
      <dsp:spPr bwMode="white">
        <a:xfrm rot="5400000">
          <a:off x="3600207" y="-136161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-420000"/>
            <a:satOff val="-4705"/>
            <a:lumOff val="1176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vert="horz" wrap="square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 smtClean="0">
              <a:solidFill>
                <a:schemeClr val="dk1"/>
              </a:solidFill>
            </a:rPr>
            <a:t>1.0</a:t>
          </a:r>
          <a:r>
            <a:rPr lang="" altLang="ru-RU" sz="2000" baseline="0" dirty="0" smtClean="0">
              <a:solidFill>
                <a:schemeClr val="dk1"/>
              </a:solidFill>
            </a:rPr>
            <a:t>9</a:t>
          </a:r>
          <a:r>
            <a:rPr lang="ru-RU" sz="2000" baseline="0" dirty="0" smtClean="0">
              <a:solidFill>
                <a:schemeClr val="dk1"/>
              </a:solidFill>
            </a:rPr>
            <a:t>.202</a:t>
          </a:r>
          <a:r>
            <a:rPr lang="en-US" altLang="ru-RU" sz="2000" baseline="0" dirty="0" smtClean="0">
              <a:solidFill>
                <a:schemeClr val="dk1"/>
              </a:solidFill>
            </a:rPr>
            <a:t>6</a:t>
          </a:r>
          <a:r>
            <a:rPr lang="ru-RU" sz="2000" baseline="0" dirty="0" smtClean="0">
              <a:solidFill>
                <a:schemeClr val="dk1"/>
              </a:solidFill>
            </a:rPr>
            <a:t> </a:t>
          </a:r>
          <a:r>
            <a:rPr lang="ru-RU" sz="2000" baseline="0" dirty="0" err="1">
              <a:solidFill>
                <a:schemeClr val="dk1"/>
              </a:solidFill>
            </a:rPr>
            <a:t>жылға</a:t>
          </a:r>
          <a:r>
            <a:rPr lang="ru-RU" sz="2000" baseline="0" dirty="0">
              <a:solidFill>
                <a:schemeClr val="dk1"/>
              </a:solidFill>
            </a:rPr>
            <a:t> </a:t>
          </a:r>
          <a:r>
            <a:rPr lang="ru-RU" sz="2000" baseline="0" dirty="0" err="1">
              <a:solidFill>
                <a:schemeClr val="dk1"/>
              </a:solidFill>
            </a:rPr>
            <a:t>арналған</a:t>
          </a:r>
          <a:r>
            <a:rPr lang="ru-RU" sz="2000" baseline="0" dirty="0">
              <a:solidFill>
                <a:schemeClr val="dk1"/>
              </a:solidFill>
            </a:rPr>
            <a:t> </a:t>
          </a:r>
          <a:r>
            <a:rPr lang="ru-RU" sz="2000" baseline="0" dirty="0" err="1">
              <a:solidFill>
                <a:schemeClr val="dk1"/>
              </a:solidFill>
            </a:rPr>
            <a:t>жоспар</a:t>
          </a:r>
          <a:endParaRPr lang="ru-RU" sz="2000" baseline="0" dirty="0">
            <a:solidFill>
              <a:schemeClr val="dk1"/>
            </a:solidFill>
          </a:endParaRPr>
        </a:p>
      </dsp:txBody>
      <dsp:txXfrm rot="5400000">
        <a:off x="3600207" y="-1361617"/>
        <a:ext cx="931078" cy="6126093"/>
      </dsp:txXfrm>
    </dsp:sp>
    <dsp:sp modelId="{A5590BD7-B565-485C-B136-E59D7D8E2504}">
      <dsp:nvSpPr>
        <dsp:cNvPr id="7" name="Угол 6"/>
        <dsp:cNvSpPr/>
      </dsp:nvSpPr>
      <dsp:spPr bwMode="white">
        <a:xfrm rot="5400000">
          <a:off x="-214864" y="2686645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-840000"/>
            <a:satOff val="-9411"/>
            <a:lumOff val="2353"/>
            <a:alpha val="100000"/>
          </a:schemeClr>
        </a:lnRef>
        <a:fillRef idx="1">
          <a:schemeClr val="accent2">
            <a:hueOff val="-840000"/>
            <a:satOff val="-9411"/>
            <a:lumOff val="2353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" altLang="ru-RU" sz="2000" baseline="0" dirty="0"/>
            <a:t>69,7</a:t>
          </a:r>
          <a:endParaRPr lang="" altLang="ru-RU" sz="2000" baseline="0" dirty="0"/>
        </a:p>
      </dsp:txBody>
      <dsp:txXfrm rot="5400000">
        <a:off x="-214864" y="2686645"/>
        <a:ext cx="1432428" cy="1002699"/>
      </dsp:txXfrm>
    </dsp:sp>
    <dsp:sp modelId="{28FFEBD9-AC77-46AB-B383-92198CB01B10}">
      <dsp:nvSpPr>
        <dsp:cNvPr id="8" name="Прямоугольник с двумя скругленными соседними углами 7"/>
        <dsp:cNvSpPr/>
      </dsp:nvSpPr>
      <dsp:spPr bwMode="white">
        <a:xfrm rot="5400000">
          <a:off x="3600207" y="-12572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-840000"/>
            <a:satOff val="-9411"/>
            <a:lumOff val="2353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 err="1">
              <a:solidFill>
                <a:schemeClr val="dk1"/>
              </a:solidFill>
            </a:rPr>
            <a:t>Өсу</a:t>
          </a:r>
          <a:r>
            <a:rPr lang="ru-RU" sz="2000" baseline="0" dirty="0">
              <a:solidFill>
                <a:schemeClr val="dk1"/>
              </a:solidFill>
            </a:rPr>
            <a:t> </a:t>
          </a:r>
          <a:r>
            <a:rPr lang="ru-RU" sz="2000" baseline="0" dirty="0" err="1">
              <a:solidFill>
                <a:schemeClr val="dk1"/>
              </a:solidFill>
            </a:rPr>
            <a:t>қарқыны</a:t>
          </a:r>
          <a:r>
            <a:rPr lang="ru-RU" sz="2000" baseline="0" dirty="0">
              <a:solidFill>
                <a:schemeClr val="dk1"/>
              </a:solidFill>
            </a:rPr>
            <a:t> %</a:t>
          </a:r>
          <a:endParaRPr>
            <a:solidFill>
              <a:schemeClr val="dk1"/>
            </a:solidFill>
          </a:endParaRPr>
        </a:p>
      </dsp:txBody>
      <dsp:txXfrm rot="5400000">
        <a:off x="3600207" y="-125727"/>
        <a:ext cx="931078" cy="612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  <a:endParaRPr lang="ru-RU" noProof="0"/>
          </a:p>
          <a:p>
            <a:pPr lvl="1"/>
            <a:r>
              <a:rPr lang="ru-RU" noProof="0"/>
              <a:t>Второй уровень</a:t>
            </a:r>
            <a:endParaRPr lang="ru-RU" noProof="0"/>
          </a:p>
          <a:p>
            <a:pPr lvl="2"/>
            <a:r>
              <a:rPr lang="ru-RU" noProof="0"/>
              <a:t>Третий уровень</a:t>
            </a:r>
            <a:endParaRPr lang="ru-RU" noProof="0"/>
          </a:p>
          <a:p>
            <a:pPr lvl="3"/>
            <a:r>
              <a:rPr lang="ru-RU" noProof="0"/>
              <a:t>Четвертый уровень</a:t>
            </a:r>
            <a:endParaRPr lang="ru-RU" noProof="0"/>
          </a:p>
          <a:p>
            <a:pPr lvl="4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71538" y="642918"/>
            <a:ext cx="7244308" cy="482453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Александровка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</a:t>
            </a:r>
            <a:r>
              <a:rPr lang="en-US" alt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атқарылу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сатысындағы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rmAutofit/>
          </a:bodyPr>
          <a:lstStyle/>
          <a:p>
            <a:pPr algn="ctr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  <a:endParaRPr lang="ru-RU" altLang="ru-RU" sz="1400" dirty="0"/>
          </a:p>
          <a:p>
            <a:pPr algn="ctr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Азаматтық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бюджет   </a:t>
            </a:r>
            <a:endParaRPr lang="ru-RU" altLang="ru-RU" sz="1300" b="1" dirty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</a:t>
            </a:r>
            <a:endParaRPr lang="ru-RU" altLang="ru-RU" sz="1300" b="1" dirty="0" smtClean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   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2008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жылғы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4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желтоқсандағы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67-1-Б. Бюджет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кодексіне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және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Қазақстан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Республикасының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Салық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кодексіне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, "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Қазақстан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Республикасындағы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жергілікті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мемлекеттік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басқару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және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өзін-өзі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басқару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туралы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"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Қазақстан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Республикасының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Заңына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сәйкес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қалыптастырылды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»2001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жылғы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23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қаңтардағы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№ 148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қаулысымен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бекітілген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     </a:t>
            </a:r>
            <a:endParaRPr lang="ru-RU" altLang="ru-RU" sz="1300" b="1" dirty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</a:t>
            </a:r>
            <a:endParaRPr lang="ru-RU" altLang="ru-RU" sz="1300" b="1" dirty="0" smtClean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Шарбақты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аудандық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мәслихатының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шешімімен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 smtClean="0">
                <a:latin typeface="+mj-lt"/>
                <a:cs typeface="Times New Roman" panose="02020603050405020304" pitchFamily="18" charset="0"/>
              </a:rPr>
              <a:t>бекітілген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(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  <a:sym typeface="+mn-ea"/>
              </a:rPr>
              <a:t>VIII</a:t>
            </a:r>
            <a:r>
              <a:rPr lang="en-US" altLang="en-US" sz="1300" b="1" dirty="0" smtClean="0">
                <a:latin typeface="+mj-lt"/>
                <a:cs typeface="Times New Roman" panose="02020603050405020304" pitchFamily="18" charset="0"/>
                <a:sym typeface="+mn-ea"/>
              </a:rPr>
              <a:t> сайланған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  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  <a:sym typeface="+mn-ea"/>
              </a:rPr>
              <a:t>LIII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кезектен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тыс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сессиясы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) 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5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жылы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ru-RU" sz="1300" b="1" dirty="0">
                <a:latin typeface="+mj-lt"/>
                <a:cs typeface="Times New Roman" panose="02020603050405020304" pitchFamily="18" charset="0"/>
              </a:rPr>
              <a:t> 19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желтоқсандағы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№ </a:t>
            </a:r>
            <a:r>
              <a:rPr lang="en-US" altLang="ru-RU" sz="1300" b="1" dirty="0">
                <a:latin typeface="+mj-lt"/>
                <a:cs typeface="Times New Roman" panose="02020603050405020304" pitchFamily="18" charset="0"/>
              </a:rPr>
              <a:t>155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/</a:t>
            </a:r>
            <a:r>
              <a:rPr lang="en-US" altLang="en-US" sz="1300" b="1" dirty="0" smtClean="0">
                <a:latin typeface="+mj-lt"/>
                <a:cs typeface="Times New Roman" panose="02020603050405020304" pitchFamily="18" charset="0"/>
              </a:rPr>
              <a:t>53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   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"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Шарбақты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ауданының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6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– 202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8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жылдарға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арналған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ауылдық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округтерінің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бюджеті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 smtClean="0">
                <a:latin typeface="+mj-lt"/>
                <a:cs typeface="Times New Roman" panose="02020603050405020304" pitchFamily="18" charset="0"/>
              </a:rPr>
              <a:t>туралы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“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  </a:t>
            </a:r>
            <a:r>
              <a:rPr lang="en-US" altLang="en-US" sz="1300" b="1" dirty="0" smtClean="0">
                <a:latin typeface="+mj-lt"/>
                <a:cs typeface="Times New Roman" panose="02020603050405020304" pitchFamily="18" charset="0"/>
              </a:rPr>
              <a:t>60824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,0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мың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теңге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сомасына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 </a:t>
            </a:r>
            <a:endParaRPr lang="ru-RU" altLang="ru-RU" sz="1300" b="1" dirty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en-US" altLang="ru-RU" sz="1300" b="1" dirty="0" smtClean="0">
              <a:latin typeface="+mj-lt"/>
              <a:cs typeface="Times New Roman" panose="02020603050405020304" pitchFamily="18" charset="0"/>
            </a:endParaRPr>
          </a:p>
          <a:p>
            <a:pPr lvl="0" algn="ctr">
              <a:buClr>
                <a:srgbClr val="0BD0D9"/>
              </a:buClr>
              <a:buNone/>
            </a:pPr>
            <a:r>
              <a:rPr lang="en-US" altLang="en-US" sz="1300" b="1" dirty="0" smtClean="0">
                <a:latin typeface="+mj-lt"/>
                <a:cs typeface="Times New Roman" panose="02020603050405020304" pitchFamily="18" charset="0"/>
              </a:rPr>
              <a:t>Шарбақты аудандық мәслихатының 2026 жылғы 8 мамырдағы 2588,0 мың теңге сомасындағы № 177/60 шешіміне сәйкес бюджетті нақтылау</a:t>
            </a:r>
            <a:endParaRPr lang="en-US" altLang="en-US" sz="1300" b="1" dirty="0" smtClean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ru-RU" altLang="ru-RU" sz="1300" b="1" dirty="0">
              <a:latin typeface="+mj-lt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              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01.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0</a:t>
            </a:r>
            <a:r>
              <a:rPr lang="en-US" altLang="en-US" sz="1300" b="1" dirty="0" smtClean="0">
                <a:latin typeface="+mj-lt"/>
                <a:cs typeface="Times New Roman" panose="02020603050405020304" pitchFamily="18" charset="0"/>
              </a:rPr>
              <a:t>9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.202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6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жылғы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жағдай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бойынша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бюджет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сомасы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 63412</a:t>
            </a:r>
            <a:r>
              <a:rPr lang="en-US" altLang="ru-RU" sz="1300" b="1" dirty="0" smtClean="0">
                <a:latin typeface="+mj-lt"/>
                <a:cs typeface="Times New Roman" panose="02020603050405020304" pitchFamily="18" charset="0"/>
              </a:rPr>
              <a:t>,0</a:t>
            </a:r>
            <a:r>
              <a:rPr lang="ru-RU" altLang="ru-RU" sz="1300" b="1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мың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теңгені</a:t>
            </a:r>
            <a:r>
              <a:rPr lang="ru-RU" altLang="ru-RU" sz="1300" b="1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altLang="ru-RU" sz="1300" b="1" dirty="0" err="1">
                <a:latin typeface="+mj-lt"/>
                <a:cs typeface="Times New Roman" panose="02020603050405020304" pitchFamily="18" charset="0"/>
              </a:rPr>
              <a:t>құрады</a:t>
            </a:r>
            <a:endParaRPr lang="ru-RU" altLang="ru-RU" sz="1300" dirty="0"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31 </a:t>
            </a:r>
            <a:r>
              <a:rPr lang="ru-RU" altLang="ru-RU" sz="1000" dirty="0" err="1">
                <a:solidFill>
                  <a:srgbClr val="000000"/>
                </a:solidFill>
              </a:rPr>
              <a:t>желтоқсанда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251241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атқару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қаңтардан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00100" y="2143116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Заң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шешімін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қаулылары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нәтижелер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жоспары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түсімдердің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жоспары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әкімшілерінің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мекемелердің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жеке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айқындайтын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актілер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132,9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5972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27269,5</a:t>
            </a:r>
            <a:r>
              <a:rPr lang="ru-RU" alt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5" y="2348881"/>
          <a:ext cx="8326435" cy="2312850"/>
        </p:xfrm>
        <a:graphic>
          <a:graphicData uri="http://schemas.openxmlformats.org/drawingml/2006/table">
            <a:tbl>
              <a:tblPr/>
              <a:tblGrid>
                <a:gridCol w="3144026"/>
                <a:gridCol w="1316380"/>
                <a:gridCol w="1323763"/>
                <a:gridCol w="1210481"/>
                <a:gridCol w="1331785"/>
              </a:tblGrid>
              <a:tr h="61614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денсаулық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Салықтық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5535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16265,6</a:t>
                      </a:r>
                      <a:endParaRPr lang="en-US" alt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104,7</a:t>
                      </a:r>
                      <a:endParaRPr lang="en-US" alt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+730,6</a:t>
                      </a:r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Салықтық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alt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8,8</a:t>
                      </a:r>
                      <a:endParaRPr lang="en-US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70,2</a:t>
                      </a:r>
                      <a:endParaRPr lang="en-US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-29,2</a:t>
                      </a:r>
                      <a:endParaRPr 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2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капиталды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сатудан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түсетін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339</a:t>
                      </a:r>
                      <a:r>
                        <a:rPr lang="ru-RU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10935,1</a:t>
                      </a:r>
                      <a:endParaRPr lang="en-US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3225,7</a:t>
                      </a:r>
                      <a:endParaRPr lang="en-US" alt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+10596,1</a:t>
                      </a:r>
                      <a:endParaRPr lang="en-US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: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5972</a:t>
                      </a: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27269,5</a:t>
                      </a:r>
                      <a:endParaRPr lang="en-US" alt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132,9</a:t>
                      </a:r>
                      <a:endParaRPr lang="en-US" alt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+11297,5</a:t>
                      </a:r>
                      <a:endParaRPr lang="en-US" alt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4786322"/>
            <a:ext cx="7744374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2">
                    <a:lumMod val="50000"/>
                  </a:schemeClr>
                </a:solidFill>
              </a:rPr>
              <a:t>Артық орындаудың негізгі көздері: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101202-  </a:t>
            </a:r>
            <a:r>
              <a:rPr lang="en-US" altLang="ru-RU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6718,1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104102-  </a:t>
            </a:r>
            <a:r>
              <a:rPr lang="en-US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71,7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ын.тенге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104302-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20,8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мын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.тенге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104401-  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104402-    60</a:t>
            </a:r>
            <a:r>
              <a:rPr lang="en-US" altLang="ru-RU" sz="1200" b="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75,4</a:t>
            </a:r>
            <a:r>
              <a:rPr lang="ru-RU" sz="1200" b="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104501- </a:t>
            </a:r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2152,6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КБК 105315-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1227,0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201510-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8,8</a:t>
            </a:r>
            <a:r>
              <a:rPr lang="ru-RU" sz="1200" b="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303202 -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935,1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мын.тенге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</a:rPr>
              <a:t>КБК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303101 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-0  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</a:rPr>
              <a:t>мын.тенге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1200" b="0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200" b="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</a:t>
            </a:r>
            <a:endParaRPr lang="ru-RU" sz="1200" b="0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</a:t>
            </a:r>
            <a:endParaRPr lang="ru-RU" sz="1200" b="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алдыңғы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деректерімен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143932" cy="114300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3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693127"/>
          <a:ext cx="8436251" cy="3120542"/>
        </p:xfrm>
        <a:graphic>
          <a:graphicData uri="http://schemas.openxmlformats.org/drawingml/2006/table">
            <a:tbl>
              <a:tblPr/>
              <a:tblGrid>
                <a:gridCol w="3327261"/>
                <a:gridCol w="868562"/>
                <a:gridCol w="717599"/>
                <a:gridCol w="502320"/>
                <a:gridCol w="861118"/>
                <a:gridCol w="2159391"/>
              </a:tblGrid>
              <a:tr h="5675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0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Жоспары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денсаулық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сақтау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Орындалмау</a:t>
                      </a: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себептері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3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001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-Аудандық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кент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ауылдық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округ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әкімінің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44663,0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30855,3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88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88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ақиқат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төлем</a:t>
                      </a:r>
                      <a:endParaRPr lang="en-US" altLang="en-US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008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-Елді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9595,0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6737,8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alt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0,0</a:t>
                      </a:r>
                      <a:r>
                        <a:rPr lang="en-US" alt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ақиқат</a:t>
                      </a:r>
                      <a:r>
                        <a:rPr lang="en-US" alt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төлем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009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-Елді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мекендердің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санитариясын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4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011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-Елді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абаттандыру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көгалдандыру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1350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950,0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3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013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-Аудандық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қалаларда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ауылдарда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кенттерде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ауылдық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округтерде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автомобиль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жолдарының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істеуін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6804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5128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63412,0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44171,1</a:t>
                      </a:r>
                      <a:endParaRPr lang="ru-RU" altLang="en-US" sz="11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4,9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4,9 </a:t>
                      </a:r>
                      <a:r>
                        <a:rPr lang="en-US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ақиқат</a:t>
                      </a:r>
                      <a:r>
                        <a:rPr lang="en-US" alt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en-US" alt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төлем</a:t>
                      </a:r>
                      <a:endParaRPr lang="en-US" altLang="en-US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1043608" y="1556792"/>
          <a:ext cx="7128792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алдыңғы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күнге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кезеңдердің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899592" y="1997730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0</TotalTime>
  <Words>4952</Words>
  <Application>WPS Presentation</Application>
  <PresentationFormat>Экран (4:3)</PresentationFormat>
  <Paragraphs>206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Wingdings 2</vt:lpstr>
      <vt:lpstr>Times New Roman</vt:lpstr>
      <vt:lpstr>Wingdings 2</vt:lpstr>
      <vt:lpstr>Georgia</vt:lpstr>
      <vt:lpstr>Trebuchet MS</vt:lpstr>
      <vt:lpstr>Times New Roman</vt:lpstr>
      <vt:lpstr>Constantia</vt:lpstr>
      <vt:lpstr>Microsoft YaHei</vt:lpstr>
      <vt:lpstr>Arial Unicode MS</vt:lpstr>
      <vt:lpstr>Calibri</vt:lpstr>
      <vt:lpstr>Поток</vt:lpstr>
      <vt:lpstr>Шарбақты ауданы Александровка ауылдық округінің 01.09.2026 жылға арналған "бюджеттің атқарылу сатысындағы" азаматтық бюджеті</vt:lpstr>
      <vt:lpstr>PowerPoint 演示文稿</vt:lpstr>
      <vt:lpstr>PowerPoint 演示文稿</vt:lpstr>
      <vt:lpstr>          Есептік деректер                                                                    есепті кезеңге арналған жоспарлы деректермен салыстырғанда                                                                                        Жеке кірістер орындалды  132,9% жоспар бойынша 15972,0  мың теңге, іс жүзінде                        27269,5 мың теңге түсті   </vt:lpstr>
      <vt:lpstr>                                          Есептік деректер                                                                                 есепті жылға арналған жоспарлы деректермен салыстырғанда    </vt:lpstr>
      <vt:lpstr>Есептік деректер                                                                                       алдыңғы деректердің нақты деректерімен салыстырғанда есепті күнге кезеңдердің                      </vt:lpstr>
      <vt:lpstr>                                        Есептік деректер                                                                                                                есепті кезеңге арналған жоспарлы деректермен салыстырғанда    </vt:lpstr>
      <vt:lpstr>                                          Есептік деректер                                                                                есепті жылға арналған жоспарлы деректермен салыстырғанда    </vt:lpstr>
      <vt:lpstr>        Есептік деректер                                                                              алдыңғы деректердің нақты деректерімен салыстырғанда есепті күнге кезеңдердің  </vt:lpstr>
    </vt:vector>
  </TitlesOfParts>
  <Company>MF KBR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User</cp:lastModifiedBy>
  <cp:revision>2287</cp:revision>
  <dcterms:created xsi:type="dcterms:W3CDTF">2006-10-20T07:25:00Z</dcterms:created>
  <dcterms:modified xsi:type="dcterms:W3CDTF">2026-09-02T13:45:17Z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9D4D10DEEC784EB7B3D0E886B6AB25F8_12</vt:lpwstr>
  </property>
  <property fmtid="{D5CDD505-2E9C-101B-9397-08002B2CF9AE}" pid="3" name="KSOProductBuildVer">
    <vt:lpwstr>1049-12.1.0.28032</vt:lpwstr>
  </property>
</Properties>
</file>