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85" r:id="rId10"/>
    <p:sldId id="268" r:id="rId11"/>
    <p:sldId id="267" r:id="rId12"/>
    <p:sldId id="263" r:id="rId13"/>
    <p:sldId id="318" r:id="rId14"/>
    <p:sldId id="320" r:id="rId15"/>
    <p:sldId id="321" r:id="rId16"/>
    <p:sldId id="322" r:id="rId17"/>
    <p:sldId id="28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FAA9DA8-F884-409C-821D-1034DC1CB5EA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786050" y="6143644"/>
            <a:ext cx="17427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Жалағаш </a:t>
            </a: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</a:t>
            </a:r>
            <a:r>
              <a:rPr kumimoji="0" lang="kk-KZ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23ж</a:t>
            </a:r>
            <a:endParaRPr kumimoji="0" lang="kk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D:\Desktop\РАЗНЫЕ\слайды\1675184322_top-fon-com-p-maket-fona-dlya-prezentatsii-1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0" name="Picture 6" descr="D:\Desktop\maxres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5" descr="D:\Desktop\unname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142852"/>
            <a:ext cx="1643074" cy="1285884"/>
          </a:xfrm>
          <a:prstGeom prst="rect">
            <a:avLst/>
          </a:prstGeom>
          <a:noFill/>
        </p:spPr>
      </p:pic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1214414" y="6000768"/>
            <a:ext cx="7200000" cy="468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0"/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/>
                <a:cs typeface="Times New Roman"/>
              </a:rPr>
              <a:t>2026-2028 ЖЫЛДАРҒА АРНАЛҒАН АЗАМАТТЫҚ БЮДЖЕТ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1" name="Picture 1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928662" y="642918"/>
            <a:ext cx="6715172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Құрметті </a:t>
            </a:r>
            <a:r>
              <a:rPr lang="ru-RU" sz="3600" kern="10" spc="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сайт </a:t>
            </a:r>
            <a:r>
              <a:rPr lang="ru-RU" sz="3600" kern="10" spc="0" dirty="0" err="1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оқырмандары</a:t>
            </a:r>
            <a:r>
              <a:rPr lang="ru-RU" sz="3600" kern="10" spc="0" dirty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!</a:t>
            </a: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00034" y="1428736"/>
            <a:ext cx="8143932" cy="435771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142976" y="1699380"/>
            <a:ext cx="6858048" cy="381642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Жалағаш ауданының 2026-2028 жылдарға арналған Азаматтық бюджеті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0" u="none" strike="noStrike" cap="none" normalizeH="0" baseline="0" dirty="0">
              <a:ln>
                <a:noFill/>
              </a:ln>
              <a:solidFill>
                <a:srgbClr val="151515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Сіздердің назарларыңызға  аудан бюджетінің негізгі көрсеткіштері, бюджеттік қаражатты қалыптастыру және жұмсау бағыттары туралы ақпараттан тұратын Жалағаш ауданының 2026-2028 жылдарға арналған азаматтық бюджеті ұсынылады.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Жалағаш ауданының «2026–2028 жылдарға арналған аудандық бюджет туралы» Жалағаш аудандық мәслихатының </a:t>
            </a:r>
            <a:r>
              <a:rPr lang="kk-KZ" sz="2000" dirty="0">
                <a:solidFill>
                  <a:srgbClr val="151515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2026 жылғы 21 тамыздағы 46 кезекті сессиясының 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№</a:t>
            </a:r>
            <a:r>
              <a:rPr kumimoji="0" lang="kk-KZ" sz="2000" b="0" i="0" u="non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46-3  </a:t>
            </a:r>
            <a:r>
              <a:rPr kumimoji="0" lang="kk-KZ" sz="2000" b="0" i="0" u="non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шешімімен </a:t>
            </a:r>
            <a:r>
              <a:rPr lang="kk-KZ" sz="2000" dirty="0">
                <a:solidFill>
                  <a:srgbClr val="151515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нақтыланды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rgbClr val="151515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kk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214414" y="714356"/>
            <a:ext cx="664373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688" algn="l"/>
              </a:tabLst>
            </a:pPr>
            <a:r>
              <a:rPr kumimoji="0" lang="kk-KZ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Аталған құжат келесі бөлімдерден тұрады:</a:t>
            </a:r>
            <a:endParaRPr kumimoji="0" lang="kk-KZ" sz="4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1472" y="3429000"/>
            <a:ext cx="2214578" cy="1271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00430" y="3429000"/>
            <a:ext cx="2143140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57950" y="3429000"/>
            <a:ext cx="192882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/>
          <p:cNvCxnSpPr/>
          <p:nvPr/>
        </p:nvCxnSpPr>
        <p:spPr>
          <a:xfrm rot="10800000" flipV="1">
            <a:off x="1571604" y="2071678"/>
            <a:ext cx="1785950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6200000" flipH="1">
            <a:off x="3893340" y="2678900"/>
            <a:ext cx="1357322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6200000" flipH="1">
            <a:off x="6000760" y="2000240"/>
            <a:ext cx="1357322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714348" y="3714752"/>
            <a:ext cx="18573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688" algn="l"/>
              </a:tabLst>
            </a:pPr>
            <a:r>
              <a:rPr kumimoji="0" lang="kk-K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Аудан бюджетінің негізгі параметрлері;</a:t>
            </a:r>
            <a:endParaRPr kumimoji="0" lang="kk-K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571868" y="3786190"/>
            <a:ext cx="2000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688" algn="l"/>
              </a:tabLst>
            </a:pPr>
            <a:r>
              <a:rPr kumimoji="0" lang="kk-K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Аудан бюджетінің түсімдері;</a:t>
            </a:r>
            <a:endParaRPr kumimoji="0" lang="kk-K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429388" y="3786190"/>
            <a:ext cx="18573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688" algn="l"/>
              </a:tabLst>
            </a:pPr>
            <a:r>
              <a:rPr kumimoji="0" lang="kk-K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Аудан бюджетінің шығыстары.</a:t>
            </a:r>
            <a:endParaRPr kumimoji="0" lang="kk-K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Desktop\1675184322_top-fon-com-p-maket-fona-dlya-prezentatsii-1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714348" y="0"/>
            <a:ext cx="80010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2026  жылдың 01 қыркүйек</a:t>
            </a:r>
            <a:r>
              <a:rPr kumimoji="0" lang="kk-KZ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Жалағаш ауданының әлеуметтік-экономикалық дамуының негізгі көрсеткіштерінің қорытындылары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201" name="Picture 9" descr="D:\Desktop\2022_09_02_2021_03_16_5fdb88c40d3f29506411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214422"/>
            <a:ext cx="3643338" cy="2214578"/>
          </a:xfrm>
          <a:prstGeom prst="rect">
            <a:avLst/>
          </a:prstGeom>
          <a:noFill/>
        </p:spPr>
      </p:pic>
      <p:sp>
        <p:nvSpPr>
          <p:cNvPr id="8203" name="Rectangle 11"/>
          <p:cNvSpPr>
            <a:spLocks noChangeArrowheads="1"/>
          </p:cNvSpPr>
          <p:nvPr/>
        </p:nvSpPr>
        <p:spPr bwMode="auto">
          <a:xfrm>
            <a:off x="142844" y="714357"/>
            <a:ext cx="34290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Халық саны</a:t>
            </a:r>
            <a:r>
              <a:rPr lang="kk-KZ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35 321 -</a:t>
            </a:r>
            <a:r>
              <a:rPr kumimoji="0" lang="kk-KZ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адам.</a:t>
            </a:r>
            <a:endParaRPr kumimoji="0" lang="kk-K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143504" y="714356"/>
            <a:ext cx="371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Өнеркәсіп.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Ауданның өнеркәсіп өнімдерінің орындалуы –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24170 млн теңге.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3500438"/>
            <a:ext cx="43577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Ауыл шаруашылығы.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Ауыл шаруашылығы  өнімін өндіру –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5404,3 млн теңге.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72066" y="3786190"/>
            <a:ext cx="4071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Құрылыс.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Құрылыс жұмыстары  көлемі-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11 314,0 млн теңге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D:\Desktop\411471015_658723179782263_1611200642888246157_n-e170264165318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4357694"/>
            <a:ext cx="3738562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D:\Desktop\zhalaghash-awdany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429132"/>
            <a:ext cx="389572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D:\Desktop\94556735_2365475163555539_4696073256686321664_n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4942" y="1571612"/>
            <a:ext cx="3557585" cy="215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69" name="Picture 1" descr="D:\Desktop\1675184322_top-fon-com-p-maket-fona-dlya-prezentatsii-17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1" name="Picture 3" descr="D:\Desktop\1624623577_30-phonoteka_org-p-investitsii-oboi-krasivo-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214422"/>
            <a:ext cx="4071966" cy="2357454"/>
          </a:xfrm>
          <a:prstGeom prst="rect">
            <a:avLst/>
          </a:prstGeom>
          <a:noFill/>
        </p:spPr>
      </p:pic>
      <p:pic>
        <p:nvPicPr>
          <p:cNvPr id="7172" name="Picture 4" descr="D:\Desktop\1593782106_kspkerlk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4429084"/>
            <a:ext cx="4214842" cy="2388434"/>
          </a:xfrm>
          <a:prstGeom prst="rect">
            <a:avLst/>
          </a:prstGeom>
          <a:noFill/>
        </p:spPr>
      </p:pic>
      <p:pic>
        <p:nvPicPr>
          <p:cNvPr id="7173" name="Picture 5" descr="D:\Desktop\9-1000x580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4500570"/>
            <a:ext cx="3714744" cy="2357429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42844" y="214290"/>
            <a:ext cx="44291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Сауда. 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Бөлшек сауданың көлемі –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1 785,4 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млн теңге.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285728"/>
            <a:ext cx="44291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Инвестиция.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Негізгі капиталына салынған инвестициялар көлемі- </a:t>
            </a:r>
            <a:r>
              <a:rPr lang="kk-K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13909,0 </a:t>
            </a:r>
            <a:r>
              <a:rPr lang="kk-K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млн теңге 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08764" y="3105645"/>
            <a:ext cx="392624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Кәсіпкерлік.</a:t>
            </a:r>
            <a:r>
              <a:rPr lang="kk-KZ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Тіркелген шағын және орта бизнестің субъектілерінің саны -</a:t>
            </a:r>
            <a:r>
              <a:rPr lang="kk-KZ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2511 </a:t>
            </a:r>
            <a:r>
              <a:rPr lang="kk-KZ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бірлік, оның ішінде жұмыс істеп тұрғаны -</a:t>
            </a:r>
            <a:r>
              <a:rPr lang="kk-KZ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2447 </a:t>
            </a:r>
            <a:r>
              <a:rPr lang="kk-KZ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бірлік . Жұмыс істеп тұрғандардың үлесі – </a:t>
            </a:r>
            <a:r>
              <a:rPr lang="kk-KZ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97,4 </a:t>
            </a:r>
            <a:r>
              <a:rPr lang="kk-KZ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пайыз.</a:t>
            </a:r>
            <a:endParaRPr lang="kk-K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4857752" y="3571876"/>
            <a:ext cx="407196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Жұмыспен қамту.</a:t>
            </a:r>
            <a:r>
              <a:rPr kumimoji="0" lang="kk-K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Әлеуметтік сала. Жұмыссыздық деңгейі </a:t>
            </a: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4,7 %</a:t>
            </a:r>
            <a:r>
              <a:rPr kumimoji="0" lang="kk-KZ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-ды құрады.</a:t>
            </a:r>
            <a:endParaRPr kumimoji="0" lang="kk-K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Desktop\a1cf7f0187e4967b5f3aaae2e2073201_1280x72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785794"/>
            <a:ext cx="3357586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4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3326" marR="833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6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71604" y="428604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жылғы базалық көрсеткіштер: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575384"/>
              </p:ext>
            </p:extLst>
          </p:nvPr>
        </p:nvGraphicFramePr>
        <p:xfrm>
          <a:off x="785786" y="1000108"/>
          <a:ext cx="7072362" cy="4343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3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553">
                <a:tc>
                  <a:txBody>
                    <a:bodyPr/>
                    <a:lstStyle/>
                    <a:p>
                      <a:r>
                        <a:rPr lang="kk-KZ" dirty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Қаржысы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853">
                <a:tc>
                  <a:txBody>
                    <a:bodyPr/>
                    <a:lstStyle/>
                    <a:p>
                      <a:r>
                        <a:rPr lang="kk-KZ" dirty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Жалақының ең төмен мөлшері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85 000 теңге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5144">
                <a:tc>
                  <a:txBody>
                    <a:bodyPr/>
                    <a:lstStyle/>
                    <a:p>
                      <a:r>
                        <a:rPr lang="kk-KZ" dirty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 базалық зейнетақы төлемінің ең төмен мөлшері (теңге)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35 596 теңге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853">
                <a:tc>
                  <a:txBody>
                    <a:bodyPr/>
                    <a:lstStyle/>
                    <a:p>
                      <a:r>
                        <a:rPr lang="kk-KZ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Зейнетақының ең төмен мөлшері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b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69 049 </a:t>
                      </a:r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теңге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28330">
                <a:tc>
                  <a:txBody>
                    <a:bodyPr/>
                    <a:lstStyle/>
                    <a:p>
                      <a:r>
                        <a:rPr lang="kk-KZ" dirty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Жәрдемақыларды және өзге де әлеуметтік төлемдерді есептеу, айыппұл санкцияларын, салықтарды және басқа да төлемдерді қолдану үшін айлық есептік көрсеткіш (теңге) (АЕК)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lang="kk-KZ" sz="18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325</a:t>
                      </a:r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теңге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9691">
                <a:tc>
                  <a:txBody>
                    <a:bodyPr/>
                    <a:lstStyle/>
                    <a:p>
                      <a:r>
                        <a:rPr lang="kk-KZ" dirty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Базалық әлеуметтік төлемдердің мөлшерін есептеу үшін ең төмен күнкөріс деңгейінің шамасы (Жалағаш ауданы үшін)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50 851</a:t>
                      </a:r>
                      <a:r>
                        <a:rPr lang="kk-KZ" sz="1800" kern="1200" baseline="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8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теңге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095264" y="1435813"/>
          <a:ext cx="2953472" cy="4854738"/>
        </p:xfrm>
        <a:graphic>
          <a:graphicData uri="http://schemas.openxmlformats.org/drawingml/2006/table">
            <a:tbl>
              <a:tblPr/>
              <a:tblGrid>
                <a:gridCol w="1499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3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48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62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76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жыл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 жыл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 жыл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Түсімдер оның ішінде: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10 333 007,9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6 089 967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6 598 545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 Кірістер, оның ішінде: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1 881 258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1 997 938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2 095 430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Салықтық түсімдер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1 844 723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1 976 848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2 067 825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Салықтық емес түс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мдер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4 785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3 840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5 305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Негізгі капиталды сатудан түсетін түсімдер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31 750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17 250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22 300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Трансферттердің түсімдері, оның ішінде: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8 451 750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4 092 029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4503115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Субвенция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3 777 192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4 092 029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4 503 115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Жоғарғы бюджеттен нысаналы трансферттер түсімдері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4674422,2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42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Төмен тұрған мемлекетт</a:t>
                      </a:r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басқару органдарынан трансферттер</a:t>
                      </a:r>
                    </a:p>
                  </a:txBody>
                  <a:tcPr marL="6384" marR="6384" marT="638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135,7</a:t>
                      </a:r>
                    </a:p>
                  </a:txBody>
                  <a:tcPr marL="6384" marR="6384" marT="638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Шығыстар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10 376 687,3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6 089 967,0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6 598 545,0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оның ішінде: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Жалпы сипаттағы мемлекетт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қызметтер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2 355 871,5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795 584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856 206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Қорғаныс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15 012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60 550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40 567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Қоғамдық тәртіп, қауіпсіздік, құқықтық, сот, қылмыстық-атқару қызметі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2 579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2 670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Әлеуметт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көмек және әлеуметт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қамтамасыз ету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1 166 268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1 830 296,0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1 957 044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Тұрғын үй-коммуналдық шаруашылық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1619467,1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211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Мәдениет, спорт, туризм және ақпараттық кеңіст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1 023 250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1 026 531,0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1 135 102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Отын-энергетика кешені және жер қойнауын пайдалану</a:t>
                      </a:r>
                    </a:p>
                  </a:txBody>
                  <a:tcPr marL="6384" marR="6384" marT="638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66 832,8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40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177 634,9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158 887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171 032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Өнеркәсіп, сәулет, қала құрылысы және құрылыс қызметі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86 517,6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77 122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83 580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Көл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және коммуникация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1 366 963,1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333 244,0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108 422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Басқалар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73 747,4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40 594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42 565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Борышқа  қызмет көрсету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76 531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76 448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76 377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2 346 992,3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1 687 937,0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2 124 769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p:pic>
        <p:nvPicPr>
          <p:cNvPr id="2050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85720" y="428604"/>
            <a:ext cx="75724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2026-2028 жылдарға арналған Жалағаш ауданы</a:t>
            </a:r>
            <a:r>
              <a:rPr kumimoji="0" lang="kk-KZ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бюджетінің  негізгі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параметрлері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93578"/>
              </p:ext>
            </p:extLst>
          </p:nvPr>
        </p:nvGraphicFramePr>
        <p:xfrm>
          <a:off x="642911" y="1285864"/>
          <a:ext cx="7143800" cy="4143399"/>
        </p:xfrm>
        <a:graphic>
          <a:graphicData uri="http://schemas.openxmlformats.org/drawingml/2006/table">
            <a:tbl>
              <a:tblPr/>
              <a:tblGrid>
                <a:gridCol w="3167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3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8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91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2027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2028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жыл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1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Түсімдер оның ішінде: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6 821 143,7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5 917 127,0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6 044 968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 Кірістер, оның ішінде: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2 182 122,0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2153060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2298079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Салықтық түсімдер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2 182 122,0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2128310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2271079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Салықтық емес түс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мдер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22 200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5 305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5 305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5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Негізгі капиталды сатудан түсетін түсімдер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5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Трансферттердің түсімдері, оның ішінде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4 616 572,7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3764067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3746889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9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kk-KZ" sz="12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288 712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3764067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3746889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85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Жоғарғы бюджеттен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нысаналы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түсімдері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1 327 </a:t>
                      </a:r>
                      <a:r>
                        <a:rPr lang="ru-RU" sz="12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759,2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35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Төмен тұрған мемлекетт</a:t>
                      </a:r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басқару органдарынан трансферттер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Desktop\1613504261_6-p-fon-dlya-prezentatsii-po-tatarskomu-yaziku-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293091"/>
              </p:ext>
            </p:extLst>
          </p:nvPr>
        </p:nvGraphicFramePr>
        <p:xfrm>
          <a:off x="1043608" y="548680"/>
          <a:ext cx="7143799" cy="5563804"/>
        </p:xfrm>
        <a:graphic>
          <a:graphicData uri="http://schemas.openxmlformats.org/drawingml/2006/table">
            <a:tbl>
              <a:tblPr/>
              <a:tblGrid>
                <a:gridCol w="3672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9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Шығыстар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8 421 897,6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5917127,0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6044968,0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оның ішінде: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9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Жалпы сипаттағы мемлекетт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қызметтер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485 889,8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845460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836358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Қорғаныс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43757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44 165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Қоғамдық тәртіп, қауіпсіздік, құқықтық, сот, қылмыстық-атқару қызметі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5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Әлеуметт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көмек және әлеуметт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қамтамасыз ету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985 666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961436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990526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үй-коммуналдық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шаруашылық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0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Мәдениет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, спорт, туризм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ақпараттық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кеңіст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1 498 651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1461195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1472570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5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Отын-энергетика кешені және жер қойнауын пайдалану</a:t>
                      </a:r>
                    </a:p>
                  </a:txBody>
                  <a:tcPr marL="9407" marR="9407" marT="940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40 416,9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191 432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184610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188301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Өнеркәсіп, сәулет, қала құрылысы және құрылыс қызметі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122 740,3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77832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78194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Көл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және коммуникация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324 510,7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333373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380501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Басқалар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23 965,2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265788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311085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Борышқа  қызмет көрсету</a:t>
                      </a: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79632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78752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78083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98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fontAlgn="ctr"/>
                      <a:endParaRPr lang="kk-KZ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fontAlgn="ctr"/>
                      <a:endParaRPr lang="kk-KZ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1486904,6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1504185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1483654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7341">
                <a:tc>
                  <a:txBody>
                    <a:bodyPr/>
                    <a:lstStyle/>
                    <a:p>
                      <a:pPr algn="l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Жергілікті атқарушы органның жоғары тұрған бюджет алдындағы борышын өтеу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407" marR="9407" marT="9407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157936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178588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642910" y="0"/>
            <a:ext cx="8215370" cy="680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kk-KZ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2023-2025 жылдарға арналған аудандық бюджет туралы»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Жалағаш аудандық мәслихатының 2022 жылғы 23 желтоқсандағы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№30-2 шешіміне өзгерістер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енгізу туралы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Жалағаш аудандық мәслихаты </a:t>
            </a:r>
            <a:r>
              <a:rPr kumimoji="0" lang="kk-KZ" altLang="ko-KR" sz="115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ШЕШІМ ҚАБЫЛДАДЫ: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«2023–2025 жылдарға арналған аудандық бюджет туралы» Жалағаш аудандық мәслихатының 2022 жылғы 23 желтоқсандағы  №30-2 шешіміне келесі өзгерістеренгізілсін: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 тармақ жаңа редакцияда жазылсын: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«1.2023-2025 жылдарға арналған аудандық бюджет осы шешімнің тиісінше 1, 2, 3-қосымшаларына сәйкес, оның ішінде 2023 жылға мынадай көлемдерде бекітілсін: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1) кірістер –10 333 007,9 мың теңге, оның ішінде: 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салықтық түсімдер – 1 844 723 мың теңге;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салықтық емес түсімдер – 4 785 мың теңге;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негізгі капиталды сатудан түсетін түсімдер – 31 750 мың теңге;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трансферттер түсімі – 8 451 749,9 мың теңге;  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2) шығындар – 10 376 687,3 мың теңге;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3) таза бюджеттік кредиттеу –-58 469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бюджеттік кредиттер –139 725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бюджеттік кредиттерді өтеу –198 194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4) қаржы активтерімен операциялар бойынша сальдо – 0;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қаржы активтерін сатып алу – 0;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мемлекеттің қаржы активтерін сатудан түсетін түсімдер – 0;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5) бюджет тапшылығы (профициті) – 14 789,6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6) бюджет тапшылығын қаржыландыру (профицитін пайдалану)– 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-14 789,6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қарыздар түсімі – 139 725 мың теңге;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қарыздарды өтеу – 205 506 мың теңге.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қаражатының пайдаланылатын қалдықтары – 50 991,4 мың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теңге.»;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3- тармақ мынадай редакцияда жазылсын: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«Ауданның жергiлiктi атқарушы органының 2023 жылға арналған резервi 16 311,8 мың теңге көлемінде бекітілсін.»;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 шешімнің 1, 4, 5, 6, 7, 8, 10-қосымшалары осы шешімнің 1, 2, 3, 4, 5, 6, 7-қосымшаларына сәйкес жаңа редакцияда жазылсын.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ko-KR" sz="11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3. Осы шешім 2023 жылғы 1 қаңтардан бастап қолданысқа енгізіледі.</a:t>
            </a: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ko-KR" sz="11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3012" name="Picture 4" descr="D:\Desktop\Новая папка\1675184322_top-fon-com-p-maket-fona-dlya-prezentatsii-1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00110"/>
            <a:ext cx="9144000" cy="7501014"/>
          </a:xfrm>
          <a:prstGeom prst="rect">
            <a:avLst/>
          </a:prstGeom>
          <a:noFill/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138412" y="0"/>
            <a:ext cx="631390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k-KZ" sz="1400" b="1" dirty="0">
                <a:latin typeface="Arial" pitchFamily="34" charset="0"/>
                <a:cs typeface="Arial" pitchFamily="34" charset="0"/>
              </a:rPr>
              <a:t>2026-2028 жылдарға арналған 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kk-KZ" sz="1400" b="1" dirty="0">
                <a:latin typeface="Arial" pitchFamily="34" charset="0"/>
                <a:cs typeface="Arial" pitchFamily="34" charset="0"/>
              </a:rPr>
              <a:t>Аудандық  бюджет  туралы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571472" y="2810737"/>
            <a:ext cx="8143932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hangingPunct="0"/>
            <a:r>
              <a:rPr lang="kk-KZ" sz="950" dirty="0"/>
              <a:t> </a:t>
            </a:r>
            <a:endParaRPr lang="ru-RU" sz="950" dirty="0"/>
          </a:p>
          <a:p>
            <a:pPr hangingPunct="0"/>
            <a:endParaRPr lang="kk-KZ" sz="1200" dirty="0"/>
          </a:p>
          <a:p>
            <a:pPr hangingPunct="0"/>
            <a:endParaRPr lang="kk-KZ" sz="1200" dirty="0"/>
          </a:p>
          <a:p>
            <a:pPr algn="just" hangingPunct="0"/>
            <a:endParaRPr lang="ru-RU" sz="950" dirty="0">
              <a:latin typeface="Arial" pitchFamily="34" charset="0"/>
              <a:cs typeface="Arial" pitchFamily="34" charset="0"/>
            </a:endParaRPr>
          </a:p>
          <a:p>
            <a:pPr algn="just" hangingPunct="0"/>
            <a:r>
              <a:rPr lang="kk-KZ" sz="950" b="1" dirty="0">
                <a:latin typeface="Arial" pitchFamily="34" charset="0"/>
                <a:cs typeface="Arial" pitchFamily="34" charset="0"/>
              </a:rPr>
              <a:t> </a:t>
            </a:r>
            <a:endParaRPr lang="ru-RU" sz="950" dirty="0">
              <a:latin typeface="Arial" pitchFamily="34" charset="0"/>
              <a:cs typeface="Arial" pitchFamily="34" charset="0"/>
            </a:endParaRPr>
          </a:p>
          <a:p>
            <a:pPr algn="just" hangingPunct="0"/>
            <a:r>
              <a:rPr lang="kk-KZ" sz="950" dirty="0">
                <a:latin typeface="Arial" pitchFamily="34" charset="0"/>
                <a:cs typeface="Arial" pitchFamily="34" charset="0"/>
              </a:rPr>
              <a:t>:</a:t>
            </a:r>
            <a:endParaRPr lang="ru-RU" sz="9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487025"/>
            <a:ext cx="785361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algn="just" hangingPunct="0"/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Жалағаш аудандық мәслихаты ШЕШІМ ҚАБЫЛДАДЫ: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1. «2026-2028 жылдарға арналған аудандық бюджет туралы» Жалағаш аудандық мәслихатының 2025 жылғы 19 желтоқсандағы  № 37-2 шешіміне келесі өзгерістер мен толықтырулар енгізілсін: 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1-тармақ жаңа редакцияда жазылсын: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«1. 2026-2028 жылдарға арналған аудандық бюджет тиісінше 1, 2, 3 - қосымшаларға сәйкес, оның ішінде 2026 жылға мынадай көлемдерде бекітілсін:   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1) кірістер – 6 821 143,7 мың теңге, оның ішінде: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салықтық түсімдер – 2 182 122 мың теңге; 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салықтық емес түсімдер – 22 200 мың теңге;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негізгі капиталды сатудан түсетін түсімдер – 0;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трансферттер түсімі – 4 616 572,7 мың теңге;                 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2) шығындар –  8 421 828,4 мың теңге; 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3) таза бюджеттік кредиттеу – - 6 933 мың теңге;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бюджеттік кредиттер – 240 038 мың теңге;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бюджеттік кредиттерді өтеу – 246 971 мың теңге;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4) қаржы активтерімен операциялар бойынша сальдо – 0;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қаржы активтерін сатып алу – 0;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мемлекеттің қаржы активтерін сатудан түсетін түсімдер – 0;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5) бюджет тапшылығы (профициті) – - 1 594 069,9 мың теңге;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6) бюджет тапшылығын қаржыландыру (профицитін пайдалану) – 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1 594 069,9 мың теңге; 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қарыздар түсімі – 1 787 306 мың теңге;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қарыздарды өтеу – 413 928 мың теңге;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бюджет қаражатының пайдаланылатын қалдықтары – 220 373,7 мың теңге.»;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көрсетілген шешімнің 1-қосымшасы осы шешімнің қосымшасына сәйкес жаңа редакцияда жазылсын.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көрсетілген шешім осы шешімнің 2-қосымшасына сәйкес 9-қосымшамен толықтырылсын.</a:t>
            </a:r>
          </a:p>
          <a:p>
            <a:pPr algn="just"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2. Осы шешім 2026 жылғы 1 қаңтардан бастап қолданысқа енгізіледі. </a:t>
            </a:r>
          </a:p>
          <a:p>
            <a:pPr algn="just" hangingPunct="0"/>
            <a:endParaRPr lang="kk-KZ" sz="1200" dirty="0">
              <a:latin typeface="Times New Roman" pitchFamily="18" charset="0"/>
              <a:cs typeface="Times New Roman" pitchFamily="18" charset="0"/>
            </a:endParaRPr>
          </a:p>
          <a:p>
            <a:pPr hangingPunct="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Жалағаш аудандық</a:t>
            </a:r>
          </a:p>
          <a:p>
            <a:pPr hangingPunct="0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       мәслихатының төрағасы                                             Ө. Елеусінов</a:t>
            </a:r>
          </a:p>
          <a:p>
            <a:pPr hangingPunct="0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 hangingPunct="0"/>
            <a:r>
              <a:rPr lang="kk-KZ" sz="1200" b="1" dirty="0">
                <a:latin typeface="Arial" pitchFamily="34" charset="0"/>
                <a:cs typeface="Arial" pitchFamily="34" charset="0"/>
              </a:rPr>
              <a:t> </a:t>
            </a:r>
            <a:endParaRPr lang="ru-RU" sz="1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27489" y="1507438"/>
          <a:ext cx="3489022" cy="4541365"/>
        </p:xfrm>
        <a:graphic>
          <a:graphicData uri="http://schemas.openxmlformats.org/drawingml/2006/table">
            <a:tbl>
              <a:tblPr/>
              <a:tblGrid>
                <a:gridCol w="206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1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9841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Санаты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Сомасы,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мың теңге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Сыныбы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Кіші сыныбы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Атауы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0">
                          <a:latin typeface="Calibri"/>
                          <a:ea typeface="Times New Roman"/>
                          <a:cs typeface="Times New Roman"/>
                        </a:rPr>
                        <a:t>Кірістер</a:t>
                      </a:r>
                      <a:endParaRPr lang="ru-RU" sz="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 b="0">
                          <a:latin typeface="Times New Roman"/>
                          <a:ea typeface="Times New Roman"/>
                          <a:cs typeface="Times New Roman"/>
                        </a:rPr>
                        <a:t>10 333 007,9</a:t>
                      </a:r>
                      <a:endParaRPr lang="ru-RU" sz="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қтық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 т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сiмдер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1 844 723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Табыс салығы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465697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Корпоративтік табыс салығы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14054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Жеке табыс 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451643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леуметтiк 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359759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леуметтiк 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359759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Меншiк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ке салынатын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тар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996137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лiк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ке салынатын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қтар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996137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Тауарлар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ға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, ж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ұ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мыстар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ға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 ж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ызметтерге салынатын iшкi 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тар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16530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Акциздер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1700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Таби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ғи және басқа да ресурстарды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пайдалан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ғаны үшін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 т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сетiн т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сiм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7200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сiпкерлiк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және кәсіби қызметті жүргізгені үшін алынатын алымдар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7630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08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Заңдық маңызы бар әрекеттердіжасағаныжәне (немесе) оған уәкілеттігі бар мемлекеттік органдар немесе лауазымды адамдар құжаттар бергені үшін алынатын міндетті төлемдер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6600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600">
                          <a:latin typeface="Calibri"/>
                          <a:ea typeface="Times New Roman"/>
                          <a:cs typeface="Times New Roman"/>
                        </a:rPr>
                        <a:t>Мемлекеттiк баж</a:t>
                      </a: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6600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қтық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емес т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сiмдер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4 785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Мемлекеттік меншіктен түсетін кірістер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2285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 меншігіндегі мүлікті жалға беруден түсетін кірістер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Мемлекеттік бюджеттен берілген кредиттер бойынша сыйақылар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191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 меншігінен түсетін басқа да кірістер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Басқа да салықтық емес түсімдер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2500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Басқа да салықтық емес түсімдер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2500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Негізгі капиталды сатудан түсетін түсімдер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31 750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KZ 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 мекемелерге бекітілген мемлекеттік мүлікті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21500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KZ 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 мекемелерге бекітілген мемлекеттік мүлікті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21500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Жерді және материалдық емес активтерді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10250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Жерді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Материалдық емес активтерді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 түсімдері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8 451 749,9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02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Төмен тұрған мемлекеттiк басқару органдарынан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135,7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857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 маңызы бар қалалардың, ауылдардың, кенттердің, ауылдық округтардың бюджеттерінен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135,7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99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Мемлекеттік басқарудың жоғарғы тұрған органдарынан түсетін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8451614,2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Облысты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бюджеттен 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түсетін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8451614,2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endParaRPr lang="kk-KZ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</a:tbl>
          </a:graphicData>
        </a:graphic>
      </p:graphicFrame>
      <p:pic>
        <p:nvPicPr>
          <p:cNvPr id="4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51720" y="434900"/>
            <a:ext cx="240642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2970213" algn="ctr"/>
                <a:tab pos="5940425" algn="r"/>
              </a:tabLst>
            </a:pPr>
            <a:r>
              <a:rPr kumimoji="0" lang="kk-KZ" altLang="ko-K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          </a:t>
            </a:r>
            <a:endParaRPr kumimoji="0" lang="ru-RU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82245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2970213" algn="ctr"/>
                <a:tab pos="5940425" algn="r"/>
              </a:tabLst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4549" y="286518"/>
            <a:ext cx="4913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/>
              <a:t> </a:t>
            </a:r>
            <a:r>
              <a:rPr lang="kk-KZ" b="1" dirty="0">
                <a:latin typeface="Arial" pitchFamily="34" charset="0"/>
                <a:cs typeface="Arial" pitchFamily="34" charset="0"/>
              </a:rPr>
              <a:t>2026  </a:t>
            </a:r>
            <a:r>
              <a:rPr lang="kk-KZ" sz="1600" b="1" dirty="0">
                <a:latin typeface="Arial" pitchFamily="34" charset="0"/>
                <a:cs typeface="Arial" pitchFamily="34" charset="0"/>
              </a:rPr>
              <a:t>жылға</a:t>
            </a:r>
            <a:r>
              <a:rPr lang="kk-KZ" b="1" dirty="0">
                <a:latin typeface="Arial" pitchFamily="34" charset="0"/>
                <a:cs typeface="Arial" pitchFamily="34" charset="0"/>
              </a:rPr>
              <a:t> арналған аудандық  бюджет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418E1ED-C160-4CEF-94BC-E50FA5193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846500"/>
              </p:ext>
            </p:extLst>
          </p:nvPr>
        </p:nvGraphicFramePr>
        <p:xfrm>
          <a:off x="971600" y="655850"/>
          <a:ext cx="6912768" cy="56116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361">
                  <a:extLst>
                    <a:ext uri="{9D8B030D-6E8A-4147-A177-3AD203B41FA5}">
                      <a16:colId xmlns:a16="http://schemas.microsoft.com/office/drawing/2014/main" val="3745995700"/>
                    </a:ext>
                  </a:extLst>
                </a:gridCol>
                <a:gridCol w="129181">
                  <a:extLst>
                    <a:ext uri="{9D8B030D-6E8A-4147-A177-3AD203B41FA5}">
                      <a16:colId xmlns:a16="http://schemas.microsoft.com/office/drawing/2014/main" val="180338193"/>
                    </a:ext>
                  </a:extLst>
                </a:gridCol>
                <a:gridCol w="129181">
                  <a:extLst>
                    <a:ext uri="{9D8B030D-6E8A-4147-A177-3AD203B41FA5}">
                      <a16:colId xmlns:a16="http://schemas.microsoft.com/office/drawing/2014/main" val="3944072582"/>
                    </a:ext>
                  </a:extLst>
                </a:gridCol>
                <a:gridCol w="129181">
                  <a:extLst>
                    <a:ext uri="{9D8B030D-6E8A-4147-A177-3AD203B41FA5}">
                      <a16:colId xmlns:a16="http://schemas.microsoft.com/office/drawing/2014/main" val="446759565"/>
                    </a:ext>
                  </a:extLst>
                </a:gridCol>
                <a:gridCol w="403229">
                  <a:extLst>
                    <a:ext uri="{9D8B030D-6E8A-4147-A177-3AD203B41FA5}">
                      <a16:colId xmlns:a16="http://schemas.microsoft.com/office/drawing/2014/main" val="3185965834"/>
                    </a:ext>
                  </a:extLst>
                </a:gridCol>
                <a:gridCol w="4817516">
                  <a:extLst>
                    <a:ext uri="{9D8B030D-6E8A-4147-A177-3AD203B41FA5}">
                      <a16:colId xmlns:a16="http://schemas.microsoft.com/office/drawing/2014/main" val="1113143857"/>
                    </a:ext>
                  </a:extLst>
                </a:gridCol>
                <a:gridCol w="1003119">
                  <a:extLst>
                    <a:ext uri="{9D8B030D-6E8A-4147-A177-3AD203B41FA5}">
                      <a16:colId xmlns:a16="http://schemas.microsoft.com/office/drawing/2014/main" val="1031887432"/>
                    </a:ext>
                  </a:extLst>
                </a:gridCol>
              </a:tblGrid>
              <a:tr h="112231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Санаты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</a:t>
                      </a:r>
                      <a:endParaRPr lang="ru-RU" sz="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 теңге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 anchor="ctr"/>
                </a:tc>
                <a:extLst>
                  <a:ext uri="{0D108BD9-81ED-4DB2-BD59-A6C34878D82A}">
                    <a16:rowId xmlns:a16="http://schemas.microsoft.com/office/drawing/2014/main" val="866297554"/>
                  </a:ext>
                </a:extLst>
              </a:tr>
              <a:tr h="7646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Сыныбы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18342"/>
                  </a:ext>
                </a:extLst>
              </a:tr>
              <a:tr h="76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іші сыныбы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165460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546093178"/>
                  </a:ext>
                </a:extLst>
              </a:tr>
              <a:tr h="857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Кірістер </a:t>
                      </a:r>
                      <a:endParaRPr lang="ru-RU" sz="8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6 821 143,7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3204735172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Салықтық түсiмдер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2 182 122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835596339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Табыс салығы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1244422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927680542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Корпоративтік табыс салығы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330000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558793775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Жеке табыс салығы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914422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488015618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Меншiк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 салынатын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391246169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лiк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 салынатын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қтар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3232740906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Тауарлар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ға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ж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мыстар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ға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ызметтерге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салынатын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iшкi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4124062992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Акциздер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183273717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Таби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ғи және басқа да ресурстарды 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ғаны үшін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сетiн</a:t>
                      </a: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сiм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078136006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</a:t>
                      </a:r>
                      <a:r>
                        <a:rPr lang="ru-RU" sz="7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сiпкерлiк</a:t>
                      </a: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кәсіби қызметті жүргізгені үшін алынатын алымдар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3748724087"/>
                  </a:ext>
                </a:extLst>
              </a:tr>
              <a:tr h="2423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637155" algn="ctr"/>
                          <a:tab pos="5274310" algn="r"/>
                        </a:tabLs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Заңдық маңызы бар әрекеттерді жасағаны және (немесе) оған уәкілеттігі бар мемлекеттік органдар немесе лауазымды адамдар құжаттар бергені үшін алынатын міндетті төлемдер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443755705"/>
                  </a:ext>
                </a:extLst>
              </a:tr>
              <a:tr h="783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2637155" algn="ctr"/>
                          <a:tab pos="5274310" algn="r"/>
                        </a:tabLs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Мемлекеттiк баж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620209569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қтық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емес т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сiмдер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22 200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184285081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меншіктен түсетін кірістер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3933639657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 меншігіндегі мүлікті жалға беруден түсетін кірістер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47436191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 да салықтық емес түсімдер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838441591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 да салықтық емес түсімдер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399522590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Негізгі капиталды сатудан түсетін түсімдер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3191078472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Трансферттердің түсімдері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4 616 572,7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081847238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 тұрған мемлекеттік басқару органдарынан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101,5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802891445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Аудандық маңызы бар қалалардың, ауылдардың, кенттердің, ауылдық округтердің бюджеттерінен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101,5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0276173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басқарудың жоғары тұрған органдарынан түсетін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4 616 471,2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9507148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Облысты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бюджеттен 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түсетін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4616471,2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3102105297"/>
                  </a:ext>
                </a:extLst>
              </a:tr>
              <a:tr h="7646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кредиттерді өтеу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598283833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кредиттерді өтеу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717158154"/>
                  </a:ext>
                </a:extLst>
              </a:tr>
              <a:tr h="158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бюджеттен берілген пайдаланылмаған бюджеттік кредиттерді қайтару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3987487519"/>
                  </a:ext>
                </a:extLst>
              </a:tr>
              <a:tr h="100250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Функционалдық топ                         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Сомасы, мың теңге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 anchor="ctr"/>
                </a:tc>
                <a:extLst>
                  <a:ext uri="{0D108BD9-81ED-4DB2-BD59-A6C34878D82A}">
                    <a16:rowId xmlns:a16="http://schemas.microsoft.com/office/drawing/2014/main" val="3675877493"/>
                  </a:ext>
                </a:extLst>
              </a:tr>
              <a:tr h="76465">
                <a:tc rowSpan="2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бағдарламалардың әкімшісі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931488"/>
                  </a:ext>
                </a:extLst>
              </a:tr>
              <a:tr h="7646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802023"/>
                  </a:ext>
                </a:extLst>
              </a:tr>
              <a:tr h="7646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 anchor="ctr"/>
                </a:tc>
                <a:extLst>
                  <a:ext uri="{0D108BD9-81ED-4DB2-BD59-A6C34878D82A}">
                    <a16:rowId xmlns:a16="http://schemas.microsoft.com/office/drawing/2014/main" val="744088377"/>
                  </a:ext>
                </a:extLst>
              </a:tr>
              <a:tr h="764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8 421 897,6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7639535"/>
                  </a:ext>
                </a:extLst>
              </a:tr>
              <a:tr h="764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 сипатта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 мемлекеттiк 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ызметт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1 485 889,8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647010271"/>
                  </a:ext>
                </a:extLst>
              </a:tr>
              <a:tr h="2404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мәслихатының аппараты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103335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897137915"/>
                  </a:ext>
                </a:extLst>
              </a:tr>
              <a:tr h="15845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мәслихатының қызметін қамтамасыз ету жөніндегі қызметтер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84579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639203543"/>
                  </a:ext>
                </a:extLst>
              </a:tr>
              <a:tr h="764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16000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1270910276"/>
                  </a:ext>
                </a:extLst>
              </a:tr>
              <a:tr h="7646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Мәслихат депутаттары қызметінің тиімділігін арттыру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2756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3100082264"/>
                  </a:ext>
                </a:extLst>
              </a:tr>
              <a:tr h="24044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әкiмінің аппараты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402796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2309920507"/>
                  </a:ext>
                </a:extLst>
              </a:tr>
              <a:tr h="15845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әкiмінің қызметін қамтамасыз ету жөніндегі қызметтер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397246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4481" marR="34481" marT="0" marB="0"/>
                </a:tc>
                <a:extLst>
                  <a:ext uri="{0D108BD9-81ED-4DB2-BD59-A6C34878D82A}">
                    <a16:rowId xmlns:a16="http://schemas.microsoft.com/office/drawing/2014/main" val="8036135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51527" y="1575349"/>
          <a:ext cx="2640946" cy="4525975"/>
        </p:xfrm>
        <a:graphic>
          <a:graphicData uri="http://schemas.openxmlformats.org/drawingml/2006/table">
            <a:tbl>
              <a:tblPr/>
              <a:tblGrid>
                <a:gridCol w="158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0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3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279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Функционалдық топ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Сомасы, мың теңге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Бюджеттік бағдарламалардың әкімшісі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Бағдарлама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Атауы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Шы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ғ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ы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10 376 687,3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Жалпы сипатта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ғ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ы  мемлекеттiк 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ызметт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ер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2 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355 871,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 (облыстық маңызы бар қала) мәслихатының 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аппараты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90806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 (облыстық маңызы бар қала) мәслихатының қызметін қамтамасыз ету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67579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 органның күрделі 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21325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Мәслихат депутаттары қызметінің тиімділігін арттыру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1902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KZ 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 (облыстық маңызы бар қала) әкiмінің аппарты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352701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 (облыстық маңызы бар қала) әкiмінің қызметін қамтамасыз ету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344471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 органның күрделі 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8230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1190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Салық салу мақсатында мүлікті бағалауды жүргізу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Жекешелендіру, коммуналдық меншікті басқару,  жекешелендіруден кейінгі қызмет және осыған байланысты дауларды  реттеу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KZ Times New Roman"/>
                          <a:ea typeface="Times New Roman"/>
                          <a:cs typeface="Times New Roman"/>
                        </a:rPr>
                        <a:t>805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мемлекеттік сатып алу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Жергілікті деңгейде мемлекеттік сатып алу саласындағы мемлекеттік саясатты іске асыру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 жолаушылар көлігі және автомобиль жолдары бөлімі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1724570,5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Жергілікті деңгейде тұрғын үй-коммуналдық шаруашылығы, жолаушылар көлігі және автомобиль жолдары саласындағы мемлекеттік саясатты іске асыру жөніндегі қызметтер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102748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 органның күрделі 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2565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Төменгі тұрған бюджеттерге берілетін нысаналы ағымдағы  трансферттер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1619257,5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127435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57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экономикалық саясаттын қалыптастыру мен дамыту, мемлекеттік жоспарлау, бюджеттік атқару және коммуналдық меншігін басқару саласындағы мемлекеттік саясатты іске асыру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125885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Мемлекеттікорганныңкүрделішығыстары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1550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50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кәсіпкерлік, өнеркәсіп және туризм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50869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Жергілікті деңгейде кәсіпкерлікті, өнеркәсіпті және туризмді дамыту саласындағы мемлекеттік саясатты іске асыру жөніндегі қызметтер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49958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 органның күрделі шығыстары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Қорғаныс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15 012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 (облыстық маңызы бар қала) әкімінің аппараты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13739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Жалпыға бірдей әскери міндетті атқару шеңберіндегі іс-шаралар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13739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 (облыстық маңызы бар қала) әкімінің аппараты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1273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 (облыстық маңызы бар қала) ауқымындағы төтенше жағдайлардың алдын алу және оларды жою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1273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Қоғамдық тәртіп, қауіпсіздік, құқықтық, сот, қылмыстық-атқару қызметі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857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021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Елді мекендерде жол қозғалысы қауіпсіздігін қамтамасыз ету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1600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06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Әлеуметтiк көмек және әлеуметтiк қамсыздандыру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1 166 267,9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жұмыспен қамту және әлеуметтік бағдарламалар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106424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005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Мемлекеттiк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атаулы ә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леуметтiк к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ө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мек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106424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KZ Times New Roman"/>
                          <a:ea typeface="Times New Roman"/>
                          <a:cs typeface="Times New Roman"/>
                        </a:rPr>
                        <a:t>451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жұмыспен қамту және әлеуметтік бағдарламалар бөлімі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270842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257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004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Ауылдық жерлерде тұратын денсаулық сақтау, білім беру, әлеуметтік қамтамасыз ету, мәдениет, спорт және ветеринар мамандарына отын сатып алуға Қазақстан Республикасының заңнамасына сәйкес әлеуметтік көмек көрсету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35245,2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6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ғ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ын 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ге көмек көрсету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823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285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007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Жергiлiктi өкiлеттi органдардын шешiмі бойынша мұқтаж азаматтардың жекелеген топтарына  әлеуметтiк көмек                                                                                        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46551,8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solidFill>
                          <a:schemeClr val="tx1"/>
                        </a:solidFill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009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1999 жылдың 26 шілдесінде «Отан», «Данқ» ордендерiмен марапатталған, «Халык Қаһарманы»  атағын және республиканың  құрметті атақтарын алған азаматтарды  әлеуметтiк қолдау</a:t>
                      </a:r>
                      <a:endParaRPr lang="ru-RU" sz="5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5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039" marR="300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</a:tbl>
          </a:graphicData>
        </a:graphic>
      </p:graphicFrame>
      <p:pic>
        <p:nvPicPr>
          <p:cNvPr id="1026" name="Picture 2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86974" cy="9286836"/>
          </a:xfrm>
          <a:prstGeom prst="rect">
            <a:avLst/>
          </a:prstGeom>
          <a:noFill/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BA1AB67-8CD6-495E-8637-B980114204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873366"/>
              </p:ext>
            </p:extLst>
          </p:nvPr>
        </p:nvGraphicFramePr>
        <p:xfrm>
          <a:off x="971600" y="546747"/>
          <a:ext cx="7344815" cy="57645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1266">
                  <a:extLst>
                    <a:ext uri="{9D8B030D-6E8A-4147-A177-3AD203B41FA5}">
                      <a16:colId xmlns:a16="http://schemas.microsoft.com/office/drawing/2014/main" val="3461094578"/>
                    </a:ext>
                  </a:extLst>
                </a:gridCol>
                <a:gridCol w="421266">
                  <a:extLst>
                    <a:ext uri="{9D8B030D-6E8A-4147-A177-3AD203B41FA5}">
                      <a16:colId xmlns:a16="http://schemas.microsoft.com/office/drawing/2014/main" val="40828410"/>
                    </a:ext>
                  </a:extLst>
                </a:gridCol>
                <a:gridCol w="421266">
                  <a:extLst>
                    <a:ext uri="{9D8B030D-6E8A-4147-A177-3AD203B41FA5}">
                      <a16:colId xmlns:a16="http://schemas.microsoft.com/office/drawing/2014/main" val="4206449190"/>
                    </a:ext>
                  </a:extLst>
                </a:gridCol>
                <a:gridCol w="5033026">
                  <a:extLst>
                    <a:ext uri="{9D8B030D-6E8A-4147-A177-3AD203B41FA5}">
                      <a16:colId xmlns:a16="http://schemas.microsoft.com/office/drawing/2014/main" val="2359757684"/>
                    </a:ext>
                  </a:extLst>
                </a:gridCol>
                <a:gridCol w="1047991">
                  <a:extLst>
                    <a:ext uri="{9D8B030D-6E8A-4147-A177-3AD203B41FA5}">
                      <a16:colId xmlns:a16="http://schemas.microsoft.com/office/drawing/2014/main" val="3909311939"/>
                    </a:ext>
                  </a:extLst>
                </a:gridCol>
              </a:tblGrid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органның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күрделі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шығыстары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5550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561099798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246646974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Салық салу мақсатында мүлікті бағалауды жүргізу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983373742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Жекешелендіру, коммуналдық меншікті басқару,  жекешелендіруден кейінгі қызмет және осыған байланысты дауларды  реттеу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568244647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213129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168367773"/>
                  </a:ext>
                </a:extLst>
              </a:tr>
              <a:tr h="306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экономикалық саясатын қалыптастыру мен дамыту, мемлекеттік жоспарлау, бюджеттік атқару және коммуналдық меншігін басқару саласындағы мемлекеттік саясатты іске асыру жөніндегі қызметтер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152789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901556287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4400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781118407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Төменгі тұрған бюджеттерге берілетін нысаналы ағымдағы  трансферттер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55940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854959622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 жолаушылар көлігі және автомобиль жолдары бөлімі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701118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90921386"/>
                  </a:ext>
                </a:extLst>
              </a:tr>
              <a:tr h="228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деңгейде тұрғын үй-коммуналдық шаруашылығы, жолаушылар көлігі және автомобиль жолдары саласындағы мемлекеттік саясатты іске асыру жөніндегі қызметтер 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105161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57424284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70858886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Төменгі тұрған бюджеттерге берілетін  нысаналы ағымдағы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590337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2445615378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кәсіпкерлік және өнеркәсіп бөлімі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63572,8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761678066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деңгейде кәсіпкерлікті және өнеркәсіпті дамыту саласындағы мемлекеттік саясатты іске асыру жөніндегі қызметтер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63310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518833269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101767275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44 019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466538096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әкімінің аппараты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2393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2914346692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Жалпыға бірдей әскери міндетті атқару шеңберіндегі іс-шаралар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2393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060212097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әкімінің аппараты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41626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431075562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(облыстық маңызы бар қала) ауқымындағы төтенше жағдайлардың алдын алу және оларды жою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2562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274692040"/>
                  </a:ext>
                </a:extLst>
              </a:tr>
              <a:tr h="228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39064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0334866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 тәртіп, қауіпсіздік, құқықтық, сот, қылмыстық-атқару қызметі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2 570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67609698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93955883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Елді мекендерде жол қозғалысы қауіпсіздігін қамтамасыз 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2570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863620678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Әлеуметтiк көмек және әлеуметтiк қамсыздандыру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985 666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996119700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жұмыспен қамту және әлеуметтік бағдарламалар 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102614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4290651076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Мемлекеттiк атаулы әлеуметтiк көмек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77046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051182255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 қорғау саласында жартылай стационар жағдайында арнаулы әлеуметтік қызметтер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25568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979002725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жұмыспен қамту және әлеуметтік бағдарламалар 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741127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924724812"/>
                  </a:ext>
                </a:extLst>
              </a:tr>
              <a:tr h="3066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Ауылдық жерлерде тұратын денсаулық сақтау, білім беру, әлеуметтік қамтамасыз ету, мәдениет, спорт және ветеринар мамандарына отын сатып алуға Қазақстан Республикасының заңнамасына сәйкес әлеуметтік көмек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42541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680611997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ын 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й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 көмек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1442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032172406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Жергiлiктi өкiлеттi органдардың шешiмі бойынша мұқтаж азаматтардың жекелеген топтарына  әлеуметтiк көмек                                                                                   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73681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751596126"/>
                  </a:ext>
                </a:extLst>
              </a:tr>
              <a:tr h="2286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1999 жылдың 26 шілдесінде «Отан», «Даңқ» ордендерімен марапатталған, «Халық Қаһарманы»  атағын және республиканың құрметті атақтарын алған азаматтарды әлеуметтік қолдау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164956128"/>
                  </a:ext>
                </a:extLst>
              </a:tr>
              <a:tr h="1506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Үйден тәрбиеленіп оқытылатын мүгедектігі бар балаларды материалдық қамтамасыз 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7591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949556288"/>
                  </a:ext>
                </a:extLst>
              </a:tr>
              <a:tr h="727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Мұқтаж азаматтарға үйде әлеуметтiк көмек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210765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3600977544"/>
                  </a:ext>
                </a:extLst>
              </a:tr>
              <a:tr h="462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Мүгедектігі бар адамды абилитациялаудың және оңалтудың жеке бағдарламасына сәйкес мұқтаж мүгедектігі бар адамдарды протездік-ортопедиялық көмекпен, сурдотехникалық және тифлотехникалық құралдармен,  мiндеттi гигиеналық құралдармен, арнаулы жүріп-тұру құралдарымен қамтамасыз ету, сондай-ақ санаторий-курорттық емдеу, жеке көмекшінің және ымдау тілі маманының қызметтерімен қамтамасыз 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348914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2788" marR="32788" marT="0" marB="0"/>
                </a:tc>
                <a:extLst>
                  <a:ext uri="{0D108BD9-81ED-4DB2-BD59-A6C34878D82A}">
                    <a16:rowId xmlns:a16="http://schemas.microsoft.com/office/drawing/2014/main" val="12174525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2EAEF52-F9E1-4BAA-BA1A-0B20746A2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646490"/>
              </p:ext>
            </p:extLst>
          </p:nvPr>
        </p:nvGraphicFramePr>
        <p:xfrm>
          <a:off x="971599" y="240269"/>
          <a:ext cx="7200801" cy="58152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3908">
                  <a:extLst>
                    <a:ext uri="{9D8B030D-6E8A-4147-A177-3AD203B41FA5}">
                      <a16:colId xmlns:a16="http://schemas.microsoft.com/office/drawing/2014/main" val="1138540293"/>
                    </a:ext>
                  </a:extLst>
                </a:gridCol>
                <a:gridCol w="375836">
                  <a:extLst>
                    <a:ext uri="{9D8B030D-6E8A-4147-A177-3AD203B41FA5}">
                      <a16:colId xmlns:a16="http://schemas.microsoft.com/office/drawing/2014/main" val="2880817852"/>
                    </a:ext>
                  </a:extLst>
                </a:gridCol>
                <a:gridCol w="375836">
                  <a:extLst>
                    <a:ext uri="{9D8B030D-6E8A-4147-A177-3AD203B41FA5}">
                      <a16:colId xmlns:a16="http://schemas.microsoft.com/office/drawing/2014/main" val="21949828"/>
                    </a:ext>
                  </a:extLst>
                </a:gridCol>
                <a:gridCol w="4490248">
                  <a:extLst>
                    <a:ext uri="{9D8B030D-6E8A-4147-A177-3AD203B41FA5}">
                      <a16:colId xmlns:a16="http://schemas.microsoft.com/office/drawing/2014/main" val="3121292261"/>
                    </a:ext>
                  </a:extLst>
                </a:gridCol>
                <a:gridCol w="934973">
                  <a:extLst>
                    <a:ext uri="{9D8B030D-6E8A-4147-A177-3AD203B41FA5}">
                      <a16:colId xmlns:a16="http://schemas.microsoft.com/office/drawing/2014/main" val="1416650168"/>
                    </a:ext>
                  </a:extLst>
                </a:gridCol>
              </a:tblGrid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solidFill>
                            <a:schemeClr val="tx1"/>
                          </a:solidFill>
                          <a:effectLst/>
                        </a:rPr>
                        <a:t>027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solidFill>
                            <a:schemeClr val="tx1"/>
                          </a:solidFill>
                          <a:effectLst/>
                        </a:rPr>
                        <a:t>Халықты әлеуметтік қорғау жөніндегі іс-шараларды іске асыру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55995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277834989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effectLst/>
                        </a:rPr>
                        <a:t> 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451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effectLst/>
                        </a:rPr>
                        <a:t>Ауданның (облыстық маңызы бар қаланың) жұмыспен қамту және әлеуметтік бағдарламалар бөлімі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141925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476924747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effectLst/>
                        </a:rPr>
                        <a:t>001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effectLst/>
                        </a:rPr>
                        <a:t>Жергілікті деңгейде халық үшін әлеуметтік бағдарламаларды, жұмыспен қамтуды қамтамасыз етуді   іске асыру саласындағы мемлекеттік саясатты іске асыру жөніндегі қызметтер 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123185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4091361212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effectLst/>
                        </a:rPr>
                        <a:t>011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Жәрдемақыларды және басқа да әлеуметтік төлемдерді есептеу, төлеу мен жеткізу бойынша қызметтерге ақы төлеу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1476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920725297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kk-KZ" sz="700" b="0">
                          <a:effectLst/>
                        </a:rPr>
                        <a:t>054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Үкіметтік емес ұйымдарда мемлекеттік әлеуметтік тапсырысты орналастыру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17264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321155998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07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Тұрғын үй -коммуналдық шаруашылық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2 135 500,2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034500739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472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effectLst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2135500,2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304919762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kk-KZ" sz="700" b="0">
                          <a:effectLst/>
                        </a:rPr>
                        <a:t>004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Инженерлік-коммуникациялық инфрақұрылымды жобалау, дамыту және (немесе) жайластыру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400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1720002871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kk-KZ" sz="700" b="0">
                          <a:effectLst/>
                        </a:rPr>
                        <a:t>005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Коммуналдық шаруашылығын дамыту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20220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593544042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kk-KZ" sz="700" b="0">
                          <a:effectLst/>
                        </a:rPr>
                        <a:t>058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Елді мекендердегі сумен жабдықтау және су бұру жүйелерін дамыту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</a:rPr>
                        <a:t>353251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542489441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kk-KZ" sz="700" b="0">
                          <a:effectLst/>
                        </a:rPr>
                        <a:t>098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effectLst/>
                        </a:rPr>
                        <a:t>Коммуналдық тұрғын үй қорының </a:t>
                      </a:r>
                      <a:r>
                        <a:rPr lang="kk-KZ" sz="900" b="0" dirty="0">
                          <a:effectLst/>
                        </a:rPr>
                        <a:t>тұрғын</a:t>
                      </a:r>
                      <a:r>
                        <a:rPr lang="kk-KZ" sz="700" b="0" dirty="0">
                          <a:effectLst/>
                        </a:rPr>
                        <a:t> үйлерін сатып алу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1761629,2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642704374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</a:t>
                      </a:r>
                      <a:r>
                        <a:rPr lang="ru-RU" sz="700" b="0">
                          <a:effectLst/>
                        </a:rPr>
                        <a:t>8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</a:rPr>
                        <a:t>М</a:t>
                      </a:r>
                      <a:r>
                        <a:rPr lang="kk-KZ" sz="700" b="0">
                          <a:effectLst/>
                        </a:rPr>
                        <a:t>ә</a:t>
                      </a:r>
                      <a:r>
                        <a:rPr lang="ru-RU" sz="700" b="0">
                          <a:effectLst/>
                        </a:rPr>
                        <a:t>дениет,</a:t>
                      </a:r>
                      <a:r>
                        <a:rPr lang="kk-KZ" sz="700" b="0">
                          <a:effectLst/>
                        </a:rPr>
                        <a:t> спорт, туризм және </a:t>
                      </a:r>
                      <a:r>
                        <a:rPr lang="ru-RU" sz="700" b="0">
                          <a:effectLst/>
                        </a:rPr>
                        <a:t>а</a:t>
                      </a:r>
                      <a:r>
                        <a:rPr lang="kk-KZ" sz="700" b="0">
                          <a:effectLst/>
                        </a:rPr>
                        <a:t>қ</a:t>
                      </a:r>
                      <a:r>
                        <a:rPr lang="ru-RU" sz="700" b="0">
                          <a:effectLst/>
                        </a:rPr>
                        <a:t>параттык </a:t>
                      </a:r>
                      <a:r>
                        <a:rPr lang="kk-KZ" sz="700" b="0">
                          <a:effectLst/>
                        </a:rPr>
                        <a:t>кеңістік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1 498 651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59653310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455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Ауданның  (облыстық маңызы бар қаланың) мәдениет және тілдерді дамыту бөлімі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485580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15265822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003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Мә</a:t>
                      </a:r>
                      <a:r>
                        <a:rPr lang="ru-RU" sz="700" b="0">
                          <a:effectLst/>
                        </a:rPr>
                        <a:t>дени</a:t>
                      </a:r>
                      <a:r>
                        <a:rPr lang="kk-KZ" sz="700" b="0">
                          <a:effectLst/>
                        </a:rPr>
                        <a:t>-демалыс жұмысын қолдау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485580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256502422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804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Ауданның  (облыстық маңызы бар қаланың) дене тәрбиесі, спорт және туризм бөлімі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447948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518889789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Көпшілік спортты және ұлттық спорт түрлерін дамыту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269337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500529855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006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Аудандық (облыстық маңызы бар қалалық) деңгейде спорт жарыстарын өткізу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1114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341275628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007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Облыстық спорт жарыстарында түрлі спорт түрлері бойынша ауданның (облыстық маңызы бар қаланың) құрама командалары мүшелерінің дайындығы және қатысуы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177497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1373568812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455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Ауданның  (облыстық маңызы бар қаланың) мәдениет және тілдерді дамыту бөлімі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264417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223251333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006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Аудандық (қалалық) кітапханалардың жұмыс істеуі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263417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874373844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007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Мемлекеттік тілді және Қазақстан халқының басқа да тілдерін дамыту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1000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1320088155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821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Ауданның (облыстық маңызы бар қаланың) қоғамдық даму бөлімі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21791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767653770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Мемлекеттік ақпараттық саясат жүргізу жөніндегі қызметтер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21791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462823242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455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Ауданның  (облыстық маңызы бар қаланың) мәдениет және тілдерді дамыту бөлімі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94133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198862245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Жергілікті деңгейде тілдерді және мәдениетті дамыту саласындағы мемлекеттік саясатты іске асыру жөніндегі қызметтер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79938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642060369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010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Мемлекеттік органның күрделі шығыстары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3852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753423990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032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Ведомстволық бағыныстағы мемлекеттік мекемелерінің және ұйымдарының күрделі шығыстары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7088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941458803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kk-KZ" sz="700" b="0">
                          <a:effectLst/>
                        </a:rPr>
                        <a:t>113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Жергілікті бюджеттерден берілетін ағымдағы нысаналы трансферттер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3255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514339739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804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Ауданның  (облыстық маңызы бар қаланың) дене тәрбиесі, спорт және туризм бөлімі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54574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2462795327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kk-KZ" sz="700" b="0">
                          <a:effectLst/>
                        </a:rPr>
                        <a:t>001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Дене тәрбиесі, спорт және туризм саласында жергілікті деңгейде мемлекеттік саясатты іске асыру бойынша қызметтер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49874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427298059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kk-KZ" sz="700" b="0">
                          <a:effectLst/>
                        </a:rPr>
                        <a:t>003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0">
                          <a:effectLst/>
                        </a:rPr>
                        <a:t>Мемлекеттік органның күрделі шығыстары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500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1238079758"/>
                  </a:ext>
                </a:extLst>
              </a:tr>
              <a:tr h="1974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461010" algn="l"/>
                        </a:tabLst>
                      </a:pPr>
                      <a:r>
                        <a:rPr lang="kk-KZ" sz="700" b="0">
                          <a:effectLst/>
                        </a:rPr>
                        <a:t>032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Ведомстволық бағыныстағы мемлекеттік мекемелер мен ұйымдардың күрделі шығыстары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4200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758957299"/>
                  </a:ext>
                </a:extLst>
              </a:tr>
              <a:tr h="953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821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Ауданның (облыстық маңызы бар қаланың) қоғамдық даму бөлімі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130208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978439889"/>
                  </a:ext>
                </a:extLst>
              </a:tr>
              <a:tr h="2996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001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Жергілікті деңгейде ақпарат, мемлекеттілікті нығайту және азаматтардың әлеуметтік сенімділігін қалыптастыру саласында  мемлекеттік саясатты іске асыру жөніндегі қызметтер 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99054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1370166065"/>
                  </a:ext>
                </a:extLst>
              </a:tr>
              <a:tr h="976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 </a:t>
                      </a:r>
                      <a:endParaRPr lang="ru-RU" sz="9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003</a:t>
                      </a:r>
                      <a:endParaRPr lang="ru-RU" sz="800" b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>
                          <a:effectLst/>
                        </a:rPr>
                        <a:t>Жастар саясаты саласында іс-шараларды iске асыру</a:t>
                      </a:r>
                      <a:endParaRPr lang="ru-RU" sz="800" b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b="0" dirty="0">
                          <a:effectLst/>
                        </a:rPr>
                        <a:t>27587</a:t>
                      </a:r>
                      <a:endParaRPr lang="ru-RU" sz="9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621" marR="37621" marT="0" marB="0"/>
                </a:tc>
                <a:extLst>
                  <a:ext uri="{0D108BD9-81ED-4DB2-BD59-A6C34878D82A}">
                    <a16:rowId xmlns:a16="http://schemas.microsoft.com/office/drawing/2014/main" val="30375179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694395" y="1426186"/>
          <a:ext cx="3755209" cy="4686041"/>
        </p:xfrm>
        <a:graphic>
          <a:graphicData uri="http://schemas.openxmlformats.org/drawingml/2006/table">
            <a:tbl>
              <a:tblPr/>
              <a:tblGrid>
                <a:gridCol w="215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6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6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518085,3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Көлік инфрақұрылымын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111662,3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/>
                          <a:ea typeface="Times New Roman"/>
                          <a:cs typeface="Times New Roman"/>
                        </a:rPr>
                        <a:t>023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Автомобиль жолдарыныңжұмысістеуінқамтамасызету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20603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045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378222,1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7597,9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Кентішілік (қалаішілік), қала маңындағы ауданішілік қоғамдық жолаушылар тасымалдарын ұйымдастыру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7597,9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Басқалар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119 991,6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494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кәсіпкерлік және өнеркәсіп 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Кәсіпкерлік қызметті қолдау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064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39959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012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39959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472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29397,6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29397,6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Борышқа қызмет көрсету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76 452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2 853 380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2853380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Заңнаманы өзгертуге байланысты жоғары тұрған бюджеттің шығындарын өтеуге төменгі тұрған бюджеттен ағымдағы нысаналы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1354181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038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Субвенциялар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1498629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Таза бюджеттік кредиттеу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28911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243958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Тұрғынүй-коммуналдықшаруашылық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5 824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081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Кондоминиум объектілерінің ортақ мүлкіне күрделі жөндеу жүргізуге кредит беру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238 134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477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кредиттерді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215 047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кредиттерді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215047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Мемлекеттiк бюджеттен берiлген бюджеттiк кредиттердi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213520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Бюджеттіккредиттердіңсомалары</a:t>
                      </a: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 </a:t>
                      </a: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қайтару 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1527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тапшылығы (профициті)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 -1480971,2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тапшылығын қаржыландыру (профицитін пайдалану)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1480971,2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Қарыздар түсімдері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1 665 379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 алу келісім-шарттары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1665379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жергілікті атқарушы органы алатын қарыздар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1665379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Қарыздарды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223 021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223 021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221494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1527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қаражатының пайдаланылатын қалдықтары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38 613,2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қаражатының бос қалдықтары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 dirty="0">
                          <a:latin typeface="Times New Roman"/>
                          <a:ea typeface="Times New Roman"/>
                          <a:cs typeface="Times New Roman"/>
                        </a:rPr>
                        <a:t>38613,2</a:t>
                      </a:r>
                      <a:endParaRPr lang="ru-RU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</a:tbl>
          </a:graphicData>
        </a:graphic>
      </p:graphicFrame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28913" y="1444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8AA2074-C63A-441B-878F-1EF4B12EA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839885"/>
              </p:ext>
            </p:extLst>
          </p:nvPr>
        </p:nvGraphicFramePr>
        <p:xfrm>
          <a:off x="899592" y="433300"/>
          <a:ext cx="7128791" cy="57970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877">
                  <a:extLst>
                    <a:ext uri="{9D8B030D-6E8A-4147-A177-3AD203B41FA5}">
                      <a16:colId xmlns:a16="http://schemas.microsoft.com/office/drawing/2014/main" val="3700238285"/>
                    </a:ext>
                  </a:extLst>
                </a:gridCol>
                <a:gridCol w="408877">
                  <a:extLst>
                    <a:ext uri="{9D8B030D-6E8A-4147-A177-3AD203B41FA5}">
                      <a16:colId xmlns:a16="http://schemas.microsoft.com/office/drawing/2014/main" val="4162475052"/>
                    </a:ext>
                  </a:extLst>
                </a:gridCol>
                <a:gridCol w="408877">
                  <a:extLst>
                    <a:ext uri="{9D8B030D-6E8A-4147-A177-3AD203B41FA5}">
                      <a16:colId xmlns:a16="http://schemas.microsoft.com/office/drawing/2014/main" val="652211283"/>
                    </a:ext>
                  </a:extLst>
                </a:gridCol>
                <a:gridCol w="4884992">
                  <a:extLst>
                    <a:ext uri="{9D8B030D-6E8A-4147-A177-3AD203B41FA5}">
                      <a16:colId xmlns:a16="http://schemas.microsoft.com/office/drawing/2014/main" val="3940328143"/>
                    </a:ext>
                  </a:extLst>
                </a:gridCol>
                <a:gridCol w="1017168">
                  <a:extLst>
                    <a:ext uri="{9D8B030D-6E8A-4147-A177-3AD203B41FA5}">
                      <a16:colId xmlns:a16="http://schemas.microsoft.com/office/drawing/2014/main" val="298949202"/>
                    </a:ext>
                  </a:extLst>
                </a:gridCol>
              </a:tblGrid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3567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545141138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Отын-энергетика кешені және жер қойнауын пайдалану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40 416,9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168553011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36045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904639233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 тасымалдау жүйесін дамыту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36045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1804184267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4302,7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751976889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Газ тасымалдау жүйесін дамыту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4302,7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452376437"/>
                  </a:ext>
                </a:extLst>
              </a:tr>
              <a:tr h="233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191 432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959571420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131991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4218160887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деңгейде ауыл шаруашылығы және жер қатынастары саласындағы мемлекеттік саясатты іске асыру жөніндегі қызметтер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123443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212502321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985514888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Төменгі тұрған бюджеттерге берілетін нысаналы ағымдағы 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6408,0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557194925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59441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1515190184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Мамандарға әлеуметтік қолдау көрсету жөніндегі шараларды іске асыру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59441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835768367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Өнеркәсіп, сәулет, қала құрылысы және құрылыс қызметі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122 740,2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042955733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122740,2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672100399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деңгейде құрылыс, сәулет және қала құрылысы саласындағы мемлекеттік саясатты іске асыру жөніндегі қызметтер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82337,8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912159297"/>
                  </a:ext>
                </a:extLst>
              </a:tr>
              <a:tr h="2334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 аумағында қала құрылысын дамытудың кешенді схемаларын, аудандық (облыстық) маңызы бар қалалардың, кенттердің және өзге де ауылдық елді мекендердің бас жоспарларын әзірлеу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38656,4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603184299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 органның күрделі шығыстары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996032150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Көлік және коммуникация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324 510,7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399079900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303499,7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094185031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Көлік инфрақұрылымын дамыту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</a:t>
                      </a:r>
                      <a:r>
                        <a:rPr lang="en-US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22,7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868610529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Автомобиль жолдарының жұмыс істеуін қамтамасыз 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11188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556699903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3989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953651270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21011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145542658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Кентiшiлiк (қалаiшiлiк), қала маңындағы ауданiшiлiк қоғамдық жолаушылар тасымалдарын ұйымдастыру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21011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602182531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Басқалар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23 965,2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597577772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23965,2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905074291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23965,2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4172605550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Борышқа қызмет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79 632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836616560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79632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312197645"/>
                  </a:ext>
                </a:extLst>
              </a:tr>
              <a:tr h="233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021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79632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2239183268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1 486 904,6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690785269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экономика және қаржы бөлімі     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1 486 904,6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4172988918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115,6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1419194143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Субвенциялар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1486789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425474272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3.Таза бюджеттік кредиттеу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-6933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410676200"/>
                  </a:ext>
                </a:extLst>
              </a:tr>
              <a:tr h="742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 кредиттер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240 038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3073159130"/>
                  </a:ext>
                </a:extLst>
              </a:tr>
              <a:tr h="2334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240038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4190152910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477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240038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1713550253"/>
                  </a:ext>
                </a:extLst>
              </a:tr>
              <a:tr h="1538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004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7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240038</a:t>
                      </a:r>
                      <a:endParaRPr lang="ru-RU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3479" marR="33479" marT="0" marB="0"/>
                </a:tc>
                <a:extLst>
                  <a:ext uri="{0D108BD9-81ED-4DB2-BD59-A6C34878D82A}">
                    <a16:rowId xmlns:a16="http://schemas.microsoft.com/office/drawing/2014/main" val="466113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1190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694395" y="1426186"/>
          <a:ext cx="3755209" cy="4686041"/>
        </p:xfrm>
        <a:graphic>
          <a:graphicData uri="http://schemas.openxmlformats.org/drawingml/2006/table">
            <a:tbl>
              <a:tblPr/>
              <a:tblGrid>
                <a:gridCol w="215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6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6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518085,3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Көлік инфрақұрылымын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111662,3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/>
                          <a:ea typeface="Times New Roman"/>
                          <a:cs typeface="Times New Roman"/>
                        </a:rPr>
                        <a:t>023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Автомобиль жолдарыныңжұмысістеуінқамтамасызету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20603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045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378222,1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7597,9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Кентішілік (қалаішілік), қала маңындағы ауданішілік қоғамдық жолаушылар тасымалдарын ұйымдастыру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7597,9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Басқалар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119 991,6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494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кәсіпкерлік және өнеркәсіп 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Кәсіпкерлік қызметті қолдау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064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39959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012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39959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472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29397,6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29397,6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Борышқа қызмет көрсету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76 452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2 853 380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2853380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Заңнаманы өзгертуге байланысты жоғары тұрған бюджеттің шығындарын өтеуге төменгі тұрған бюджеттен ағымдағы нысаналы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1354181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038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Субвенциялар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1498629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Таза бюджеттік кредиттеу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28911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243958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Тұрғынүй-коммуналдықшаруашылық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5 824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081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Кондоминиум объектілерінің ортақ мүлкіне күрделі жөндеу жүргізуге кредит беру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238 134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477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кредиттерді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215 047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кредиттерді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215047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Мемлекеттiк бюджеттен берiлген бюджеттiк кредиттердi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213520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Бюджеттіккредиттердіңсомалары</a:t>
                      </a: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 </a:t>
                      </a: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қайтару 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1527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тапшылығы (профициті)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 -1480971,2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тапшылығын қаржыландыру (профицитін пайдалану)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1480971,2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Қарыздар түсімдері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1 665 379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 алу келісім-шарттары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1665379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жергілікті атқарушы органы алатын қарыздар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1665379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Қарыздарды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223 021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223 021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221494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1527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қаражатының пайдаланылатын қалдықтары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38 613,2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қаражатының бос қалдықтары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 dirty="0">
                          <a:latin typeface="Times New Roman"/>
                          <a:ea typeface="Times New Roman"/>
                          <a:cs typeface="Times New Roman"/>
                        </a:rPr>
                        <a:t>38613,2</a:t>
                      </a:r>
                      <a:endParaRPr lang="ru-RU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</a:tbl>
          </a:graphicData>
        </a:graphic>
      </p:graphicFrame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28913" y="1444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4413" y="1447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008A569-DF8C-4C28-B95C-E106B45341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487708"/>
              </p:ext>
            </p:extLst>
          </p:nvPr>
        </p:nvGraphicFramePr>
        <p:xfrm>
          <a:off x="1435608" y="908720"/>
          <a:ext cx="6305551" cy="37131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659">
                  <a:extLst>
                    <a:ext uri="{9D8B030D-6E8A-4147-A177-3AD203B41FA5}">
                      <a16:colId xmlns:a16="http://schemas.microsoft.com/office/drawing/2014/main" val="1295560159"/>
                    </a:ext>
                  </a:extLst>
                </a:gridCol>
                <a:gridCol w="361659">
                  <a:extLst>
                    <a:ext uri="{9D8B030D-6E8A-4147-A177-3AD203B41FA5}">
                      <a16:colId xmlns:a16="http://schemas.microsoft.com/office/drawing/2014/main" val="1793600133"/>
                    </a:ext>
                  </a:extLst>
                </a:gridCol>
                <a:gridCol w="361659">
                  <a:extLst>
                    <a:ext uri="{9D8B030D-6E8A-4147-A177-3AD203B41FA5}">
                      <a16:colId xmlns:a16="http://schemas.microsoft.com/office/drawing/2014/main" val="550074381"/>
                    </a:ext>
                  </a:extLst>
                </a:gridCol>
                <a:gridCol w="4320869">
                  <a:extLst>
                    <a:ext uri="{9D8B030D-6E8A-4147-A177-3AD203B41FA5}">
                      <a16:colId xmlns:a16="http://schemas.microsoft.com/office/drawing/2014/main" val="3894349669"/>
                    </a:ext>
                  </a:extLst>
                </a:gridCol>
                <a:gridCol w="899705">
                  <a:extLst>
                    <a:ext uri="{9D8B030D-6E8A-4147-A177-3AD203B41FA5}">
                      <a16:colId xmlns:a16="http://schemas.microsoft.com/office/drawing/2014/main" val="1170341862"/>
                    </a:ext>
                  </a:extLst>
                </a:gridCol>
              </a:tblGrid>
              <a:tr h="1142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Бюджеттік кредиттерді өтеу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246 971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6124477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01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Бюджеттік кредиттерді өтеу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246971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4737330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Мемлекеттік бюджеттен берілген бюджеттік кредиттерді өтеу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246971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618701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4.Қаржы активтерімен операциялар бойынша сальдо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6179032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Қаржы активтерін сатып алу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1323535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Мемлекеттің қаржы активтерін сатудан түсетін түсімдер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77878102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5.Бюджет тапшылығы (профициті)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-1594069,2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2078398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6.Бюджет тапшылығын қаржыландыру (профицитін пайдалану)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1594069,2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6328665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Қарыздар түсімдері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1 787 306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9615645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01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Мемлекеттік ішкі қарыздар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1787306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6082840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Қарыз алу келісім-шарттары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1787306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5790985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Қарыздарды өтеу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413 928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1760810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459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Ауданның (облыстық маңызы бар қаланың) экономика және қаржы бөлімі   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413928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0377924"/>
                  </a:ext>
                </a:extLst>
              </a:tr>
              <a:tr h="382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005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413679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5554855"/>
                  </a:ext>
                </a:extLst>
              </a:tr>
              <a:tr h="3821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022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249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9548768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Бюджет қаражатының пайдаланылатын қалдықтары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220373,7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3365152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01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Бюджет қаражаты қалдықтары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220373,7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3575119"/>
                  </a:ext>
                </a:extLst>
              </a:tr>
              <a:tr h="186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</a:rPr>
                        <a:t>Бюджет қаражатының бос қалдықтары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</a:rPr>
                        <a:t>220373,7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2116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055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694395" y="1426186"/>
          <a:ext cx="3755209" cy="4686041"/>
        </p:xfrm>
        <a:graphic>
          <a:graphicData uri="http://schemas.openxmlformats.org/drawingml/2006/table">
            <a:tbl>
              <a:tblPr/>
              <a:tblGrid>
                <a:gridCol w="215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6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6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518085,3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Көлік инфрақұрылымын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111662,3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/>
                          <a:ea typeface="Times New Roman"/>
                          <a:cs typeface="Times New Roman"/>
                        </a:rPr>
                        <a:t>023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Автомобиль жолдарыныңжұмысістеуінқамтамасызету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20603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045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378222,1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7597,9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Кентішілік (қалаішілік), қала маңындағы ауданішілік қоғамдық жолаушылар тасымалдарын ұйымдастыру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7597,9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Басқалар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119 991,6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494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кәсіпкерлік және өнеркәсіп 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Кәсіпкерлік қызметті қолдау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064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39959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012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39959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472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29397,6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29397,6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Борышқа қызмет көрсету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76 452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2 853 380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2853380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Заңнаманы өзгертуге байланысты жоғары тұрған бюджеттің шығындарын өтеуге төменгі тұрған бюджеттен ағымдағы нысаналы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1354181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038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Субвенциялар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1498629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Таза бюджеттік кредиттеу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28911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243958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Тұрғынүй-коммуналдықшаруашылық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5 824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081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Кондоминиум объектілерінің ортақ мүлкіне күрделі жөндеу жүргізуге кредит беру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238 134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477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кредиттерді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215 047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кредиттерді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215047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Мемлекеттiк бюджеттен берiлген бюджеттiк кредиттердi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213520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Бюджеттіккредиттердіңсомалары</a:t>
                      </a: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 </a:t>
                      </a: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қайтару 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1527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тапшылығы (профициті)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 -1480971,2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тапшылығын қаржыландыру (профицитін пайдалану)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1480971,2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Қарыздар түсімдері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1 665 379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 алу келісім-шарттары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1665379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жергілікті атқарушы органы алатын қарыздар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1665379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Қарыздарды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223 021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223 021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221494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1527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қаражатының пайдаланылатын қалдықтары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38 613,2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қаражатының бос қалдықтары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 dirty="0">
                          <a:latin typeface="Times New Roman"/>
                          <a:ea typeface="Times New Roman"/>
                          <a:cs typeface="Times New Roman"/>
                        </a:rPr>
                        <a:t>38613,2</a:t>
                      </a:r>
                      <a:endParaRPr lang="ru-RU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</a:tbl>
          </a:graphicData>
        </a:graphic>
      </p:graphicFrame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28913" y="1444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67744" y="159021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40E7C3F-D3D1-4452-A78F-A6D5F9DBD3D1}"/>
              </a:ext>
            </a:extLst>
          </p:cNvPr>
          <p:cNvSpPr/>
          <p:nvPr/>
        </p:nvSpPr>
        <p:spPr>
          <a:xfrm>
            <a:off x="988785" y="664353"/>
            <a:ext cx="71287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бюджетке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қаралған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ағымдағы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нысаналы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трансферттер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20A6F3-5E7A-4012-9868-40A606C5A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087" y="1572066"/>
            <a:ext cx="6211824" cy="261670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17346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694395" y="1426186"/>
          <a:ext cx="3755209" cy="4686041"/>
        </p:xfrm>
        <a:graphic>
          <a:graphicData uri="http://schemas.openxmlformats.org/drawingml/2006/table">
            <a:tbl>
              <a:tblPr/>
              <a:tblGrid>
                <a:gridCol w="2156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2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6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64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518085,3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Көлік инфрақұрылымын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111662,3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/>
                          <a:ea typeface="Times New Roman"/>
                          <a:cs typeface="Times New Roman"/>
                        </a:rPr>
                        <a:t>023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Автомобиль жолдарыныңжұмысістеуінқамтамасызету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20603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045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 маңызы бар автомобиль жолдарын және елді-мекендердің көшелерін күрделі және орташа жөндеу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378222,1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7597,9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Кентішілік (қалаішілік), қала маңындағы ауданішілік қоғамдық жолаушылар тасымалдарын ұйымдастыру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7597,9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Басқалар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119 991,6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494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кәсіпкерлік және өнеркәсіп 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Кәсіпкерлік қызметті қолдау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635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064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39959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012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жергiлiктi атқарушы органының резервi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39959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472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29397,6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«Ауыл-Ел бесігі» жобасы шеңберінде ауылдық елді мекендердегі әлеуметтік және инженерлік инфрақұрылымдарды дамыту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29397,6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Борышқа қызмет көрсету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76 452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Жергілікті атқарушы органдардың облыстық бюджеттен қарыздар бойынша сыйақылар мен өзге де төлемдерді төлеу бойынша борышына қызмет көрсету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76452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2 853 380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2853380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Пайдаланылмаған (толық пайдаланылмаған) нысаналы трансферттерді қайтару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570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Заңнаманы өзгертуге байланысты жоғары тұрған бюджеттің шығындарын өтеуге төменгі тұрған бюджеттен ағымдағы нысаналы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1354181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038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Субвенциялар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1498629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Таза бюджеттік кредиттеу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28911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243958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Тұрғынүй-коммуналдықшаруашылық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5 824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тұрғын үй-коммуналдық шаруашылығы, жолаушылар көлігі және автомобиль жолдары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081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Кондоминиум объектілерінің ортақ мүлкіне күрделі жөндеу жүргізуге кредит беру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5824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165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238 134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477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ауыл шаруашылығы мен жер қатынастары бөлімі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Мамандарды әлеуметтік қолдау шараларын іске асыру үшін бюджеттік кредиттер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238134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кредиттерді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215 047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Бюджеттік кредиттерді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215047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Мемлекеттiк бюджеттен берiлген бюджеттiк кредиттердi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213520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Бюджеттіккредиттердіңсомалары</a:t>
                      </a: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 </a:t>
                      </a:r>
                      <a:r>
                        <a:rPr lang="ru-RU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қайтару 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1527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тапшылығы (профициті)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 -1480971,2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тапшылығын қаржыландыру (профицитін пайдалану)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1480971,2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Қарыздар түсімдері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1 665 379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 алу келісім-шарттары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1665379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жергілікті атқарушы органы алатын қарыздар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1665379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Қарыздарды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223 021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459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Ауданның (облыстық маңызы бар қаланың) экономика және қаржы бөлімі              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223 021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005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Жергiлiктi атқарушы органның жоғары тұрған бюджет алдындағы  борышын өтеу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221494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58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022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Жергілікті бюджеттен бөлінген пайдаланылмаған бюджеттік кредиттерді қайтару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1527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қаражатының пайдаланылатын қалдықтары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38 613,2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06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>
                          <a:latin typeface="Times New Roman"/>
                          <a:ea typeface="Times New Roman"/>
                          <a:cs typeface="Times New Roman"/>
                        </a:rPr>
                        <a:t>Бюджет қаражатының бос қалдықтары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400" dirty="0">
                          <a:latin typeface="Times New Roman"/>
                          <a:ea typeface="Times New Roman"/>
                          <a:cs typeface="Times New Roman"/>
                        </a:rPr>
                        <a:t>38613,2</a:t>
                      </a:r>
                      <a:endParaRPr lang="ru-RU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842" marR="408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</a:tbl>
          </a:graphicData>
        </a:graphic>
      </p:graphicFrame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728913" y="1444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4413" y="1447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A4DB5D6-1908-4140-B0B3-021D004C0741}"/>
              </a:ext>
            </a:extLst>
          </p:cNvPr>
          <p:cNvSpPr/>
          <p:nvPr/>
        </p:nvSpPr>
        <p:spPr>
          <a:xfrm>
            <a:off x="1115616" y="846138"/>
            <a:ext cx="71287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тұрғын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үй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атқарушы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органдарға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кредиттердің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сомаларын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бөлу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8EABA185-7B53-4C30-9672-6C3EAA0389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876874"/>
              </p:ext>
            </p:extLst>
          </p:nvPr>
        </p:nvGraphicFramePr>
        <p:xfrm>
          <a:off x="1608398" y="2085437"/>
          <a:ext cx="6210300" cy="1382589"/>
        </p:xfrm>
        <a:graphic>
          <a:graphicData uri="http://schemas.openxmlformats.org/drawingml/2006/table">
            <a:tbl>
              <a:tblPr firstRow="1" firstCol="1" bandRow="1"/>
              <a:tblGrid>
                <a:gridCol w="343535">
                  <a:extLst>
                    <a:ext uri="{9D8B030D-6E8A-4147-A177-3AD203B41FA5}">
                      <a16:colId xmlns:a16="http://schemas.microsoft.com/office/drawing/2014/main" val="1303330235"/>
                    </a:ext>
                  </a:extLst>
                </a:gridCol>
                <a:gridCol w="391795">
                  <a:extLst>
                    <a:ext uri="{9D8B030D-6E8A-4147-A177-3AD203B41FA5}">
                      <a16:colId xmlns:a16="http://schemas.microsoft.com/office/drawing/2014/main" val="309890707"/>
                    </a:ext>
                  </a:extLst>
                </a:gridCol>
                <a:gridCol w="525145">
                  <a:extLst>
                    <a:ext uri="{9D8B030D-6E8A-4147-A177-3AD203B41FA5}">
                      <a16:colId xmlns:a16="http://schemas.microsoft.com/office/drawing/2014/main" val="648331999"/>
                    </a:ext>
                  </a:extLst>
                </a:gridCol>
                <a:gridCol w="4050030">
                  <a:extLst>
                    <a:ext uri="{9D8B030D-6E8A-4147-A177-3AD203B41FA5}">
                      <a16:colId xmlns:a16="http://schemas.microsoft.com/office/drawing/2014/main" val="2480030980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25323911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ункци</a:t>
                      </a:r>
                      <a:r>
                        <a:rPr lang="kk-KZ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оналдық топ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</a:t>
                      </a:r>
                      <a:r>
                        <a:rPr lang="kk-KZ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мың теңге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856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Бюджеттік</a:t>
                      </a:r>
                      <a:r>
                        <a:rPr lang="kk-KZ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ағдарламалардың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әкімшісі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11761"/>
                  </a:ext>
                </a:extLst>
              </a:tr>
              <a:tr h="3238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814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914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Тұрғын үй - коммуналдық шаруашылық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1 547 268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2843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Ауданның (облыстық маңызы бар қаланың) құрылыс, сәулет және қала құрылысы бөлімі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1 547 268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223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KZ Times New Roman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058      098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 тұрғын үй қорының тұрғын үйлерін сатып алу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1 547 268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600722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753B497D-4B7D-4C90-AAF0-EBA93C40B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4862" y="230517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10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</a:t>
            </a:r>
            <a:endParaRPr kumimoji="0" lang="kk-KZ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328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1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7889" name="Picture 1" descr="D:\Desktop\Новая папка\slide-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pic>
        <p:nvPicPr>
          <p:cNvPr id="1026" name="Picture 2" descr="D:\Desktop\img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16845</TotalTime>
  <Words>6597</Words>
  <Application>Microsoft Office PowerPoint</Application>
  <PresentationFormat>Экран (4:3)</PresentationFormat>
  <Paragraphs>1951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Corbel</vt:lpstr>
      <vt:lpstr>Gill Sans MT</vt:lpstr>
      <vt:lpstr>KZ Times New Roman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User</cp:lastModifiedBy>
  <cp:revision>456</cp:revision>
  <cp:lastPrinted>2026-09-02T10:26:32Z</cp:lastPrinted>
  <dcterms:created xsi:type="dcterms:W3CDTF">2023-11-14T04:41:50Z</dcterms:created>
  <dcterms:modified xsi:type="dcterms:W3CDTF">2026-09-02T11:23:18Z</dcterms:modified>
</cp:coreProperties>
</file>