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61" r:id="rId4"/>
    <p:sldId id="259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63" autoAdjust="0"/>
    <p:restoredTop sz="94660"/>
  </p:normalViewPr>
  <p:slideViewPr>
    <p:cSldViewPr showGuides="1">
      <p:cViewPr varScale="1">
        <p:scale>
          <a:sx n="74" d="100"/>
          <a:sy n="74" d="100"/>
        </p:scale>
        <p:origin x="10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567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468313" y="1196975"/>
            <a:ext cx="8207375" cy="1082675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noProof="0" smtClean="0"/>
              <a:t>Click to edit Master title style</a:t>
            </a:r>
            <a:endParaRPr lang="en-US" altLang="zh-CN" noProof="0" smtClean="0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469900" y="2422525"/>
            <a:ext cx="8212138" cy="1752600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noProof="0" smtClean="0"/>
              <a:t>Click to edit Master subtitle style</a:t>
            </a:r>
            <a:endParaRPr lang="en-US" altLang="zh-CN" noProof="0" smtClean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74750"/>
            <a:ext cx="40386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74750"/>
            <a:ext cx="40386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Замещающая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8" name="Замещающий 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Замещающий 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Замещающая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4" name="Замещающий 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Замещающий 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ая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3" name="Замещающий 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90500"/>
            <a:ext cx="2057400" cy="59372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90500"/>
            <a:ext cx="6019800" cy="59372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9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567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7" name="Rectangle 3"/>
          <p:cNvSpPr>
            <a:spLocks noGrp="1"/>
          </p:cNvSpPr>
          <p:nvPr>
            <p:ph type="title"/>
          </p:nvPr>
        </p:nvSpPr>
        <p:spPr>
          <a:xfrm>
            <a:off x="457200" y="190500"/>
            <a:ext cx="8229600" cy="58261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en-US" altLang="zh-CN" dirty="0"/>
              <a:t>Click to edit Master title style</a:t>
            </a:r>
            <a:endParaRPr lang="en-US" altLang="zh-CN" dirty="0"/>
          </a:p>
        </p:txBody>
      </p:sp>
      <p:sp>
        <p:nvSpPr>
          <p:cNvPr id="1028" name="Rectangle 4"/>
          <p:cNvSpPr>
            <a:spLocks noGrp="1"/>
          </p:cNvSpPr>
          <p:nvPr>
            <p:ph type="body" idx="1"/>
          </p:nvPr>
        </p:nvSpPr>
        <p:spPr>
          <a:xfrm>
            <a:off x="457200" y="1174750"/>
            <a:ext cx="8229600" cy="49530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en-US" altLang="zh-CN" dirty="0"/>
              <a:t>Click to edit Master text styles</a:t>
            </a:r>
            <a:endParaRPr lang="en-US" altLang="zh-CN" dirty="0"/>
          </a:p>
          <a:p>
            <a:pPr lvl="1"/>
            <a:r>
              <a:rPr lang="en-US" altLang="zh-CN" dirty="0"/>
              <a:t>Second level</a:t>
            </a:r>
            <a:endParaRPr lang="en-US" altLang="zh-CN" dirty="0"/>
          </a:p>
          <a:p>
            <a:pPr lvl="2"/>
            <a:r>
              <a:rPr lang="en-US" altLang="zh-CN" dirty="0"/>
              <a:t>Third level</a:t>
            </a:r>
            <a:endParaRPr lang="en-US" altLang="zh-CN" dirty="0"/>
          </a:p>
          <a:p>
            <a:pPr lvl="3"/>
            <a:r>
              <a:rPr lang="en-US" altLang="zh-CN" dirty="0"/>
              <a:t>Fourth level</a:t>
            </a:r>
            <a:endParaRPr lang="en-US" altLang="zh-CN" dirty="0"/>
          </a:p>
          <a:p>
            <a:pPr lvl="4"/>
            <a:r>
              <a:rPr lang="en-US" altLang="zh-CN" dirty="0"/>
              <a:t>Fifth level</a:t>
            </a:r>
            <a:endParaRPr lang="en-US" altLang="zh-CN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1268750"/>
            <a:ext cx="7776864" cy="2081199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Гражданский бюджет бюджета</a:t>
            </a:r>
            <a:r>
              <a:rPr lang="en-US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ГУ «Аппарат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акима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ащыбулакского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сельского округа Илийского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района» </a:t>
            </a:r>
            <a:r>
              <a:rPr lang="en-US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январь месяц 202</a:t>
            </a:r>
            <a:r>
              <a:rPr lang="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года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28" name="Text Box 8"/>
          <p:cNvSpPr txBox="1">
            <a:spLocks noChangeArrowheads="1"/>
          </p:cNvSpPr>
          <p:nvPr/>
        </p:nvSpPr>
        <p:spPr bwMode="auto">
          <a:xfrm>
            <a:off x="3276238" y="5805264"/>
            <a:ext cx="3167063" cy="8299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Blip>
                <a:blip r:embed="rId1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SzPct val="75000"/>
              <a:buBlip>
                <a:blip r:embed="rId2"/>
              </a:buBlip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sz="2400" b="1" dirty="0" smtClean="0">
                <a:latin typeface="Times New Roman" panose="02020603050405020304" pitchFamily="18" charset="0"/>
              </a:rPr>
              <a:t>М.Туймебаев </a:t>
            </a:r>
            <a:r>
              <a:rPr lang="en-US" sz="2400" b="1" dirty="0" err="1" smtClean="0">
                <a:latin typeface="Times New Roman" panose="02020603050405020304" pitchFamily="18" charset="0"/>
              </a:rPr>
              <a:t>ауылы</a:t>
            </a:r>
            <a:r>
              <a:rPr lang="en-US" sz="2400" b="1" dirty="0" smtClean="0">
                <a:latin typeface="Times New Roman" panose="02020603050405020304" pitchFamily="18" charset="0"/>
              </a:rPr>
              <a:t>  202</a:t>
            </a:r>
            <a:r>
              <a:rPr lang="" altLang="en-US" sz="2400" b="1" dirty="0" smtClean="0">
                <a:latin typeface="Times New Roman" panose="02020603050405020304" pitchFamily="18" charset="0"/>
              </a:rPr>
              <a:t>6</a:t>
            </a:r>
            <a:r>
              <a:rPr lang="en-US" sz="2400" b="1" dirty="0" smtClean="0">
                <a:latin typeface="Times New Roman" panose="02020603050405020304" pitchFamily="18" charset="0"/>
              </a:rPr>
              <a:t>г</a:t>
            </a:r>
            <a:r>
              <a:rPr lang="ru-RU" sz="2400" b="1" dirty="0" smtClean="0">
                <a:latin typeface="Times New Roman" panose="02020603050405020304" pitchFamily="18" charset="0"/>
              </a:rPr>
              <a:t>.</a:t>
            </a:r>
            <a:endParaRPr lang="ru-RU" sz="2400" b="1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овое поле 3"/>
          <p:cNvSpPr txBox="1"/>
          <p:nvPr/>
        </p:nvSpPr>
        <p:spPr>
          <a:xfrm>
            <a:off x="213995" y="373380"/>
            <a:ext cx="8739505" cy="605218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sz="2000" b="1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  <a:sym typeface="+mn-ea"/>
              </a:rPr>
              <a:t>Наименование</a:t>
            </a:r>
            <a:r>
              <a:rPr sz="2000" b="1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  <a:sym typeface="+mn-ea"/>
              </a:rPr>
              <a:t> </a:t>
            </a:r>
            <a:r>
              <a:rPr sz="2000" b="1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  <a:sym typeface="+mn-ea"/>
              </a:rPr>
              <a:t>государственного</a:t>
            </a:r>
            <a:r>
              <a:rPr sz="2000" b="1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  <a:sym typeface="+mn-ea"/>
              </a:rPr>
              <a:t> </a:t>
            </a:r>
            <a:r>
              <a:rPr sz="2000" b="1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  <a:sym typeface="+mn-ea"/>
              </a:rPr>
              <a:t>учреждения</a:t>
            </a:r>
            <a:r>
              <a:rPr sz="2000" b="1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  <a:sym typeface="+mn-ea"/>
              </a:rPr>
              <a:t>: </a:t>
            </a:r>
            <a:endParaRPr sz="2000" b="1" dirty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  <a:sym typeface="+mn-ea"/>
              </a:rPr>
              <a:t>1241104 - 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  <a:sym typeface="+mn-ea"/>
              </a:rPr>
              <a:t>ГУ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  <a:sym typeface="+mn-ea"/>
              </a:rPr>
              <a:t>"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Аппарат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акима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ащыбулакского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сельского округа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  <a:sym typeface="+mn-ea"/>
              </a:rPr>
              <a:t>"</a:t>
            </a:r>
            <a:endParaRPr sz="2000" b="1" dirty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endParaRPr sz="2000" b="1" dirty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r>
              <a:rPr sz="2000" b="1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Вид</a:t>
            </a:r>
            <a:r>
              <a:rPr sz="2000" b="1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b="1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бюджета</a:t>
            </a:r>
            <a:r>
              <a:rPr sz="2000" b="1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: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06 -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Бюджеты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города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районного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значения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,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села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,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поселка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,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сельского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округа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endParaRPr sz="2000" dirty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endParaRPr sz="2000" dirty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r>
              <a:rPr sz="2000" b="1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Месторасположение</a:t>
            </a:r>
            <a:r>
              <a:rPr sz="2000" b="1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: </a:t>
            </a:r>
            <a:endParaRPr sz="2000" b="1" dirty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090404 -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Ащыбулакский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селский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округ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Илийского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района</a:t>
            </a:r>
            <a:endParaRPr sz="2000" dirty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endParaRPr sz="2000" dirty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r>
              <a:rPr sz="2000" b="1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Источник</a:t>
            </a:r>
            <a:r>
              <a:rPr sz="2000" b="1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b="1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финансирования</a:t>
            </a:r>
            <a:r>
              <a:rPr sz="2000" b="1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: </a:t>
            </a:r>
            <a:endParaRPr sz="2000" b="1" dirty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1 -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Бюджет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endParaRPr sz="2000" dirty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endParaRPr sz="2000" dirty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r>
              <a:rPr sz="2000" b="1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Администратор</a:t>
            </a:r>
            <a:r>
              <a:rPr sz="2000" b="1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b="1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Бюджетных</a:t>
            </a:r>
            <a:r>
              <a:rPr sz="2000" b="1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b="1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программ</a:t>
            </a:r>
            <a:r>
              <a:rPr sz="2000" b="1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: </a:t>
            </a:r>
            <a:endParaRPr sz="2000" b="1" dirty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124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Аппарат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акима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города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районного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значения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,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села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,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поселка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,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сельского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округа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endParaRPr sz="2000" dirty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endParaRPr sz="2000" dirty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r>
              <a:rPr sz="2000" b="1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Единица</a:t>
            </a:r>
            <a:r>
              <a:rPr sz="2000" b="1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b="1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измериния</a:t>
            </a:r>
            <a:r>
              <a:rPr sz="2000" b="1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: </a:t>
            </a:r>
            <a:endParaRPr sz="2000" b="1" dirty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r>
              <a:rPr sz="2000" dirty="0" err="1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Те</a:t>
            </a:r>
            <a:r>
              <a:rPr lang="" sz="2000" dirty="0" err="1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ң</a:t>
            </a:r>
            <a:r>
              <a:rPr sz="2000" dirty="0" err="1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ге</a:t>
            </a:r>
            <a:r>
              <a:rPr sz="2000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endParaRPr sz="2000" dirty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endParaRPr sz="2000" dirty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endParaRPr sz="2000" dirty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5455" y="260772"/>
            <a:ext cx="8928992" cy="504056"/>
          </a:xfrm>
        </p:spPr>
        <p:txBody>
          <a:bodyPr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ащыбулакского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сельского округа 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Илийского района на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январь месяц 202</a:t>
            </a:r>
            <a:r>
              <a:rPr lang="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года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251460" y="1052830"/>
          <a:ext cx="8606155" cy="53314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11480"/>
                <a:gridCol w="3329940"/>
                <a:gridCol w="1297940"/>
                <a:gridCol w="1276350"/>
                <a:gridCol w="1118235"/>
                <a:gridCol w="1172210"/>
              </a:tblGrid>
              <a:tr h="265430"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тыс.тенге</a:t>
                      </a:r>
                      <a:endParaRPr lang="ru-RU" sz="1400" b="1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</a:tr>
              <a:tr h="9144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</a:t>
                      </a:r>
                      <a:r>
                        <a:rPr lang="ru-RU" sz="16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п/п</a:t>
                      </a:r>
                      <a:endParaRPr lang="ru-RU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функциональной группы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Утв. бюджет на </a:t>
                      </a:r>
                      <a:r>
                        <a:rPr lang="ru-RU" sz="16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" altLang="ru-RU" sz="16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ru-RU" sz="16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Уточненный бюджет </a:t>
                      </a:r>
                      <a:r>
                        <a:rPr lang="ru-RU" sz="16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" altLang="ru-RU" sz="16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ru-RU" sz="16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</a:t>
                      </a:r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Темп роста, %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Касса</a:t>
                      </a:r>
                      <a:endParaRPr lang="en-US" alt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51790">
                <a:tc gridSpan="6">
                  <a:txBody>
                    <a:bodyPr/>
                    <a:lstStyle/>
                    <a:p>
                      <a:r>
                        <a:rPr lang="en-US" alt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Расходы</a:t>
                      </a:r>
                      <a:endParaRPr lang="en-US" alt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6096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006 </a:t>
                      </a:r>
                      <a:r>
                        <a:rPr lang="en-US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Поддержка</a:t>
                      </a:r>
                      <a:r>
                        <a:rPr lang="en-US" alt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культурно</a:t>
                      </a:r>
                      <a:r>
                        <a:rPr lang="en-US" alt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en-US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досуговой</a:t>
                      </a:r>
                      <a:r>
                        <a:rPr lang="en-US" alt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работы</a:t>
                      </a:r>
                      <a:endParaRPr lang="en-US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952</a:t>
                      </a:r>
                      <a:endParaRPr lang="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/>
                        </a:rPr>
                        <a:t>0,0</a:t>
                      </a:r>
                      <a:endParaRPr lang="en-US" alt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/>
                        </a:rPr>
                        <a:t>0,0</a:t>
                      </a:r>
                      <a:endParaRPr lang="en-US" alt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952</a:t>
                      </a:r>
                      <a:endParaRPr lang="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5289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008 </a:t>
                      </a:r>
                      <a:r>
                        <a:rPr lang="en-US" alt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Освещение</a:t>
                      </a:r>
                      <a:r>
                        <a:rPr lang="en-US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улиц</a:t>
                      </a:r>
                      <a:r>
                        <a:rPr lang="en-US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</a:t>
                      </a:r>
                      <a:r>
                        <a:rPr lang="en-US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населенных</a:t>
                      </a:r>
                      <a:r>
                        <a:rPr lang="en-US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пунктах</a:t>
                      </a:r>
                      <a:endParaRPr lang="en-US" altLang="en-US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30000</a:t>
                      </a:r>
                      <a:endParaRPr lang="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ru-RU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en-US" altLang="ru-RU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/>
                        </a:rPr>
                        <a:t>0,0</a:t>
                      </a:r>
                      <a:endParaRPr lang="en-US" alt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26238</a:t>
                      </a:r>
                      <a:endParaRPr lang="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60579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009 </a:t>
                      </a:r>
                      <a:r>
                        <a:rPr lang="en-US" alt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</a:t>
                      </a:r>
                      <a:r>
                        <a:rPr lang="en-US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санитарии</a:t>
                      </a:r>
                      <a:r>
                        <a:rPr lang="en-US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населенных</a:t>
                      </a:r>
                      <a:r>
                        <a:rPr lang="en-US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пунктов</a:t>
                      </a:r>
                      <a:endParaRPr lang="en-US" altLang="en-US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25000</a:t>
                      </a:r>
                      <a:endParaRPr lang="en-US" alt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ru-RU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/>
                        </a:rPr>
                        <a:t>0,0</a:t>
                      </a:r>
                      <a:endParaRPr lang="en-US" altLang="ru-RU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ru-RU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/>
                        </a:rPr>
                        <a:t>0,0</a:t>
                      </a:r>
                      <a:endParaRPr lang="en-US" alt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/>
                          <a:ea typeface="+mn-ea"/>
                          <a:cs typeface="+mn-cs"/>
                        </a:rPr>
                        <a:t>25000</a:t>
                      </a:r>
                      <a:endParaRPr kumimoji="0" lang="en-US" alt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65468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011 </a:t>
                      </a:r>
                      <a:r>
                        <a:rPr lang="en-US" altLang="en-US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Благоустройство</a:t>
                      </a:r>
                      <a:r>
                        <a:rPr lang="en-US" alt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и</a:t>
                      </a:r>
                      <a:r>
                        <a:rPr lang="en-US" alt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озеленение</a:t>
                      </a:r>
                      <a:r>
                        <a:rPr lang="en-US" alt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населенных</a:t>
                      </a:r>
                      <a:r>
                        <a:rPr lang="en-US" alt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en-US" altLang="en-US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пунктов</a:t>
                      </a:r>
                      <a:endParaRPr lang="en-US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40000</a:t>
                      </a:r>
                      <a:endParaRPr lang="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ru-RU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/>
                        </a:rPr>
                        <a:t>0,0</a:t>
                      </a:r>
                      <a:endParaRPr lang="en-US" altLang="ru-RU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ru-RU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/>
                        </a:rPr>
                        <a:t>0,0</a:t>
                      </a:r>
                      <a:endParaRPr lang="en-US" alt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40000</a:t>
                      </a:r>
                      <a:endParaRPr lang="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65976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013 </a:t>
                      </a:r>
                      <a:r>
                        <a:rPr lang="en-US" altLang="en-US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Обеспечение функционирования</a:t>
                      </a:r>
                      <a:r>
                        <a:rPr lang="en-US" alt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endParaRPr lang="en-US" alt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 fontAlgn="ctr"/>
                      <a:r>
                        <a:rPr lang="en-US" altLang="en-US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автомобильных</a:t>
                      </a:r>
                      <a:r>
                        <a:rPr lang="en-US" altLang="en-US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дорог</a:t>
                      </a:r>
                      <a:endParaRPr lang="en-US" altLang="en-US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5000</a:t>
                      </a:r>
                      <a:endParaRPr lang="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ru-RU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/>
                        </a:rPr>
                        <a:t>0,0</a:t>
                      </a:r>
                      <a:endParaRPr lang="en-US" altLang="ru-RU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ru-RU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/>
                        </a:rPr>
                        <a:t>0,0</a:t>
                      </a:r>
                      <a:endParaRPr lang="en-US" alt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5000</a:t>
                      </a:r>
                      <a:endParaRPr lang="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44958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040 </a:t>
                      </a:r>
                      <a:r>
                        <a:rPr lang="en-US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Реализация</a:t>
                      </a:r>
                      <a:r>
                        <a:rPr lang="en-US" alt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мероприятий</a:t>
                      </a:r>
                      <a:r>
                        <a:rPr lang="en-US" alt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для</a:t>
                      </a:r>
                      <a:r>
                        <a:rPr lang="en-US" alt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решения</a:t>
                      </a:r>
                      <a:r>
                        <a:rPr lang="en-US" alt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вопросо</a:t>
                      </a:r>
                      <a:r>
                        <a:rPr lang="en-US" alt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обустройства населенных пунктов</a:t>
                      </a:r>
                      <a:endParaRPr lang="en-US" altLang="en-US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" alt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r>
                        <a:rPr lang="en-US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alt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en-US" alt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/>
                        </a:rPr>
                        <a:t>0,0</a:t>
                      </a:r>
                      <a:endParaRPr lang="en-US" alt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TABLE_ENDDRAG_ORIGIN_RECT" val="677*466"/>
  <p:tag name="TABLE_ENDDRAG_RECT" val="14*48*677*466"/>
</p:tagLst>
</file>

<file path=ppt/theme/theme1.xml><?xml version="1.0" encoding="utf-8"?>
<a:theme xmlns:a="http://schemas.openxmlformats.org/drawingml/2006/main" name="Blue Waves">
  <a:themeElements>
    <a:clrScheme name="Blue Waves 13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66CC"/>
      </a:accent1>
      <a:accent2>
        <a:srgbClr val="3399FF"/>
      </a:accent2>
      <a:accent3>
        <a:srgbClr val="FFFFFF"/>
      </a:accent3>
      <a:accent4>
        <a:srgbClr val="000000"/>
      </a:accent4>
      <a:accent5>
        <a:srgbClr val="AAB8E2"/>
      </a:accent5>
      <a:accent6>
        <a:srgbClr val="2D8AE7"/>
      </a:accent6>
      <a:hlink>
        <a:srgbClr val="CC3300"/>
      </a:hlink>
      <a:folHlink>
        <a:srgbClr val="996600"/>
      </a:folHlink>
    </a:clrScheme>
    <a:fontScheme name="Blue Waves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lnDef>
  </a:objectDefaults>
  <a:extraClrSchemeLst>
    <a:extraClrScheme>
      <a:clrScheme name="Blue Wav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3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66CC"/>
        </a:accent1>
        <a:accent2>
          <a:srgbClr val="3399FF"/>
        </a:accent2>
        <a:accent3>
          <a:srgbClr val="FFFFFF"/>
        </a:accent3>
        <a:accent4>
          <a:srgbClr val="000000"/>
        </a:accent4>
        <a:accent5>
          <a:srgbClr val="AAB8E2"/>
        </a:accent5>
        <a:accent6>
          <a:srgbClr val="2D8AE7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0</TotalTime>
  <Words>1274</Words>
  <Application>WPS Presentation</Application>
  <PresentationFormat>Экран (4:3)</PresentationFormat>
  <Paragraphs>124</Paragraphs>
  <Slides>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13" baseType="lpstr">
      <vt:lpstr>Arial</vt:lpstr>
      <vt:lpstr>SimSun</vt:lpstr>
      <vt:lpstr>Wingdings</vt:lpstr>
      <vt:lpstr>Times New Roman</vt:lpstr>
      <vt:lpstr>Tahoma</vt:lpstr>
      <vt:lpstr>Times New Roman</vt:lpstr>
      <vt:lpstr>Microsoft YaHei</vt:lpstr>
      <vt:lpstr>Arial Unicode MS</vt:lpstr>
      <vt:lpstr>Calibri</vt:lpstr>
      <vt:lpstr>Blue Waves</vt:lpstr>
      <vt:lpstr>Гражданский бюджет бюджета               ГУ «Аппарат акима ащыбулакского сельского округа Илийского района»    на январь месяц 2025 года</vt:lpstr>
      <vt:lpstr>PowerPoint 演示文稿</vt:lpstr>
      <vt:lpstr>Бюджет ащыбулакского сельского округа  Илийского района на январь месяц 2025 года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Гражданский бюджет бюджета ГУ «Аппарат акима Байсеркенского сельского округа Илийского района» на 2019 год</dc:title>
  <dc:creator>User</dc:creator>
  <cp:lastModifiedBy>Admin</cp:lastModifiedBy>
  <cp:revision>24</cp:revision>
  <dcterms:created xsi:type="dcterms:W3CDTF">2019-10-31T04:28:00Z</dcterms:created>
  <dcterms:modified xsi:type="dcterms:W3CDTF">2026-06-26T04:08:24Z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39D5E2A403AB4C7BADCDAF214BDCCB86_13</vt:lpwstr>
  </property>
  <property fmtid="{D5CDD505-2E9C-101B-9397-08002B2CF9AE}" pid="3" name="KSOProductBuildVer">
    <vt:lpwstr>1049-12.2.0.23203</vt:lpwstr>
  </property>
</Properties>
</file>