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87" r:id="rId1"/>
  </p:sldMasterIdLst>
  <p:sldIdLst>
    <p:sldId id="256" r:id="rId2"/>
    <p:sldId id="267" r:id="rId3"/>
    <p:sldId id="257" r:id="rId4"/>
    <p:sldId id="260" r:id="rId5"/>
    <p:sldId id="266" r:id="rId6"/>
    <p:sldId id="26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22" autoAdjust="0"/>
    <p:restoredTop sz="94660" autoAdjust="0"/>
  </p:normalViewPr>
  <p:slideViewPr>
    <p:cSldViewPr snapToGrid="0">
      <p:cViewPr varScale="1">
        <p:scale>
          <a:sx n="86" d="100"/>
          <a:sy n="86" d="100"/>
        </p:scale>
        <p:origin x="528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9973" y="1066800"/>
            <a:ext cx="10268262" cy="5012266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br>
              <a:rPr lang="ru-RU" sz="4800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4800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жылдарға арналған" Ақсу қаласының құрылыс бөлімі " ММ азаматтық бюджеті нақтыланған Тамыз</a:t>
            </a:r>
            <a:endParaRPr lang="ru-RU" sz="4800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202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5AA636E-4ADF-4C79-9B51-11DE8DFEF2A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3916" y="1540933"/>
            <a:ext cx="11536325" cy="515619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Құрметті қала тұрғындары!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Сіздің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назарыңызға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Ақсу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2026-2028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берілді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",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Ақсу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2026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27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тамыздағы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290/53"Ақсу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2026-2028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шешімімен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нақтыланды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қалалық бюджеттің көрсеткіштері, 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қалыптастыру параметрлері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қаражатын жұмсау бағыттары туралы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ақпарат 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бар.</a:t>
            </a:r>
          </a:p>
        </p:txBody>
      </p:sp>
    </p:spTree>
    <p:extLst>
      <p:ext uri="{BB962C8B-B14F-4D97-AF65-F5344CB8AC3E}">
        <p14:creationId xmlns:p14="http://schemas.microsoft.com/office/powerpoint/2010/main" val="4184489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3602" y="1276047"/>
            <a:ext cx="11782696" cy="5176268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ru-RU" sz="1400" dirty="0"/>
              <a:t>  </a:t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32102" y="410351"/>
            <a:ext cx="9404723" cy="8656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40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бюджет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5232" y="1711640"/>
            <a:ext cx="1142153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       </a:t>
            </a:r>
          </a:p>
          <a:p>
            <a:pPr algn="just"/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 “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Ақсу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мекемесінің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“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Ақсу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мекемесі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қызметінің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мәні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құрылысты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дамытуда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қолғабыс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үйлестіру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Міндеттері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Ақсу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аумағындағы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құрылыстың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мониторингісін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үйлесімдігін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Ақсу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аумағында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саласында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бағдарламаларды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2400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5420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048776"/>
              </p:ext>
            </p:extLst>
          </p:nvPr>
        </p:nvGraphicFramePr>
        <p:xfrm>
          <a:off x="417443" y="320402"/>
          <a:ext cx="11357113" cy="6198293"/>
        </p:xfrm>
        <a:graphic>
          <a:graphicData uri="http://schemas.openxmlformats.org/drawingml/2006/table">
            <a:tbl>
              <a:tblPr/>
              <a:tblGrid>
                <a:gridCol w="61345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63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8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80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797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 err="1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Бюджеттік</a:t>
                      </a: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бағдарламаның</a:t>
                      </a: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атауы</a:t>
                      </a:r>
                      <a:endParaRPr lang="ru-RU" sz="1400" b="1" i="1" dirty="0">
                        <a:solidFill>
                          <a:schemeClr val="accent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i="1" dirty="0">
                        <a:solidFill>
                          <a:schemeClr val="accent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4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2026</a:t>
                      </a:r>
                      <a:r>
                        <a:rPr lang="ru-RU" sz="1400" b="1" i="1" baseline="0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жылға бекітілген</a:t>
                      </a: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жоспар</a:t>
                      </a: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kk-KZ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мың теңге</a:t>
                      </a:r>
                      <a:endParaRPr lang="ru-RU" sz="1400" b="1" i="1" dirty="0">
                        <a:solidFill>
                          <a:schemeClr val="accent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ru-RU" sz="1400" i="1" dirty="0">
                        <a:solidFill>
                          <a:schemeClr val="accent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2A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2027 </a:t>
                      </a:r>
                      <a:r>
                        <a:rPr lang="ru-RU" sz="1400" b="1" i="1" dirty="0" err="1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жылға арналған </a:t>
                      </a: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бюджет,</a:t>
                      </a:r>
                      <a:r>
                        <a:rPr lang="ru-RU" sz="1400" b="1" i="1" baseline="0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ru-RU" sz="1400" b="1" i="1" baseline="0" dirty="0" err="1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мың теңге</a:t>
                      </a: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ru-RU" sz="1400" i="1" dirty="0">
                        <a:solidFill>
                          <a:schemeClr val="accent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2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2028 </a:t>
                      </a:r>
                      <a:r>
                        <a:rPr lang="ru-RU" sz="1400" b="1" i="1" dirty="0" err="1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жылға арналған </a:t>
                      </a: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бюджет,</a:t>
                      </a:r>
                      <a:r>
                        <a:rPr lang="ru-RU" sz="1400" b="1" i="1" baseline="0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ru-RU" sz="1400" b="1" i="1" baseline="0" dirty="0" err="1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мың теңге</a:t>
                      </a: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ru-RU" sz="1400" i="1" dirty="0">
                        <a:solidFill>
                          <a:schemeClr val="accent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i="1" dirty="0">
                        <a:solidFill>
                          <a:schemeClr val="accent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2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8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Құрылыс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саласында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жергілікті</a:t>
                      </a:r>
                      <a:r>
                        <a:rPr lang="ru-RU" sz="1400" i="1" baseline="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baseline="0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lang="ru-RU" sz="1400" i="1" baseline="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baseline="0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400" i="1" baseline="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baseline="0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саясатты</a:t>
                      </a:r>
                      <a:r>
                        <a:rPr lang="ru-RU" sz="1400" i="1" baseline="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baseline="0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іске</a:t>
                      </a:r>
                      <a:r>
                        <a:rPr lang="ru-RU" sz="1400" i="1" baseline="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baseline="0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асыру</a:t>
                      </a:r>
                      <a:r>
                        <a:rPr lang="ru-RU" sz="1400" i="1" baseline="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baseline="0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sz="1400" i="1" baseline="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baseline="0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қызметтер</a:t>
                      </a:r>
                      <a:endParaRPr lang="ru-RU" sz="1400" i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74 336,0</a:t>
                      </a: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59</a:t>
                      </a:r>
                      <a:r>
                        <a:rPr lang="kk-KZ" sz="1400" baseline="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217,0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aseline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0,0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79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Коммуналдық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тұрғын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үй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қорының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тұрғын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үйін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жобалау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немесе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) салу,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реконструкциялау</a:t>
                      </a:r>
                      <a:endParaRPr lang="en-US" sz="1400" i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i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682 468,0</a:t>
                      </a: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79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Инженерлік-коммуникациялық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инфрақұрылымды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жобалау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дамыту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немесе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жайластыру</a:t>
                      </a:r>
                      <a:endParaRPr lang="en-US" sz="1400" i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i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kk-KZ" sz="14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873 570,0</a:t>
                      </a:r>
                      <a:endParaRPr lang="ru-RU" sz="1400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93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Сумен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жабдықтау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су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бұру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жүйелерін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дамыту</a:t>
                      </a:r>
                      <a:endParaRPr lang="en-US" sz="1400" i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i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kk-KZ" sz="14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3 305 401,0</a:t>
                      </a: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9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Спорт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объектілерін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дамыту</a:t>
                      </a:r>
                      <a:endParaRPr lang="ru-RU" sz="1400" i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kk-KZ" sz="14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</a:t>
                      </a: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8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Жылу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энергетикалық жүйені дамыту</a:t>
                      </a:r>
                      <a:endParaRPr lang="ru-RU" sz="1400" i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i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kk-KZ" sz="14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2 914 247,0</a:t>
                      </a:r>
                      <a:endParaRPr lang="ru-RU" sz="1400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594807"/>
              </p:ext>
            </p:extLst>
          </p:nvPr>
        </p:nvGraphicFramePr>
        <p:xfrm>
          <a:off x="415636" y="448649"/>
          <a:ext cx="11513128" cy="6014511"/>
        </p:xfrm>
        <a:graphic>
          <a:graphicData uri="http://schemas.openxmlformats.org/drawingml/2006/table">
            <a:tbl>
              <a:tblPr/>
              <a:tblGrid>
                <a:gridCol w="6239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30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5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52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0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 err="1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Бюджеттік</a:t>
                      </a: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бағдарламаныңатауы</a:t>
                      </a:r>
                      <a:endParaRPr lang="ru-RU" sz="1400" b="1" i="1" dirty="0">
                        <a:solidFill>
                          <a:schemeClr val="accent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i="1" dirty="0">
                        <a:solidFill>
                          <a:schemeClr val="accent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47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2026 </a:t>
                      </a:r>
                      <a:r>
                        <a:rPr lang="ru-RU" sz="1400" b="1" i="1" dirty="0" err="1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жылға бекітілген</a:t>
                      </a: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ru-RU" sz="1400" b="1" i="1" dirty="0" err="1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жоспар</a:t>
                      </a: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kk-KZ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мың теңге</a:t>
                      </a:r>
                      <a:endParaRPr lang="ru-RU" sz="1400" b="1" i="1" dirty="0">
                        <a:solidFill>
                          <a:schemeClr val="accent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ru-RU" sz="1400" i="1" dirty="0">
                        <a:solidFill>
                          <a:schemeClr val="accent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2A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2027 </a:t>
                      </a:r>
                      <a:r>
                        <a:rPr lang="ru-RU" sz="1400" b="1" i="1" dirty="0" err="1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жылға арналған </a:t>
                      </a: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бюджет,</a:t>
                      </a:r>
                      <a:r>
                        <a:rPr lang="ru-RU" sz="1400" b="1" i="1" baseline="0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ru-RU" sz="1400" b="1" i="1" baseline="0" dirty="0" err="1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мың теңге</a:t>
                      </a: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ru-RU" sz="1400" i="1" dirty="0">
                        <a:solidFill>
                          <a:schemeClr val="accent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2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2028 </a:t>
                      </a:r>
                      <a:r>
                        <a:rPr lang="ru-RU" sz="1400" b="1" i="1" dirty="0" err="1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жылға арналған </a:t>
                      </a: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бюджет,</a:t>
                      </a:r>
                      <a:r>
                        <a:rPr lang="ru-RU" sz="1400" b="1" i="1" baseline="0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ru-RU" sz="1400" b="1" i="1" baseline="0" dirty="0" err="1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мың теңге</a:t>
                      </a: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endParaRPr lang="ru-RU" sz="1400" i="1" dirty="0">
                        <a:solidFill>
                          <a:schemeClr val="accent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2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98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Ауыл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шаруашылығы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нысандарын</a:t>
                      </a:r>
                      <a:r>
                        <a:rPr lang="ru-RU" sz="1400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дамыту</a:t>
                      </a:r>
                      <a:endParaRPr lang="ru-RU" sz="1400" i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400" i="1" dirty="0">
                        <a:solidFill>
                          <a:schemeClr val="accent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400" i="1" dirty="0">
                        <a:solidFill>
                          <a:schemeClr val="accent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236737"/>
                  </a:ext>
                </a:extLst>
              </a:tr>
              <a:tr h="563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i="1" baseline="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DKB-2025 </a:t>
                      </a:r>
                      <a:r>
                        <a:rPr lang="ru-RU" sz="1400" i="1" baseline="0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жобасы</a:t>
                      </a:r>
                      <a:r>
                        <a:rPr lang="ru-RU" sz="1400" i="1" baseline="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baseline="0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аясында</a:t>
                      </a:r>
                      <a:r>
                        <a:rPr lang="ru-RU" sz="1400" i="1" baseline="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baseline="0" dirty="0" err="1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өндірістік инфрақұрылымды дамыту</a:t>
                      </a:r>
                      <a:endParaRPr lang="en-US" sz="1400" i="1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400" i="1" dirty="0">
                        <a:solidFill>
                          <a:schemeClr val="accent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400" i="1" dirty="0">
                        <a:solidFill>
                          <a:schemeClr val="accent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66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kern="120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Ауылдық елді мекендерді сумен жабдықтау және су бұру жүйесін дамыту</a:t>
                      </a: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400" i="1" dirty="0">
                        <a:solidFill>
                          <a:schemeClr val="accent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400" i="1" dirty="0">
                        <a:solidFill>
                          <a:schemeClr val="accent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956731"/>
                  </a:ext>
                </a:extLst>
              </a:tr>
              <a:tr h="560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kk-KZ" sz="1400" b="0" i="1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органдардың күрделі шығындары</a:t>
                      </a:r>
                      <a:endParaRPr lang="ru-RU" sz="1400" b="1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     </a:t>
                      </a: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kk-KZ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          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                    </a:t>
                      </a: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256275"/>
                  </a:ext>
                </a:extLst>
              </a:tr>
              <a:tr h="569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Ауыл-ел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бесігі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"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жобасы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шеңберінде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ауылдық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мекендерде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инженерлік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инфрақұрылымды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дамыту</a:t>
                      </a:r>
                      <a:endParaRPr lang="ru-RU" sz="1400" b="0" i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kk-KZ" sz="14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1 491 966,0</a:t>
                      </a: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086622"/>
                  </a:ext>
                </a:extLst>
              </a:tr>
              <a:tr h="569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Коммуналдық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тұрғын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үй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қорынан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тұрғын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үй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сатып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алу</a:t>
                      </a:r>
                      <a:endParaRPr lang="ru-RU" sz="1400" b="0" i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kk-KZ" sz="1400" b="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414 705,0</a:t>
                      </a:r>
                      <a:endParaRPr lang="ru-RU" sz="1400" b="0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5657199"/>
                  </a:ext>
                </a:extLst>
              </a:tr>
              <a:tr h="569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Төтенше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резервтен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табиғи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техногендік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сипаттағы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іс-шараларды</a:t>
                      </a:r>
                      <a:r>
                        <a:rPr lang="ru-RU" sz="14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өткізу</a:t>
                      </a:r>
                      <a:endParaRPr lang="ru-RU" sz="1400" b="0" i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400" b="1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196875"/>
                  </a:ext>
                </a:extLst>
              </a:tr>
              <a:tr h="569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БАРЛЫҒЫ</a:t>
                      </a: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9 756 693,0</a:t>
                      </a:r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3388" marR="83388" marT="41694" marB="4169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779738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-253201" y="496515"/>
            <a:ext cx="12192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ru-RU" sz="2400" b="1" i="1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Ақсу</a:t>
            </a:r>
            <a:r>
              <a:rPr kumimoji="0" lang="ru-RU" sz="2400" b="1" i="1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қаласының</a:t>
            </a:r>
            <a:r>
              <a:rPr kumimoji="0" lang="ru-RU" sz="2400" b="1" i="1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әлеуметтік-экономикалық</a:t>
            </a:r>
            <a:r>
              <a:rPr kumimoji="0" lang="ru-RU" sz="2400" b="1" i="1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дамуының</a:t>
            </a:r>
            <a:r>
              <a:rPr kumimoji="0" lang="ru-RU" sz="2400" b="1" i="1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болжамы</a:t>
            </a:r>
            <a:endParaRPr kumimoji="0" lang="ru-RU" sz="2000" b="1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lang="ru-RU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kumimoji="0" lang="ru-RU" sz="2000" b="1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914515"/>
              </p:ext>
            </p:extLst>
          </p:nvPr>
        </p:nvGraphicFramePr>
        <p:xfrm>
          <a:off x="1043190" y="1197260"/>
          <a:ext cx="10200065" cy="4249382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1169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2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5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9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78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63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6791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 err="1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600" i="1" dirty="0" err="1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 err="1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lang="ru-RU" sz="1600" i="1" dirty="0" err="1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 err="1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Баға</a:t>
                      </a:r>
                      <a:r>
                        <a:rPr lang="ru-RU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беру</a:t>
                      </a: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 err="1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Болжамдалатын</a:t>
                      </a:r>
                      <a:r>
                        <a:rPr lang="en-US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i="1" dirty="0" err="1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кезеңнің</a:t>
                      </a:r>
                      <a:r>
                        <a:rPr lang="en-US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i="1" dirty="0" err="1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жылы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5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6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7275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cap="all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ЭКОНОМИКАНЫҢ НЕГІЗГІ САЛАЛАРЫНЫҢ ӨНДІРІСТІК КӨЛЕМІ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88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cap="all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 err="1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Құрылыс</a:t>
                      </a:r>
                      <a:r>
                        <a:rPr lang="ru-RU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млн.</a:t>
                      </a:r>
                      <a:r>
                        <a:rPr lang="en-US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i="1" dirty="0" err="1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теңге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r>
                        <a:rPr lang="kk-KZ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69</a:t>
                      </a:r>
                      <a:r>
                        <a:rPr lang="en-US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21,5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</a:t>
                      </a:r>
                      <a:r>
                        <a:rPr lang="en-US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690,</a:t>
                      </a:r>
                      <a:r>
                        <a:rPr lang="ru-RU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r>
                        <a:rPr lang="kk-KZ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r>
                        <a:rPr lang="en-US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682,3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60320,0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7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cap="all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 err="1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Өткен </a:t>
                      </a:r>
                      <a:r>
                        <a:rPr lang="ru-RU" sz="1600" i="1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жылы  </a:t>
                      </a:r>
                      <a:r>
                        <a:rPr lang="ru-RU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  <a:r>
                        <a:rPr lang="ru-RU" sz="1600" i="1" baseline="0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i="1" baseline="0" dirty="0" err="1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мөшерде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kk-KZ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,5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r>
                        <a:rPr lang="kk-KZ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r>
                        <a:rPr lang="en-US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,7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r>
                        <a:rPr lang="kk-KZ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r>
                        <a:rPr lang="kk-KZ" sz="1600" i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600" i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567</TotalTime>
  <Words>387</Words>
  <Application>Microsoft Office PowerPoint</Application>
  <PresentationFormat>Широкоэкранный</PresentationFormat>
  <Paragraphs>79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Georgia</vt:lpstr>
      <vt:lpstr>Times New Roman</vt:lpstr>
      <vt:lpstr>Trebuchet MS</vt:lpstr>
      <vt:lpstr>Воздушный поток</vt:lpstr>
      <vt:lpstr> «2026-2028 жылдарға арналған" Ақсу қаласының құрылыс бөлімі " ММ азаматтық бюджеті нақтыланған Тамыз</vt:lpstr>
      <vt:lpstr>Презентация PowerPoint</vt:lpstr>
      <vt:lpstr> 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                             ГУ «Отдел экономики и бюджетного планирования              города Аксу»</dc:title>
  <dc:creator>Lunara</dc:creator>
  <cp:lastModifiedBy>aksu stroi</cp:lastModifiedBy>
  <cp:revision>131</cp:revision>
  <dcterms:created xsi:type="dcterms:W3CDTF">2019-11-13T03:03:50Z</dcterms:created>
  <dcterms:modified xsi:type="dcterms:W3CDTF">2026-09-02T07:01:29Z</dcterms:modified>
</cp:coreProperties>
</file>