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98" r:id="rId3"/>
    <p:sldId id="283" r:id="rId4"/>
    <p:sldId id="297" r:id="rId5"/>
    <p:sldId id="270" r:id="rId6"/>
    <p:sldId id="29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50" autoAdjust="0"/>
    <p:restoredTop sz="94660"/>
  </p:normalViewPr>
  <p:slideViewPr>
    <p:cSldViewPr snapToGrid="0">
      <p:cViewPr varScale="1">
        <p:scale>
          <a:sx n="77" d="100"/>
          <a:sy n="77" d="100"/>
        </p:scale>
        <p:origin x="34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97AAA-C7F9-40EF-A1D1-67E7222A56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FA813-F6E2-4C89-8110-CF76C68803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832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1185705"/>
            <a:ext cx="10229325" cy="2502040"/>
          </a:xfrm>
        </p:spPr>
        <p:txBody>
          <a:bodyPr/>
          <a:lstStyle/>
          <a:p>
            <a:pPr algn="ctr"/>
            <a:r>
              <a:rPr lang="kk-KZ" sz="4400" dirty="0"/>
              <a:t>«Ақсу қаласының мәдениет және тілдерді дамыту бөлімі» мемлекеттік </a:t>
            </a:r>
            <a:r>
              <a:rPr lang="kk-KZ" sz="4400" dirty="0" smtClean="0"/>
              <a:t>мекемесі</a:t>
            </a:r>
            <a:endParaRPr lang="ru-RU" sz="4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541854"/>
            <a:ext cx="8825658" cy="1135615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ctr"/>
            <a:r>
              <a:rPr lang="ru-RU" sz="2400" i="1" dirty="0" smtClean="0"/>
              <a:t> </a:t>
            </a:r>
            <a:r>
              <a:rPr lang="ru-RU" sz="2400" i="1" smtClean="0"/>
              <a:t>Нақтыланған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</a:p>
        </p:txBody>
      </p:sp>
    </p:spTree>
    <p:extLst>
      <p:ext uri="{BB962C8B-B14F-4D97-AF65-F5344CB8AC3E}">
        <p14:creationId xmlns:p14="http://schemas.microsoft.com/office/powerpoint/2010/main" val="17832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6678" y="1956027"/>
            <a:ext cx="1070234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Ақсу қалалық мәслихатының </a:t>
            </a:r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2025 </a:t>
            </a:r>
            <a:r>
              <a:rPr lang="kk-KZ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  </a:t>
            </a:r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 тамыздағы</a:t>
            </a:r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«Ақсу </a:t>
            </a:r>
            <a:r>
              <a:rPr lang="kk-KZ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қаласының  </a:t>
            </a:r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2026-2028 </a:t>
            </a:r>
            <a:r>
              <a:rPr lang="kk-KZ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жылдарға арналған бюджеті туралы» </a:t>
            </a:r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№ </a:t>
            </a:r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290/53 </a:t>
            </a:r>
            <a:r>
              <a:rPr lang="kk-KZ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шешіміне сәйкес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Ақсу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қаласының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 және тілдерді дамыту </a:t>
            </a:r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бөлімі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мекемесі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азаматтық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бюджеті</a:t>
            </a: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31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870" y="122830"/>
            <a:ext cx="9404723" cy="491319"/>
          </a:xfrm>
        </p:spPr>
        <p:txBody>
          <a:bodyPr/>
          <a:lstStyle/>
          <a:p>
            <a:pPr algn="ctr"/>
            <a:r>
              <a:rPr lang="ru-RU" sz="3200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3200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органның</a:t>
            </a:r>
            <a:r>
              <a:rPr lang="ru-RU" sz="3200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200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функциялары</a:t>
            </a:r>
            <a:endParaRPr lang="ru-RU" sz="3200" i="1" dirty="0">
              <a:solidFill>
                <a:schemeClr val="tx1">
                  <a:lumMod val="8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8717181"/>
              </p:ext>
            </p:extLst>
          </p:nvPr>
        </p:nvGraphicFramePr>
        <p:xfrm>
          <a:off x="0" y="769734"/>
          <a:ext cx="12192000" cy="542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2376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716962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</a:tblGrid>
              <a:tr h="43126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бағдарламаның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органның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функциялары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760372"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Тілдерді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мәдениетті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1)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тілдерді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өңірлік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бағдарламаларды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әзірлейді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орындайды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; 2)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өңірдегі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тарихи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ұлттық-мәдени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дәстүрлер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объектілерді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дамытуға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жәрдемдеседі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; 3)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Ақсу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ауданының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аумағында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іс-шараларын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сондай-ақ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көркемөнерпаздар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шығармашылық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бірлестіктер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арасында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шолулар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фестивальдар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байқаулар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өткізуді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жүзеге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асырады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; 4)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басқа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тілдерді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дамытуға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бағытталған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деңгейдегі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іс-шараларды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өткізеді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; 5)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бар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тарихи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ескерткіштерді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материалдық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рухани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мәдениетті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есепке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пайдалану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жұмысты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ұйымдастырады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501630"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бос </a:t>
                      </a:r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уақытты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өткізуге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қолдау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көрсету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1)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Қалада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мәдениеттің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дамуына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жағдай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жасау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; 2)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мәдени-ағарту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мекемелерінің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өнер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ұйымдарының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идеялық-адамгершілік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еңбек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эстетикалық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тәрбие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берудегі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рөлін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арттыру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халыққа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мәдени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қызмет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көрсету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нысандарын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одан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әрі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жетілдіру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; 3)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Ақсу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қаласының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саябақтары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мен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жағалауының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аумағында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мәдениет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спорт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және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өнер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саласындағы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конкурстар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шолулар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көрмелер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және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басқа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да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іс-шараларды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ұйымдастыру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және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өткізу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; 4)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Ақсу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қаласының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саябақтарында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және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жағалауында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орналасқан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аттракциондардың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жұмысын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ұйымдастыру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және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ұстау;5)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мәдениет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саласындағы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өндірістік-шаруашылық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қызметті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жүзеге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асыру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6)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қазақтың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ұлттық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мәдениетін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Қазақстанның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басқа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халықтарының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мәдениетін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жаңғырту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дамыту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пайдалану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және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тарату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жөніндегі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мемлекеттік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саясатты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жүзеге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асыру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және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мәдениет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саласындағы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өндірістік-шаруашылық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қызметті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жүзеге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асыру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7)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Қазақстан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халқының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мәдениеті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мен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өнерін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оқу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дамыту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үшін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жағдай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жасау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32535"/>
                  </a:ext>
                </a:extLst>
              </a:tr>
              <a:tr h="1336298"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кітапханалардың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жұмыс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істеуі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1Аудандық (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кітапханалардың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жұмыс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істеуі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46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334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091" y="38433"/>
            <a:ext cx="9282988" cy="934138"/>
          </a:xfrm>
        </p:spPr>
        <p:txBody>
          <a:bodyPr/>
          <a:lstStyle/>
          <a:p>
            <a:pPr algn="ctr"/>
            <a:r>
              <a:rPr lang="ru-RU" sz="2800" i="1" dirty="0" smtClean="0"/>
              <a:t>        2026 </a:t>
            </a:r>
            <a:r>
              <a:rPr lang="ru-RU" sz="2800" i="1" dirty="0" err="1"/>
              <a:t>жылға</a:t>
            </a:r>
            <a:r>
              <a:rPr lang="ru-RU" sz="2800" i="1" dirty="0"/>
              <a:t> </a:t>
            </a:r>
            <a:r>
              <a:rPr lang="ru-RU" sz="2800" i="1" dirty="0" err="1"/>
              <a:t>арналған</a:t>
            </a:r>
            <a:r>
              <a:rPr lang="ru-RU" sz="2800" i="1" dirty="0"/>
              <a:t> </a:t>
            </a:r>
            <a:r>
              <a:rPr lang="ru-RU" sz="2800" i="1" dirty="0" err="1" smtClean="0"/>
              <a:t>бюджеті</a:t>
            </a:r>
            <a:r>
              <a:rPr lang="ru-RU" sz="2800" i="1" dirty="0" smtClean="0"/>
              <a:t> .</a:t>
            </a:r>
            <a:endParaRPr lang="ru-RU" sz="28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0030658"/>
              </p:ext>
            </p:extLst>
          </p:nvPr>
        </p:nvGraphicFramePr>
        <p:xfrm>
          <a:off x="299102" y="592455"/>
          <a:ext cx="11892890" cy="5378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3036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3127507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2582347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</a:tblGrid>
              <a:tr h="718442"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rgbClr val="FF0000"/>
                          </a:solidFill>
                        </a:rPr>
                        <a:t>Бюджеттік бағдарламаның атауы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жылға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бекітілген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жылға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нақтыланған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927988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Тілдерді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мәдениетті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тілдерді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мәдениетті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867275,0</a:t>
                      </a:r>
                    </a:p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41156,0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smtClean="0">
                          <a:latin typeface="Times New Roman" pitchFamily="18" charset="0"/>
                          <a:cs typeface="Times New Roman" pitchFamily="18" charset="0"/>
                        </a:rPr>
                        <a:t>885042,0</a:t>
                      </a:r>
                      <a:endParaRPr lang="kk-KZ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kk-KZ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41156,0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508897">
                <a:tc>
                  <a:txBody>
                    <a:bodyPr/>
                    <a:lstStyle/>
                    <a:p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есебінен</a:t>
                      </a:r>
                      <a:endParaRPr lang="en-US" sz="14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Республикалық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есебiнен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41156,0</a:t>
                      </a:r>
                    </a:p>
                    <a:p>
                      <a:pPr algn="ctr"/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41156,0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  <a:tr h="299351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бос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уақытты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өткізуге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қолдау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көрсету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640559,0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656731,0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32535"/>
                  </a:ext>
                </a:extLst>
              </a:tr>
              <a:tr h="718442">
                <a:tc>
                  <a:txBody>
                    <a:bodyPr/>
                    <a:lstStyle/>
                    <a:p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4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есебінен</a:t>
                      </a:r>
                      <a:endParaRPr lang="en-US" sz="1400" i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Республикалық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есебiнен</a:t>
                      </a:r>
                      <a:endParaRPr lang="ru-RU" sz="14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 бюджеттен трансферттер арқылы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640559,0</a:t>
                      </a:r>
                    </a:p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656731,0</a:t>
                      </a:r>
                      <a:endParaRPr lang="kk-KZ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351">
                <a:tc>
                  <a:txBody>
                    <a:bodyPr/>
                    <a:lstStyle/>
                    <a:p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кітапханалардың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жұмысы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179857,0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180402,0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46476"/>
                  </a:ext>
                </a:extLst>
              </a:tr>
              <a:tr h="508897"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 есебінен</a:t>
                      </a:r>
                      <a:endParaRPr lang="en-US" sz="1400" i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Республикалық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есебiнен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179857,0</a:t>
                      </a:r>
                    </a:p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180402,0</a:t>
                      </a:r>
                      <a:endParaRPr lang="kk-KZ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456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Қазақстан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халқының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басқа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тілдерін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 есебінен</a:t>
                      </a:r>
                      <a:endParaRPr lang="en-US" sz="1400" i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2703,0</a:t>
                      </a:r>
                    </a:p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2703,0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2703,0</a:t>
                      </a:r>
                    </a:p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2703,0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1994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Ведомстволық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бағынысты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мекемелер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ұйымдардың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күрделі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шығындары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 бюджет есебінен</a:t>
                      </a:r>
                      <a:endParaRPr lang="en-US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3000,0</a:t>
                      </a:r>
                    </a:p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4050,0</a:t>
                      </a:r>
                    </a:p>
                    <a:p>
                      <a:pPr algn="ctr"/>
                      <a:endParaRPr lang="kk-KZ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4050,0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63671" y="407787"/>
            <a:ext cx="177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мын</a:t>
            </a:r>
            <a:r>
              <a:rPr lang="ru-RU" dirty="0" smtClean="0"/>
              <a:t>. тенге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55091" y="-36721"/>
            <a:ext cx="9282988" cy="9341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83907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МКҚК «</a:t>
            </a:r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С.Дөнентаев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сарайы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1026" name="Picture 2" descr="C:\Users\Татьяна\Desktop\Управление культуры Райымбеков\Сведения\Приложение 1\фасад ГД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446" y="1124744"/>
            <a:ext cx="10411221" cy="5352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61" y="357168"/>
            <a:ext cx="11277600" cy="122237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>
                <a:solidFill>
                  <a:srgbClr val="00B050"/>
                </a:solidFill>
                <a:latin typeface="Palatino Linotype" pitchFamily="18" charset="0"/>
                <a:cs typeface="Tahoma" pitchFamily="34" charset="0"/>
              </a:rPr>
              <a:t>«</a:t>
            </a:r>
            <a:r>
              <a:rPr lang="ru-RU" sz="3600" dirty="0" err="1">
                <a:solidFill>
                  <a:srgbClr val="00B050"/>
                </a:solidFill>
                <a:latin typeface="Palatino Linotype" pitchFamily="18" charset="0"/>
                <a:cs typeface="Tahoma" pitchFamily="34" charset="0"/>
              </a:rPr>
              <a:t>Ақсу</a:t>
            </a:r>
            <a:r>
              <a:rPr lang="ru-RU" sz="3600" dirty="0">
                <a:solidFill>
                  <a:srgbClr val="00B050"/>
                </a:solidFill>
                <a:latin typeface="Palatino Linotype" pitchFamily="18" charset="0"/>
                <a:cs typeface="Tahoma" pitchFamily="34" charset="0"/>
              </a:rPr>
              <a:t> </a:t>
            </a:r>
            <a:r>
              <a:rPr lang="ru-RU" sz="3600" dirty="0" err="1">
                <a:solidFill>
                  <a:srgbClr val="00B050"/>
                </a:solidFill>
                <a:latin typeface="Palatino Linotype" pitchFamily="18" charset="0"/>
                <a:cs typeface="Tahoma" pitchFamily="34" charset="0"/>
              </a:rPr>
              <a:t>қаласының</a:t>
            </a:r>
            <a:r>
              <a:rPr lang="ru-RU" sz="3600" dirty="0">
                <a:solidFill>
                  <a:srgbClr val="00B050"/>
                </a:solidFill>
                <a:latin typeface="Palatino Linotype" pitchFamily="18" charset="0"/>
                <a:cs typeface="Tahoma" pitchFamily="34" charset="0"/>
              </a:rPr>
              <a:t> </a:t>
            </a:r>
            <a:r>
              <a:rPr lang="ru-RU" sz="3600" dirty="0" err="1">
                <a:solidFill>
                  <a:srgbClr val="00B050"/>
                </a:solidFill>
                <a:latin typeface="Palatino Linotype" pitchFamily="18" charset="0"/>
                <a:cs typeface="Tahoma" pitchFamily="34" charset="0"/>
              </a:rPr>
              <a:t>орталықтандырылған</a:t>
            </a:r>
            <a:r>
              <a:rPr lang="ru-RU" sz="3600" dirty="0">
                <a:solidFill>
                  <a:srgbClr val="00B050"/>
                </a:solidFill>
                <a:latin typeface="Palatino Linotype" pitchFamily="18" charset="0"/>
                <a:cs typeface="Tahoma" pitchFamily="34" charset="0"/>
              </a:rPr>
              <a:t> </a:t>
            </a:r>
            <a:r>
              <a:rPr lang="ru-RU" sz="3600" dirty="0" err="1">
                <a:solidFill>
                  <a:srgbClr val="00B050"/>
                </a:solidFill>
                <a:latin typeface="Palatino Linotype" pitchFamily="18" charset="0"/>
                <a:cs typeface="Tahoma" pitchFamily="34" charset="0"/>
              </a:rPr>
              <a:t>кітапханасы</a:t>
            </a:r>
            <a:r>
              <a:rPr lang="ru-RU" sz="3600" dirty="0">
                <a:solidFill>
                  <a:srgbClr val="00B050"/>
                </a:solidFill>
                <a:latin typeface="Palatino Linotype" pitchFamily="18" charset="0"/>
                <a:cs typeface="Tahoma" pitchFamily="34" charset="0"/>
              </a:rPr>
              <a:t>» КММ</a:t>
            </a:r>
            <a:endParaRPr lang="ru-RU" sz="3600" b="1" dirty="0">
              <a:solidFill>
                <a:srgbClr val="00B050"/>
              </a:solidFill>
              <a:latin typeface="Palatino Linotype" pitchFamily="18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/>
          </a:p>
        </p:txBody>
      </p:sp>
      <p:pic>
        <p:nvPicPr>
          <p:cNvPr id="13315" name="Picture 2" descr="SAM_73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043" y="1738365"/>
            <a:ext cx="11129176" cy="4612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131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1100</TotalTime>
  <Words>455</Words>
  <Application>Microsoft Office PowerPoint</Application>
  <PresentationFormat>Широкоэкранный</PresentationFormat>
  <Paragraphs>71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Century Gothic</vt:lpstr>
      <vt:lpstr>Palatino Linotype</vt:lpstr>
      <vt:lpstr>Tahoma</vt:lpstr>
      <vt:lpstr>Times New Roman</vt:lpstr>
      <vt:lpstr>Wingdings 2</vt:lpstr>
      <vt:lpstr>Wingdings 3</vt:lpstr>
      <vt:lpstr>Ион</vt:lpstr>
      <vt:lpstr>«Ақсу қаласының мәдениет және тілдерді дамыту бөлімі» мемлекеттік мекемесі</vt:lpstr>
      <vt:lpstr>Презентация PowerPoint</vt:lpstr>
      <vt:lpstr>Мемлекеттік органның негізгі функциялары</vt:lpstr>
      <vt:lpstr>        2026 жылға арналған бюджеті .</vt:lpstr>
      <vt:lpstr>МКҚК «С.Дөнентаев атындағы мәдениет сарайы»</vt:lpstr>
      <vt:lpstr>«Ақсу қаласының орталықтандырылған кітапханасы» КММ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                           ГУ «Отдел экономики и бюджетного планирования              города Аксу»</dc:title>
  <dc:creator>Lunara</dc:creator>
  <cp:lastModifiedBy>User</cp:lastModifiedBy>
  <cp:revision>155</cp:revision>
  <cp:lastPrinted>2022-07-11T08:05:49Z</cp:lastPrinted>
  <dcterms:created xsi:type="dcterms:W3CDTF">2019-11-13T03:03:50Z</dcterms:created>
  <dcterms:modified xsi:type="dcterms:W3CDTF">2026-09-01T10:04:20Z</dcterms:modified>
</cp:coreProperties>
</file>