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52" r:id="rId2"/>
    <p:sldId id="361" r:id="rId3"/>
    <p:sldId id="353" r:id="rId4"/>
    <p:sldId id="345" r:id="rId5"/>
    <p:sldId id="360" r:id="rId6"/>
    <p:sldId id="362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7" autoAdjust="0"/>
    <p:restoredTop sz="94585" autoAdjust="0"/>
  </p:normalViewPr>
  <p:slideViewPr>
    <p:cSldViewPr showGuides="1">
      <p:cViewPr varScale="1">
        <p:scale>
          <a:sx n="107" d="100"/>
          <a:sy n="107" d="100"/>
        </p:scale>
        <p:origin x="14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5504E7E-9F1F-43A5-9B65-5199C631D0C2}" type="datetimeFigureOut">
              <a:rPr lang="ru-RU"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4C8DA7F-7408-4E93-8E81-7C7B99898BD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DBB97950-47CE-4F3F-B6E5-06DDE27533F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2084388" y="754063"/>
            <a:ext cx="2500312" cy="3724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666750" y="4716463"/>
            <a:ext cx="5334000" cy="4467225"/>
          </a:xfrm>
          <a:noFill/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20483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0484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6E5071-6D1D-472C-A2B4-F40BCB55D872}" type="slidenum">
              <a:rPr lang="ru-RU" smtClean="0">
                <a:cs typeface="Arial" panose="020B0604020202020204" pitchFamily="34" charset="0"/>
              </a:rPr>
              <a:t>4</a:t>
            </a:fld>
            <a:endParaRPr lang="ru-RU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23555" name="Верхний колонтитул 3"/>
          <p:cNvSpPr txBox="1">
            <a:spLocks noGrp="1"/>
          </p:cNvSpPr>
          <p:nvPr/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ru-RU" sz="1200" b="0"/>
          </a:p>
        </p:txBody>
      </p:sp>
      <p:sp>
        <p:nvSpPr>
          <p:cNvPr id="23556" name="Номер слайда 4"/>
          <p:cNvSpPr txBox="1">
            <a:spLocks noGrp="1"/>
          </p:cNvSpPr>
          <p:nvPr/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/>
            <a:fld id="{4A2890F9-F549-4749-AF92-ECD0ABF2247E}" type="slidenum">
              <a:rPr lang="ru-RU" sz="1200" b="0"/>
              <a:t>6</a:t>
            </a:fld>
            <a:endParaRPr lang="ru-RU" sz="1200" b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F1A91-39AC-4E64-A2EA-29AB9B41C61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4D812-FE0B-47B3-A79D-6E330DDDCCF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1E8BD-E6CF-4863-955A-09DAE7D70A7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DD080-FE2E-4110-B02F-6242801DC48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D8D70-C935-423B-8675-3FAA2B7557C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4CEAB-AD22-4FA0-AD81-6129E435A90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E746F-8059-4E64-B87D-B225AC51063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8CADA-F420-4A66-9F5C-DF19D672102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4C81C-7F04-4515-B4C4-BAE316E2EA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7CF77-6B20-4DF4-AAD9-FA872295A1C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B2BEB-A0D0-4174-8F08-0D8A1112AD5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40D7D1EB-C73D-4BDE-9DBB-0DA7E6A7AFA3}" type="slidenum">
              <a:rPr lang="ru-RU"/>
              <a:t>‹#›</a:t>
            </a:fld>
            <a:endParaRPr lang="ru-RU"/>
          </a:p>
        </p:txBody>
      </p:sp>
      <p:grpSp>
        <p:nvGrpSpPr>
          <p:cNvPr id="1033" name="Группа 1"/>
          <p:cNvGrpSpPr/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</a:t>
            </a:r>
            <a:r>
              <a:rPr lang="ru-RU" altLang="ru-RU" dirty="0"/>
              <a:t>«</a:t>
            </a:r>
            <a:r>
              <a:rPr lang="ru-RU" altLang="ru-RU" dirty="0" err="1"/>
              <a:t>Аққулы</a:t>
            </a:r>
            <a:r>
              <a:rPr lang="ru-RU" altLang="ru-RU" dirty="0"/>
              <a:t> </a:t>
            </a:r>
            <a:r>
              <a:rPr lang="ru-RU" altLang="ru-RU" dirty="0" err="1"/>
              <a:t>ауданы</a:t>
            </a:r>
            <a:r>
              <a:rPr lang="ru-RU" altLang="ru-RU" dirty="0"/>
              <a:t> </a:t>
            </a:r>
            <a:r>
              <a:rPr lang="ru-RU" altLang="ru-RU" dirty="0" err="1"/>
              <a:t>әкімі</a:t>
            </a:r>
            <a:r>
              <a:rPr lang="ru-RU" altLang="ru-RU" dirty="0"/>
              <a:t> </a:t>
            </a:r>
            <a:r>
              <a:rPr lang="ru-RU" altLang="ru-RU" dirty="0">
                <a:latin typeface="Calibri" panose="020F0502020204030204" pitchFamily="34" charset="0"/>
              </a:rPr>
              <a:t>аппараты» </a:t>
            </a:r>
            <a:r>
              <a:rPr lang="ru-RU" altLang="ru-RU" dirty="0" err="1">
                <a:latin typeface="Calibri" panose="020F0502020204030204" pitchFamily="34" charset="0"/>
              </a:rPr>
              <a:t>мемлекеттік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dirty="0" err="1">
                <a:latin typeface="Calibri" panose="020F0502020204030204" pitchFamily="34" charset="0"/>
              </a:rPr>
              <a:t>мекемесінің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dirty="0">
                <a:latin typeface="Arial" panose="020B0604020202020204" pitchFamily="34" charset="0"/>
              </a:rPr>
              <a:t>202</a:t>
            </a:r>
            <a:r>
              <a:rPr lang="en-US" altLang="ru-RU" dirty="0">
                <a:latin typeface="Arial" panose="020B0604020202020204" pitchFamily="34" charset="0"/>
              </a:rPr>
              <a:t>6</a:t>
            </a:r>
            <a:r>
              <a:rPr lang="ru-RU" altLang="ru-RU" dirty="0">
                <a:latin typeface="Arial" panose="020B0604020202020204" pitchFamily="34" charset="0"/>
              </a:rPr>
              <a:t>-202</a:t>
            </a:r>
            <a:r>
              <a:rPr lang="en-US" altLang="ru-RU" dirty="0">
                <a:latin typeface="Arial" panose="020B0604020202020204" pitchFamily="34" charset="0"/>
              </a:rPr>
              <a:t>8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</a:rPr>
              <a:t>жылдарға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sz="1400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dirty="0" err="1">
                <a:latin typeface="Calibri" panose="020F0502020204030204" pitchFamily="34" charset="0"/>
              </a:rPr>
              <a:t>Азаматтық</a:t>
            </a:r>
            <a:r>
              <a:rPr lang="ru-RU" altLang="ru-RU" dirty="0">
                <a:latin typeface="Calibri" panose="020F0502020204030204" pitchFamily="34" charset="0"/>
              </a:rPr>
              <a:t> </a:t>
            </a:r>
            <a:r>
              <a:rPr lang="ru-RU" altLang="ru-RU" dirty="0" err="1">
                <a:latin typeface="Calibri" panose="020F0502020204030204" pitchFamily="34" charset="0"/>
              </a:rPr>
              <a:t>бюджеті</a:t>
            </a:r>
            <a:r>
              <a:rPr lang="ru-RU" altLang="ru-RU" dirty="0"/>
              <a:t>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dirty="0"/>
              <a:t>«</a:t>
            </a:r>
            <a:r>
              <a:rPr lang="ru-RU" altLang="ru-RU" dirty="0" err="1"/>
              <a:t>бюджетті</a:t>
            </a:r>
            <a:r>
              <a:rPr lang="ru-RU" altLang="ru-RU" dirty="0"/>
              <a:t> </a:t>
            </a:r>
            <a:r>
              <a:rPr lang="ru-RU" altLang="ru-RU" dirty="0" err="1"/>
              <a:t>орындау</a:t>
            </a:r>
            <a:r>
              <a:rPr lang="ru-RU" altLang="ru-RU" dirty="0"/>
              <a:t> </a:t>
            </a:r>
            <a:r>
              <a:rPr lang="ru-RU" altLang="ru-RU" dirty="0" err="1"/>
              <a:t>сатысында</a:t>
            </a:r>
            <a:r>
              <a:rPr lang="ru-RU" altLang="ru-RU" dirty="0"/>
              <a:t>»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		</a:t>
            </a:r>
            <a:r>
              <a:rPr lang="ru-RU" altLang="ru-RU" sz="2000" dirty="0">
                <a:latin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ru-RU" altLang="ru-RU" sz="2000" dirty="0" err="1">
                <a:latin typeface="Arial" panose="020B0604020202020204" pitchFamily="34" charset="0"/>
                <a:cs typeface="Times New Roman" panose="02020603050405020304" pitchFamily="18" charset="0"/>
              </a:rPr>
              <a:t>тамыз</a:t>
            </a:r>
            <a:r>
              <a:rPr lang="ru-RU" altLang="ru-RU" sz="2000" dirty="0">
                <a:latin typeface="Arial" panose="020B060402020202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 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</a:rPr>
              <a:t>«</a:t>
            </a:r>
            <a:r>
              <a:rPr 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ауданы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әкімінің</a:t>
            </a:r>
            <a:r>
              <a:rPr lang="ru-RU" sz="1400" dirty="0">
                <a:latin typeface="Times New Roman" panose="02020603050405020304" pitchFamily="18" charset="0"/>
              </a:rPr>
              <a:t> аппараты» </a:t>
            </a:r>
            <a:r>
              <a:rPr lang="ru-RU" sz="1400" dirty="0" err="1">
                <a:latin typeface="Times New Roman" panose="02020603050405020304" pitchFamily="18" charset="0"/>
              </a:rPr>
              <a:t>мемлекеттік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мекемесінің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азаматтық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бюджеті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Қазақстан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Республикасының</a:t>
            </a:r>
            <a:r>
              <a:rPr lang="ru-RU" sz="1400" dirty="0">
                <a:latin typeface="Times New Roman" panose="02020603050405020304" pitchFamily="18" charset="0"/>
              </a:rPr>
              <a:t> Бюджет </a:t>
            </a:r>
            <a:r>
              <a:rPr lang="ru-RU" sz="1400" dirty="0" err="1">
                <a:latin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салық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кодекстеріне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ауданның</a:t>
            </a:r>
            <a:r>
              <a:rPr lang="ru-RU" sz="1400" dirty="0">
                <a:latin typeface="Times New Roman" panose="02020603050405020304" pitchFamily="18" charset="0"/>
              </a:rPr>
              <a:t> 202</a:t>
            </a:r>
            <a:r>
              <a:rPr lang="en-US" altLang="ru-RU" sz="1400" dirty="0">
                <a:latin typeface="Times New Roman" panose="02020603050405020304" pitchFamily="18" charset="0"/>
              </a:rPr>
              <a:t>6</a:t>
            </a:r>
            <a:r>
              <a:rPr lang="ru-RU" sz="1400" dirty="0">
                <a:latin typeface="Times New Roman" panose="02020603050405020304" pitchFamily="18" charset="0"/>
              </a:rPr>
              <a:t>-202</a:t>
            </a:r>
            <a:r>
              <a:rPr lang="en-US" altLang="ru-RU" sz="1400" dirty="0">
                <a:latin typeface="Times New Roman" panose="02020603050405020304" pitchFamily="18" charset="0"/>
              </a:rPr>
              <a:t>8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жылдарына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арналған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әлеуметтік-экономикалық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болжамына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сәйкес</a:t>
            </a:r>
            <a:r>
              <a:rPr lang="ru-RU" sz="1400" dirty="0">
                <a:latin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</a:rPr>
              <a:t>қалыптастырылып</a:t>
            </a:r>
            <a:r>
              <a:rPr lang="ru-RU" sz="1400" dirty="0">
                <a:latin typeface="Times New Roman" panose="02020603050405020304" pitchFamily="18" charset="0"/>
              </a:rPr>
              <a:t>,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мәслихатының</a:t>
            </a:r>
            <a:r>
              <a:rPr lang="en-US" altLang="ru-RU" sz="1400" dirty="0">
                <a:latin typeface="Times New Roman" panose="02020603050405020304" pitchFamily="18" charset="0"/>
              </a:rPr>
              <a:t> 202</a:t>
            </a:r>
            <a:r>
              <a:rPr lang="en-US" altLang="en-US" sz="1400" dirty="0">
                <a:latin typeface="Times New Roman" panose="02020603050405020304" pitchFamily="18" charset="0"/>
              </a:rPr>
              <a:t>5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жылдағы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</a:rPr>
              <a:t>17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желтоқсандағы</a:t>
            </a:r>
            <a:r>
              <a:rPr lang="en-US" altLang="ru-RU" sz="1400" dirty="0">
                <a:latin typeface="Times New Roman" panose="02020603050405020304" pitchFamily="18" charset="0"/>
              </a:rPr>
              <a:t> «202</a:t>
            </a:r>
            <a:r>
              <a:rPr lang="en-US" altLang="en-US" sz="1400" dirty="0">
                <a:latin typeface="Times New Roman" panose="02020603050405020304" pitchFamily="18" charset="0"/>
              </a:rPr>
              <a:t>6</a:t>
            </a:r>
            <a:r>
              <a:rPr lang="en-US" altLang="ru-RU" sz="1400" dirty="0">
                <a:latin typeface="Times New Roman" panose="02020603050405020304" pitchFamily="18" charset="0"/>
              </a:rPr>
              <a:t>-202</a:t>
            </a:r>
            <a:r>
              <a:rPr lang="en-US" altLang="en-US" sz="1400" dirty="0">
                <a:latin typeface="Times New Roman" panose="02020603050405020304" pitchFamily="18" charset="0"/>
              </a:rPr>
              <a:t>8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жылдарға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арналған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аудандық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бюджеті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туралы</a:t>
            </a:r>
            <a:r>
              <a:rPr lang="en-US" altLang="ru-RU" sz="1400" dirty="0">
                <a:latin typeface="Times New Roman" panose="02020603050405020304" pitchFamily="18" charset="0"/>
              </a:rPr>
              <a:t>» №1</a:t>
            </a:r>
            <a:r>
              <a:rPr lang="en-US" altLang="en-US" sz="1400" dirty="0">
                <a:latin typeface="Times New Roman" panose="02020603050405020304" pitchFamily="18" charset="0"/>
              </a:rPr>
              <a:t>68</a:t>
            </a:r>
            <a:r>
              <a:rPr lang="en-US" altLang="ru-RU" sz="1400" dirty="0">
                <a:latin typeface="Times New Roman" panose="02020603050405020304" pitchFamily="18" charset="0"/>
              </a:rPr>
              <a:t>/</a:t>
            </a:r>
            <a:r>
              <a:rPr lang="en-US" altLang="en-US" sz="1400" dirty="0">
                <a:latin typeface="Times New Roman" panose="02020603050405020304" pitchFamily="18" charset="0"/>
              </a:rPr>
              <a:t>40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шешімі</a:t>
            </a:r>
            <a:r>
              <a:rPr lang="en-US" altLang="ru-RU" sz="1400" dirty="0">
                <a:latin typeface="Times New Roman" panose="02020603050405020304" pitchFamily="18" charset="0"/>
              </a:rPr>
              <a:t>,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әкімдігінің</a:t>
            </a:r>
            <a:r>
              <a:rPr lang="en-US" altLang="ru-RU" sz="1400" dirty="0">
                <a:latin typeface="Times New Roman" panose="02020603050405020304" pitchFamily="18" charset="0"/>
              </a:rPr>
              <a:t> 202</a:t>
            </a:r>
            <a:r>
              <a:rPr lang="en-US" altLang="en-US" sz="1400" dirty="0">
                <a:latin typeface="Times New Roman" panose="02020603050405020304" pitchFamily="18" charset="0"/>
              </a:rPr>
              <a:t>5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жылғы</a:t>
            </a:r>
            <a:r>
              <a:rPr lang="en-US" altLang="ru-RU" sz="1400" dirty="0">
                <a:latin typeface="Times New Roman" panose="02020603050405020304" pitchFamily="18" charset="0"/>
              </a:rPr>
              <a:t> 2</a:t>
            </a:r>
            <a:r>
              <a:rPr lang="en-US" altLang="en-US" sz="1400" dirty="0">
                <a:latin typeface="Times New Roman" panose="02020603050405020304" pitchFamily="18" charset="0"/>
              </a:rPr>
              <a:t>2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желтоқсандағы</a:t>
            </a:r>
            <a:r>
              <a:rPr lang="en-US" altLang="ru-RU" sz="1400" dirty="0">
                <a:latin typeface="Times New Roman" panose="02020603050405020304" pitchFamily="18" charset="0"/>
              </a:rPr>
              <a:t> «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аудандық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мәслихатының</a:t>
            </a:r>
            <a:r>
              <a:rPr lang="en-US" altLang="ru-RU" sz="1400" dirty="0">
                <a:latin typeface="Times New Roman" panose="02020603050405020304" pitchFamily="18" charset="0"/>
              </a:rPr>
              <a:t> 202</a:t>
            </a:r>
            <a:r>
              <a:rPr lang="en-US" altLang="en-US" sz="1400" dirty="0">
                <a:latin typeface="Times New Roman" panose="02020603050405020304" pitchFamily="18" charset="0"/>
              </a:rPr>
              <a:t>5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жылғы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</a:rPr>
              <a:t>17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желтоқсандағы</a:t>
            </a:r>
            <a:r>
              <a:rPr lang="en-US" altLang="ru-RU" sz="1400" dirty="0">
                <a:latin typeface="Times New Roman" panose="02020603050405020304" pitchFamily="18" charset="0"/>
              </a:rPr>
              <a:t> «202</a:t>
            </a:r>
            <a:r>
              <a:rPr lang="en-US" altLang="en-US" sz="1400" dirty="0">
                <a:latin typeface="Times New Roman" panose="02020603050405020304" pitchFamily="18" charset="0"/>
              </a:rPr>
              <a:t>6</a:t>
            </a:r>
            <a:r>
              <a:rPr lang="en-US" altLang="ru-RU" sz="1400" dirty="0">
                <a:latin typeface="Times New Roman" panose="02020603050405020304" pitchFamily="18" charset="0"/>
              </a:rPr>
              <a:t>-202</a:t>
            </a:r>
            <a:r>
              <a:rPr lang="en-US" altLang="en-US" sz="1400" dirty="0">
                <a:latin typeface="Times New Roman" panose="02020603050405020304" pitchFamily="18" charset="0"/>
              </a:rPr>
              <a:t>8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жылдарға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арналған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Аққулы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аудандық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бюджеті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туралы</a:t>
            </a:r>
            <a:r>
              <a:rPr lang="en-US" altLang="ru-RU" sz="1400" dirty="0">
                <a:latin typeface="Times New Roman" panose="02020603050405020304" pitchFamily="18" charset="0"/>
              </a:rPr>
              <a:t>» №1</a:t>
            </a:r>
            <a:r>
              <a:rPr lang="en-US" altLang="en-US" sz="1400" dirty="0">
                <a:latin typeface="Times New Roman" panose="02020603050405020304" pitchFamily="18" charset="0"/>
              </a:rPr>
              <a:t>68</a:t>
            </a:r>
            <a:r>
              <a:rPr lang="en-US" altLang="ru-RU" sz="1400" dirty="0">
                <a:latin typeface="Times New Roman" panose="02020603050405020304" pitchFamily="18" charset="0"/>
              </a:rPr>
              <a:t>/</a:t>
            </a:r>
            <a:r>
              <a:rPr lang="en-US" altLang="en-US" sz="1400" dirty="0">
                <a:latin typeface="Times New Roman" panose="02020603050405020304" pitchFamily="18" charset="0"/>
              </a:rPr>
              <a:t>40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шешімін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іске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асыру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туралы</a:t>
            </a:r>
            <a:r>
              <a:rPr lang="en-US" altLang="ru-RU" sz="1400" dirty="0">
                <a:latin typeface="Times New Roman" panose="02020603050405020304" pitchFamily="18" charset="0"/>
              </a:rPr>
              <a:t>» №1-</a:t>
            </a:r>
            <a:r>
              <a:rPr lang="en-US" altLang="en-US" sz="1400" dirty="0">
                <a:latin typeface="Times New Roman" panose="02020603050405020304" pitchFamily="18" charset="0"/>
              </a:rPr>
              <a:t>16</a:t>
            </a:r>
            <a:r>
              <a:rPr lang="en-US" altLang="ru-RU" sz="1400" dirty="0">
                <a:latin typeface="Times New Roman" panose="02020603050405020304" pitchFamily="18" charset="0"/>
              </a:rPr>
              <a:t>/</a:t>
            </a:r>
            <a:r>
              <a:rPr lang="en-US" altLang="en-US" sz="1400" dirty="0">
                <a:latin typeface="Times New Roman" panose="02020603050405020304" pitchFamily="18" charset="0"/>
              </a:rPr>
              <a:t>324</a:t>
            </a:r>
            <a:r>
              <a:rPr lang="en-US" altLang="ru-RU" sz="1400" dirty="0">
                <a:latin typeface="Times New Roman" panose="02020603050405020304" pitchFamily="18" charset="0"/>
              </a:rPr>
              <a:t> </a:t>
            </a:r>
            <a:r>
              <a:rPr lang="en-US" altLang="ru-RU" sz="1400" dirty="0" err="1">
                <a:latin typeface="Times New Roman" panose="02020603050405020304" pitchFamily="18" charset="0"/>
              </a:rPr>
              <a:t>қаулысы</a:t>
            </a:r>
            <a:r>
              <a:rPr lang="en-US" altLang="ru-RU" sz="1400" dirty="0">
                <a:latin typeface="Times New Roman" panose="02020603050405020304" pitchFamily="18" charset="0"/>
              </a:rPr>
              <a:t>.</a:t>
            </a:r>
            <a:endParaRPr lang="en-US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800" b="1" dirty="0">
                <a:latin typeface="Times New Roman" panose="02020603050405020304" pitchFamily="18" charset="0"/>
              </a:rPr>
              <a:t>01.08.202</a:t>
            </a:r>
            <a:r>
              <a:rPr lang="en-US" altLang="ru-RU" sz="1800" b="1" dirty="0">
                <a:latin typeface="Times New Roman" panose="02020603050405020304" pitchFamily="18" charset="0"/>
              </a:rPr>
              <a:t>6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жылға</a:t>
            </a:r>
            <a:r>
              <a:rPr lang="ru-RU" sz="1800" b="1" dirty="0">
                <a:latin typeface="Times New Roman" panose="02020603050405020304" pitchFamily="18" charset="0"/>
              </a:rPr>
              <a:t> бюджет 26</a:t>
            </a:r>
            <a:r>
              <a:rPr lang="en-US" altLang="ru-RU" sz="1800" b="1" dirty="0">
                <a:latin typeface="Times New Roman" panose="02020603050405020304" pitchFamily="18" charset="0"/>
              </a:rPr>
              <a:t>774</a:t>
            </a:r>
            <a:r>
              <a:rPr lang="en-US" altLang="en-US" sz="1800" b="1" dirty="0">
                <a:latin typeface="Times New Roman" panose="02020603050405020304" pitchFamily="18" charset="0"/>
              </a:rPr>
              <a:t>1</a:t>
            </a:r>
            <a:r>
              <a:rPr lang="ru-RU" sz="1800" b="1" dirty="0">
                <a:latin typeface="Times New Roman" panose="02020603050405020304" pitchFamily="18" charset="0"/>
              </a:rPr>
              <a:t>,0 </a:t>
            </a:r>
            <a:r>
              <a:rPr lang="ru-RU" sz="1800" b="1" dirty="0" err="1">
                <a:latin typeface="Times New Roman" panose="02020603050405020304" pitchFamily="18" charset="0"/>
              </a:rPr>
              <a:t>мың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теңге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құрады</a:t>
            </a:r>
            <a:r>
              <a:rPr lang="ru-RU" dirty="0"/>
              <a:t> 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400" dirty="0">
                <a:solidFill>
                  <a:srgbClr val="FF0000"/>
                </a:solidFill>
              </a:rPr>
              <a:t>	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72450" y="1268413"/>
            <a:ext cx="838200" cy="381635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31 желтоқ-санда аяқ-талады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95288" y="260350"/>
            <a:ext cx="8542337" cy="1292225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b="0"/>
              <a:t>Бюджеттің орындалуына келесі құжаттар негіз болады</a:t>
            </a:r>
            <a:r>
              <a:rPr lang="ru-RU" altLang="ru-RU"/>
              <a:t> </a:t>
            </a: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79388" y="1341438"/>
            <a:ext cx="762000" cy="3743325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1 қаңтар-дан баста-лады</a:t>
            </a: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42988" y="1557338"/>
            <a:ext cx="6934200" cy="465137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БЮДЖЕТТІҢ   АТҚАРЫЛУЫ</a:t>
            </a: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кодексі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42988" y="2636838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 және жергілікті бюджет туралы мәслихат шешімі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41663"/>
            <a:ext cx="6934200" cy="792162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заңның немесе жергілікті бюджет туралы мәслихат шешімдерінің орындалуы туралы Қазақстан Республикасы үкіметінің немесе әкімдігінің қаулылары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42988" y="4149725"/>
            <a:ext cx="6934200" cy="455613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мекеменің міндеттемелерімен төлемдері бойынша жеке қаржыландыру жоспары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4797425"/>
            <a:ext cx="6934200" cy="48895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кодекске сәйкес бюджеттің орналасу тәртібін анықтайтын нормативтік құқықтық актілер</a:t>
            </a:r>
          </a:p>
        </p:txBody>
      </p:sp>
      <p:sp>
        <p:nvSpPr>
          <p:cNvPr id="17419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684213" y="549275"/>
            <a:ext cx="7705725" cy="504825"/>
          </a:xfrm>
        </p:spPr>
        <p:txBody>
          <a:bodyPr/>
          <a:lstStyle/>
          <a:p>
            <a:pPr algn="ctr" eaLnBrk="1" hangingPunct="1"/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80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жылға м</a:t>
            </a:r>
            <a:r>
              <a:rPr lang="ru-RU" sz="1800">
                <a:latin typeface="Times New Roman" panose="02020603050405020304" pitchFamily="18" charset="0"/>
              </a:rPr>
              <a:t>екеменің бюджеті </a:t>
            </a:r>
            <a:br>
              <a:rPr lang="ru-RU" sz="1800">
                <a:latin typeface="Times New Roman" panose="02020603050405020304" pitchFamily="18" charset="0"/>
              </a:rPr>
            </a:br>
            <a:r>
              <a:rPr lang="ru-RU" sz="1800">
                <a:latin typeface="Times New Roman" panose="02020603050405020304" pitchFamily="18" charset="0"/>
              </a:rPr>
              <a:t>2</a:t>
            </a:r>
            <a:r>
              <a:rPr lang="en-US" altLang="ru-RU" sz="1800">
                <a:latin typeface="Times New Roman" panose="02020603050405020304" pitchFamily="18" charset="0"/>
              </a:rPr>
              <a:t>6</a:t>
            </a:r>
            <a:r>
              <a:rPr lang="en-US" altLang="en-US" sz="1800">
                <a:latin typeface="Times New Roman" panose="02020603050405020304" pitchFamily="18" charset="0"/>
              </a:rPr>
              <a:t>77</a:t>
            </a:r>
            <a:r>
              <a:rPr lang="en-US" altLang="ru-RU" sz="1800">
                <a:latin typeface="Times New Roman" panose="02020603050405020304" pitchFamily="18" charset="0"/>
              </a:rPr>
              <a:t>4</a:t>
            </a:r>
            <a:r>
              <a:rPr lang="en-US" altLang="en-US" sz="1800">
                <a:latin typeface="Times New Roman" panose="02020603050405020304" pitchFamily="18" charset="0"/>
              </a:rPr>
              <a:t>1</a:t>
            </a:r>
            <a:r>
              <a:rPr lang="ru-RU" sz="1800">
                <a:latin typeface="Times New Roman" panose="02020603050405020304" pitchFamily="18" charset="0"/>
              </a:rPr>
              <a:t>,0 мың теңгені құрайды, оның ішінде:</a:t>
            </a:r>
            <a:r>
              <a:rPr lang="ru-RU" sz="1800"/>
              <a:t> </a:t>
            </a:r>
            <a:endParaRPr 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8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endParaRPr lang="ru-RU">
              <a:solidFill>
                <a:srgbClr val="045C75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9534" name="Group 78"/>
          <p:cNvGraphicFramePr>
            <a:graphicFrameLocks noGrp="1"/>
          </p:cNvGraphicFramePr>
          <p:nvPr/>
        </p:nvGraphicFramePr>
        <p:xfrm>
          <a:off x="755650" y="1125538"/>
          <a:ext cx="7345363" cy="5124519"/>
        </p:xfrm>
        <a:graphic>
          <a:graphicData uri="http://schemas.openxmlformats.org/drawingml/2006/table">
            <a:tbl>
              <a:tblPr/>
              <a:tblGrid>
                <a:gridCol w="3300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2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 Трансферттік қаражат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210824,0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210824,0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055 ҚР Ұлттық қорынан кепілдендірілген трансферт есебінен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4299,0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 Трансферттік қаражат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055 ҚР Ұлттық қорынан кепілдендірілген трансферт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 Трансферттік қаражат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" alt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055 ҚР Ұлттық қорынан кепілдендірілген трансферт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en-US" alt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289571,0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265827,0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531" name="Прямоугольник 5"/>
          <p:cNvSpPr>
            <a:spLocks noChangeArrowheads="1"/>
          </p:cNvSpPr>
          <p:nvPr/>
        </p:nvSpPr>
        <p:spPr bwMode="auto">
          <a:xfrm>
            <a:off x="900113" y="4581525"/>
            <a:ext cx="755967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endParaRPr lang="ru-RU" sz="2400"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684213" y="476250"/>
            <a:ext cx="8247062" cy="936625"/>
          </a:xfrm>
        </p:spPr>
        <p:txBody>
          <a:bodyPr/>
          <a:lstStyle/>
          <a:p>
            <a:pPr algn="ctr" eaLnBrk="1" hangingPunct="1">
              <a:lnSpc>
                <a:spcPct val="50000"/>
              </a:lnSpc>
            </a:pPr>
            <a:r>
              <a:rPr lang="ru-RU" sz="1600" b="1">
                <a:latin typeface="Times New Roman" panose="02020603050405020304" pitchFamily="18" charset="0"/>
              </a:rPr>
              <a:t>Тиісті есеп беру күніне өткен кезеңдердің нақты деректерімен </a:t>
            </a:r>
            <a:br>
              <a:rPr lang="ru-RU" sz="1600" b="1">
                <a:latin typeface="Times New Roman" panose="02020603050405020304" pitchFamily="18" charset="0"/>
              </a:rPr>
            </a:br>
            <a:r>
              <a:rPr lang="ru-RU" sz="1600" b="1">
                <a:latin typeface="Times New Roman" panose="02020603050405020304" pitchFamily="18" charset="0"/>
              </a:rPr>
              <a:t>салыстырылған мәліметтер туралы есеп</a:t>
            </a:r>
            <a:r>
              <a:rPr lang="ru-RU"/>
              <a:t> </a:t>
            </a:r>
            <a:br>
              <a:rPr lang="en-US" sz="1400" b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endParaRPr lang="ru-RU">
              <a:solidFill>
                <a:srgbClr val="045C75"/>
              </a:solidFill>
              <a:cs typeface="Arial" panose="020B0604020202020204" pitchFamily="34" charset="0"/>
            </a:endParaRPr>
          </a:p>
        </p:txBody>
      </p:sp>
      <p:sp>
        <p:nvSpPr>
          <p:cNvPr id="21507" name="TextBox 10"/>
          <p:cNvSpPr txBox="1">
            <a:spLocks noChangeArrowheads="1"/>
          </p:cNvSpPr>
          <p:nvPr/>
        </p:nvSpPr>
        <p:spPr bwMode="auto">
          <a:xfrm>
            <a:off x="971550" y="5516563"/>
            <a:ext cx="7488238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21625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428874"/>
              </p:ext>
            </p:extLst>
          </p:nvPr>
        </p:nvGraphicFramePr>
        <p:xfrm>
          <a:off x="468313" y="1341438"/>
          <a:ext cx="8510587" cy="4936620"/>
        </p:xfrm>
        <a:graphic>
          <a:graphicData uri="http://schemas.openxmlformats.org/drawingml/2006/table">
            <a:tbl>
              <a:tblPr/>
              <a:tblGrid>
                <a:gridCol w="2951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34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07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29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70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6192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Бағдарламалардың атауы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Факт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16144,0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16144,0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14285,0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14285,0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142335,3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142335,1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3283,4</a:t>
                      </a:r>
                      <a:endParaRPr kumimoji="0" lang="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3283,4</a:t>
                      </a:r>
                      <a:endParaRPr kumimoji="0" lang="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5308,6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5308,4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2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1895,0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1895,0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22583,8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22583,4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Табиғи және техногендік сипаттағы төтенше жағдайларды жою бойынша жергілікті атқарушы органның төтенше резерві есебінен іс-шараларды жүзеге асыру 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Жедел шығындар бойынша жергілікті атқарушы органның резерві есебінен іс-шараларды жүзеге асыру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16790,0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16790,0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16501,0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16501,0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kk-KZ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r>
                        <a:rPr kumimoji="0" lang="kk-KZ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</a:t>
                      </a:r>
                      <a:endParaRPr kumimoji="0" lang="en-US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kk-KZ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kk-KZ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510,3</a:t>
                      </a:r>
                      <a:endParaRPr kumimoji="0" lang="en-US" altLang="en-US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188" y="836613"/>
            <a:ext cx="7705725" cy="1663700"/>
          </a:xfrm>
        </p:spPr>
        <p:txBody>
          <a:bodyPr/>
          <a:lstStyle/>
          <a:p>
            <a:pPr algn="ctr" eaLnBrk="1" hangingPunct="1"/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МЕКЕМЕНІҢ ШЫҒЫСТАРЫ</a:t>
            </a: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" altLang="en-US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.08.2</a:t>
            </a:r>
            <a:r>
              <a:rPr lang="en-US" alt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ж. </a:t>
            </a:r>
            <a:r>
              <a:rPr lang="ru-RU" sz="1800" dirty="0" err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dirty="0" err="1">
                <a:latin typeface="Times New Roman" panose="02020603050405020304" pitchFamily="18" charset="0"/>
              </a:rPr>
              <a:t>екеменің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бюджеті</a:t>
            </a:r>
            <a:r>
              <a:rPr lang="ru-RU" sz="1800" dirty="0">
                <a:latin typeface="Times New Roman" panose="02020603050405020304" pitchFamily="18" charset="0"/>
              </a:rPr>
              <a:t> 100% -</a:t>
            </a:r>
            <a:r>
              <a:rPr lang="ru-RU" sz="1800" dirty="0" err="1">
                <a:latin typeface="Times New Roman" panose="02020603050405020304" pitchFamily="18" charset="0"/>
              </a:rPr>
              <a:t>ға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орындалды</a:t>
            </a:r>
            <a:r>
              <a:rPr lang="ru-RU" sz="1800" dirty="0">
                <a:latin typeface="Times New Roman" panose="02020603050405020304" pitchFamily="18" charset="0"/>
              </a:rPr>
              <a:t>, </a:t>
            </a:r>
            <a:br>
              <a:rPr lang="ru-RU" sz="1800" dirty="0">
                <a:latin typeface="Times New Roman" panose="02020603050405020304" pitchFamily="18" charset="0"/>
              </a:rPr>
            </a:br>
            <a:r>
              <a:rPr lang="en-US" altLang="en-US" sz="1800" dirty="0">
                <a:latin typeface="Times New Roman" panose="02020603050405020304" pitchFamily="18" charset="0"/>
              </a:rPr>
              <a:t>1</a:t>
            </a:r>
            <a:r>
              <a:rPr lang="kk-KZ" altLang="en-US" sz="1800" dirty="0">
                <a:latin typeface="Times New Roman" panose="02020603050405020304" pitchFamily="18" charset="0"/>
              </a:rPr>
              <a:t>7</a:t>
            </a:r>
            <a:r>
              <a:rPr lang="" altLang="en-US" sz="1800" dirty="0">
                <a:latin typeface="Times New Roman" panose="02020603050405020304" pitchFamily="18" charset="0"/>
              </a:rPr>
              <a:t>85</a:t>
            </a:r>
            <a:r>
              <a:rPr lang="kk-KZ" altLang="en-US" sz="1800" dirty="0">
                <a:latin typeface="Times New Roman" panose="02020603050405020304" pitchFamily="18" charset="0"/>
              </a:rPr>
              <a:t>11,1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мың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теңге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жоспарына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кассалық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орындау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</a:rPr>
              <a:t>1</a:t>
            </a:r>
            <a:r>
              <a:rPr lang="kk-KZ" altLang="en-US" sz="1800" dirty="0">
                <a:latin typeface="Times New Roman" panose="02020603050405020304" pitchFamily="18" charset="0"/>
              </a:rPr>
              <a:t>7</a:t>
            </a:r>
            <a:r>
              <a:rPr lang="" altLang="en-US" sz="1800" dirty="0">
                <a:latin typeface="Times New Roman" panose="02020603050405020304" pitchFamily="18" charset="0"/>
              </a:rPr>
              <a:t>8</a:t>
            </a:r>
            <a:r>
              <a:rPr lang="kk-KZ" altLang="en-US" sz="1800" dirty="0">
                <a:latin typeface="Times New Roman" panose="02020603050405020304" pitchFamily="18" charset="0"/>
              </a:rPr>
              <a:t>510,3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мың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теңге</a:t>
            </a:r>
            <a:r>
              <a:rPr lang="ru-RU" sz="1800" dirty="0">
                <a:latin typeface="Times New Roman" panose="02020603050405020304" pitchFamily="18" charset="0"/>
              </a:rPr>
              <a:t>,</a:t>
            </a:r>
            <a:br>
              <a:rPr lang="ru-RU" sz="1800" dirty="0">
                <a:latin typeface="Times New Roman" panose="02020603050405020304" pitchFamily="18" charset="0"/>
              </a:rPr>
            </a:br>
            <a:r>
              <a:rPr lang="ru-RU" sz="1800" dirty="0" err="1">
                <a:latin typeface="Times New Roman" panose="02020603050405020304" pitchFamily="18" charset="0"/>
              </a:rPr>
              <a:t>орындалмау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" altLang="ru-RU" sz="1800" dirty="0">
                <a:latin typeface="Times New Roman" panose="02020603050405020304" pitchFamily="18" charset="0"/>
              </a:rPr>
              <a:t>0</a:t>
            </a:r>
            <a:r>
              <a:rPr lang="kk-KZ" altLang="ru-RU" sz="1800" dirty="0">
                <a:latin typeface="Times New Roman" panose="02020603050405020304" pitchFamily="18" charset="0"/>
              </a:rPr>
              <a:t>,8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мың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теңгені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құрайды</a:t>
            </a:r>
            <a:r>
              <a:rPr lang="ru-RU" sz="1800" dirty="0"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</a:rPr>
              <a:t>оның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ішінде</a:t>
            </a:r>
            <a:r>
              <a:rPr lang="ru-RU" sz="1800" dirty="0">
                <a:latin typeface="Times New Roman" panose="02020603050405020304" pitchFamily="18" charset="0"/>
              </a:rPr>
              <a:t>:</a:t>
            </a:r>
            <a:r>
              <a:rPr lang="ru-RU" sz="1800" dirty="0"/>
              <a:t>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0" name="Номер слайда 7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b"/>
          <a:lstStyle/>
          <a:p>
            <a:pPr algn="r"/>
            <a:endParaRPr lang="ru-RU" sz="1200">
              <a:solidFill>
                <a:srgbClr val="045C75"/>
              </a:solidFill>
            </a:endParaRPr>
          </a:p>
        </p:txBody>
      </p:sp>
      <p:graphicFrame>
        <p:nvGraphicFramePr>
          <p:cNvPr id="22583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971030"/>
              </p:ext>
            </p:extLst>
          </p:nvPr>
        </p:nvGraphicFramePr>
        <p:xfrm>
          <a:off x="684213" y="2500313"/>
          <a:ext cx="7775575" cy="3043113"/>
        </p:xfrm>
        <a:graphic>
          <a:graphicData uri="http://schemas.openxmlformats.org/drawingml/2006/table">
            <a:tbl>
              <a:tblPr/>
              <a:tblGrid>
                <a:gridCol w="2935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0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30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Ауытқулар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142335,3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142335,1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3283,4</a:t>
                      </a:r>
                      <a:endParaRPr kumimoji="0" lang="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3283,4</a:t>
                      </a:r>
                      <a:endParaRPr kumimoji="0" lang="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5308,6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5308,4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22583,8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kk-KZ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22583,4</a:t>
                      </a:r>
                      <a:endParaRPr kumimoji="0" lang="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en-US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 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178511,1</a:t>
                      </a:r>
                      <a:endParaRPr kumimoji="0" lang="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178510,3</a:t>
                      </a:r>
                      <a:endParaRPr kumimoji="0" lang="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kumimoji="0" lang="kk-KZ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en-US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581" name="Прямоугольник 5"/>
          <p:cNvSpPr>
            <a:spLocks noChangeArrowheads="1"/>
          </p:cNvSpPr>
          <p:nvPr/>
        </p:nvSpPr>
        <p:spPr bwMode="auto">
          <a:xfrm>
            <a:off x="900113" y="4581525"/>
            <a:ext cx="755967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endParaRPr lang="ru-RU" sz="2400" b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3</TotalTime>
  <Words>737</Words>
  <Application>Microsoft Office PowerPoint</Application>
  <PresentationFormat>Экран (4:3)</PresentationFormat>
  <Paragraphs>177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                                  2026 жылға мекеменің бюджеті  267741,0 мың теңгені құрайды, оның ішінде: </vt:lpstr>
      <vt:lpstr>Тиісті есеп беру күніне өткен кезеңдердің нақты деректерімен  салыстырылған мәліметтер туралы есеп  </vt:lpstr>
      <vt:lpstr>                                   МЕКЕМЕНІҢ ШЫҒЫСТАРЫ 31.08.26ж. мекеменің бюджеті 100% -ға орындалды,  178511,1 мың теңге жоспарына кассалық орындау 178510,3 мың теңге, орындалмау 0,8 мың теңгені құрайды, оның ішінде: 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User</cp:lastModifiedBy>
  <cp:revision>2184</cp:revision>
  <dcterms:created xsi:type="dcterms:W3CDTF">2006-10-20T07:25:00Z</dcterms:created>
  <dcterms:modified xsi:type="dcterms:W3CDTF">2026-08-25T05:40:50Z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4242E568DF9B4424B0F03975EF0800BF_12</vt:lpwstr>
  </property>
  <property fmtid="{D5CDD505-2E9C-101B-9397-08002B2CF9AE}" pid="3" name="KSOProductBuildVer">
    <vt:lpwstr>1049-12.1.0.28032</vt:lpwstr>
  </property>
</Properties>
</file>