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notesMasterIdLst>
    <p:notesMasterId r:id="rId18"/>
  </p:notesMasterIdLst>
  <p:handoutMasterIdLst>
    <p:handoutMasterId r:id="rId19"/>
  </p:handoutMasterIdLst>
  <p:sldIdLst>
    <p:sldId id="849" r:id="rId2"/>
    <p:sldId id="948" r:id="rId3"/>
    <p:sldId id="930" r:id="rId4"/>
    <p:sldId id="951" r:id="rId5"/>
    <p:sldId id="931" r:id="rId6"/>
    <p:sldId id="932" r:id="rId7"/>
    <p:sldId id="933" r:id="rId8"/>
    <p:sldId id="934" r:id="rId9"/>
    <p:sldId id="935" r:id="rId10"/>
    <p:sldId id="936" r:id="rId11"/>
    <p:sldId id="937" r:id="rId12"/>
    <p:sldId id="939" r:id="rId13"/>
    <p:sldId id="938" r:id="rId14"/>
    <p:sldId id="949" r:id="rId15"/>
    <p:sldId id="940" r:id="rId16"/>
    <p:sldId id="952" r:id="rId17"/>
  </p:sldIdLst>
  <p:sldSz cx="9144000" cy="5143500" type="screen16x9"/>
  <p:notesSz cx="9925050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0">
          <p15:clr>
            <a:srgbClr val="A4A3A4"/>
          </p15:clr>
        </p15:guide>
        <p15:guide id="4" orient="horz" pos="1620">
          <p15:clr>
            <a:srgbClr val="A4A3A4"/>
          </p15:clr>
        </p15:guide>
        <p15:guide id="5" pos="3545">
          <p15:clr>
            <a:srgbClr val="A4A3A4"/>
          </p15:clr>
        </p15:guide>
        <p15:guide id="6" pos="2880">
          <p15:clr>
            <a:srgbClr val="A4A3A4"/>
          </p15:clr>
        </p15:guide>
        <p15:guide id="7" orient="horz" pos="2880">
          <p15:clr>
            <a:srgbClr val="A4A3A4"/>
          </p15:clr>
        </p15:guide>
        <p15:guide id="8" pos="4160">
          <p15:clr>
            <a:srgbClr val="A4A3A4"/>
          </p15:clr>
        </p15:guide>
        <p15:guide id="9" pos="3380">
          <p15:clr>
            <a:srgbClr val="A4A3A4"/>
          </p15:clr>
        </p15:guide>
        <p15:guide id="10" orient="horz" pos="1215">
          <p15:clr>
            <a:srgbClr val="A4A3A4"/>
          </p15:clr>
        </p15:guide>
        <p15:guide id="11" pos="3272">
          <p15:clr>
            <a:srgbClr val="A4A3A4"/>
          </p15:clr>
        </p15:guide>
        <p15:guide id="12" pos="26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90" userDrawn="1">
          <p15:clr>
            <a:srgbClr val="A4A3A4"/>
          </p15:clr>
        </p15:guide>
        <p15:guide id="2" pos="3132" userDrawn="1">
          <p15:clr>
            <a:srgbClr val="A4A3A4"/>
          </p15:clr>
        </p15:guide>
        <p15:guide id="3" orient="horz" pos="2171" userDrawn="1">
          <p15:clr>
            <a:srgbClr val="A4A3A4"/>
          </p15:clr>
        </p15:guide>
        <p15:guide id="4" pos="3126" userDrawn="1">
          <p15:clr>
            <a:srgbClr val="A4A3A4"/>
          </p15:clr>
        </p15:guide>
        <p15:guide id="5" orient="horz" pos="2159" userDrawn="1">
          <p15:clr>
            <a:srgbClr val="A4A3A4"/>
          </p15:clr>
        </p15:guide>
        <p15:guide id="6" orient="horz" pos="2140" userDrawn="1">
          <p15:clr>
            <a:srgbClr val="A4A3A4"/>
          </p15:clr>
        </p15:guide>
        <p15:guide id="7" pos="31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00FF"/>
    <a:srgbClr val="C2A592"/>
    <a:srgbClr val="127EE0"/>
    <a:srgbClr val="33BBB8"/>
    <a:srgbClr val="99FF99"/>
    <a:srgbClr val="009999"/>
    <a:srgbClr val="98B5CA"/>
    <a:srgbClr val="D35442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9504" autoAdjust="0"/>
  </p:normalViewPr>
  <p:slideViewPr>
    <p:cSldViewPr>
      <p:cViewPr varScale="1">
        <p:scale>
          <a:sx n="80" d="100"/>
          <a:sy n="80" d="100"/>
        </p:scale>
        <p:origin x="66" y="1296"/>
      </p:cViewPr>
      <p:guideLst>
        <p:guide orient="horz" pos="2160"/>
        <p:guide pos="3840"/>
        <p:guide pos="3120"/>
        <p:guide orient="horz" pos="1620"/>
        <p:guide pos="3545"/>
        <p:guide pos="2880"/>
        <p:guide orient="horz" pos="2880"/>
        <p:guide pos="4160"/>
        <p:guide pos="3380"/>
        <p:guide orient="horz" pos="1215"/>
        <p:guide pos="3272"/>
        <p:guide pos="26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-2982"/>
    </p:cViewPr>
  </p:sorterViewPr>
  <p:notesViewPr>
    <p:cSldViewPr>
      <p:cViewPr varScale="1">
        <p:scale>
          <a:sx n="94" d="100"/>
          <a:sy n="94" d="100"/>
        </p:scale>
        <p:origin x="-1386" y="-108"/>
      </p:cViewPr>
      <p:guideLst>
        <p:guide orient="horz" pos="2190"/>
        <p:guide pos="3132"/>
        <p:guide orient="horz" pos="2171"/>
        <p:guide pos="3126"/>
        <p:guide orient="horz" pos="2159"/>
        <p:guide orient="horz" pos="2140"/>
        <p:guide pos="3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pPr>
            <a:r>
              <a:rPr lang="ru-RU" sz="1399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Доли видов налоговых поступлений </a:t>
            </a:r>
          </a:p>
          <a:p>
            <a:pPr algn="ctr">
              <a:defRPr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pPr>
            <a:r>
              <a:rPr lang="ru-RU" sz="1399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2026</a:t>
            </a:r>
            <a:r>
              <a:rPr lang="ru-RU" sz="1399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99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год, в %</a:t>
            </a:r>
          </a:p>
        </c:rich>
      </c:tx>
      <c:layout>
        <c:manualLayout>
          <c:xMode val="edge"/>
          <c:yMode val="edge"/>
          <c:x val="0.17787853320957167"/>
          <c:y val="5.048965494478654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4628157779336146"/>
          <c:y val="0.2613633178051698"/>
          <c:w val="0.54583093564449148"/>
          <c:h val="0.4864490662489178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Доли видов налоговых поступлений на 2019 г., в %</c:v>
                </c:pt>
              </c:strCache>
            </c:strRef>
          </c:tx>
          <c:explosion val="2"/>
          <c:dPt>
            <c:idx val="0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18B-40C0-88DC-342F209D4EF4}"/>
              </c:ext>
            </c:extLst>
          </c:dPt>
          <c:dPt>
            <c:idx val="2"/>
            <c:bubble3D val="0"/>
            <c:explosion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18B-40C0-88DC-342F209D4EF4}"/>
              </c:ext>
            </c:extLst>
          </c:dPt>
          <c:dPt>
            <c:idx val="3"/>
            <c:bubble3D val="0"/>
            <c:spPr>
              <a:solidFill>
                <a:srgbClr val="00CC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18B-40C0-88DC-342F209D4EF4}"/>
              </c:ext>
            </c:extLst>
          </c:dPt>
          <c:dLbls>
            <c:dLbl>
              <c:idx val="0"/>
              <c:layout>
                <c:manualLayout>
                  <c:x val="2.8822178360110542E-2"/>
                  <c:y val="-3.922179940492574E-2"/>
                </c:manualLayout>
              </c:layout>
              <c:tx>
                <c:rich>
                  <a:bodyPr/>
                  <a:lstStyle/>
                  <a:p>
                    <a:pPr>
                      <a:defRPr sz="1399" b="1"/>
                    </a:pPr>
                    <a:r>
                      <a:rPr lang="en-US" b="1" dirty="0"/>
                      <a:t>23,1 %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18B-40C0-88DC-342F209D4EF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21003244263182233"/>
                  <c:y val="-6.9149163172835384E-2"/>
                </c:manualLayout>
              </c:layout>
              <c:tx>
                <c:rich>
                  <a:bodyPr/>
                  <a:lstStyle/>
                  <a:p>
                    <a:pPr>
                      <a:defRPr sz="1399" b="1"/>
                    </a:pPr>
                    <a:r>
                      <a:rPr lang="en-US" b="1" dirty="0"/>
                      <a:t>62,3%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18B-40C0-88DC-342F209D4EF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9611423103526182E-2"/>
                  <c:y val="-3.1538769281418279E-2"/>
                </c:manualLayout>
              </c:layout>
              <c:tx>
                <c:rich>
                  <a:bodyPr/>
                  <a:lstStyle/>
                  <a:p>
                    <a:pPr>
                      <a:defRPr sz="1399" b="1"/>
                    </a:pPr>
                    <a:r>
                      <a:rPr lang="en-US" b="1" dirty="0"/>
                      <a:t>0,3%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18B-40C0-88DC-342F209D4EF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18B-40C0-88DC-342F209D4EF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020-42F7-B3CB-06499B9D3C4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неналоговые поступления</c:v>
                </c:pt>
                <c:pt idx="1">
                  <c:v>налоговые поступления</c:v>
                </c:pt>
                <c:pt idx="2">
                  <c:v>капитал</c:v>
                </c:pt>
                <c:pt idx="3">
                  <c:v>специальные поступления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 formatCode="0.0%">
                  <c:v>0.23100000000000001</c:v>
                </c:pt>
                <c:pt idx="1">
                  <c:v>0.623</c:v>
                </c:pt>
                <c:pt idx="2">
                  <c:v>0.02</c:v>
                </c:pt>
                <c:pt idx="3">
                  <c:v>0.14299999999999999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18B-40C0-88DC-342F209D4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2">
          <a:noFill/>
        </a:ln>
      </c:spPr>
    </c:plotArea>
    <c:plotVisOnly val="1"/>
    <c:dispBlanksAs val="zero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43291658891587E-2"/>
          <c:y val="9.8651609464858681E-2"/>
          <c:w val="0.96855539691976544"/>
          <c:h val="0.5489934178533917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Социальная сфера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h="31750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CD-4E62-AE1F-5F3185A1765A}"/>
              </c:ext>
            </c:extLst>
          </c:dPt>
          <c:dLbls>
            <c:dLbl>
              <c:idx val="0"/>
              <c:layout>
                <c:manualLayout>
                  <c:x val="-3.7528238680602982E-2"/>
                  <c:y val="-4.7954308219806376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381</a:t>
                    </a:r>
                    <a:r>
                      <a:rPr lang="en-US" baseline="0" dirty="0" smtClean="0">
                        <a:solidFill>
                          <a:schemeClr val="tx1"/>
                        </a:solidFill>
                      </a:rPr>
                      <a:t> 563,5</a:t>
                    </a: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‬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C7B-410A-B6C0-31C8AD297C3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9118708778264101E-2"/>
                  <c:y val="-4.315569597178051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387 352,1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8CD-4E62-AE1F-5F3185A1765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6927083333333377E-2"/>
                  <c:y val="-3.959159642758211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392 969,4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8CD-4E62-AE1F-5F3185A1765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565720782686808E-2"/>
                  <c:y val="-5.6644477961658009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362 561,9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C7B-410A-B6C0-31C8AD297C3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 </c:v>
                </c:pt>
                <c:pt idx="2">
                  <c:v>2028 год 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384842.1</c:v>
                </c:pt>
                <c:pt idx="1">
                  <c:v>387352.1</c:v>
                </c:pt>
                <c:pt idx="2">
                  <c:v>392969.4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8CD-4E62-AE1F-5F3185A1765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1899130781949079E-2"/>
                  <c:y val="-4.5490212470493438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758 728,5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C7B-410A-B6C0-31C8AD297C3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5048725499354401E-3"/>
                  <c:y val="-4.8924062611393447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675 638,2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C7B-410A-B6C0-31C8AD297C3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2083333333333539E-3"/>
                  <c:y val="-4.9919639407274084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710 643,9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C7B-410A-B6C0-31C8AD297C3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2628353953575233E-3"/>
                  <c:y val="-4.1606782707440025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dirty="0">
                        <a:solidFill>
                          <a:schemeClr val="tx1"/>
                        </a:solidFill>
                      </a:rPr>
                      <a:t>510 114,3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C7B-410A-B6C0-31C8AD297C3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 </c:v>
                </c:pt>
                <c:pt idx="2">
                  <c:v>2028 год 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652573.30000000005</c:v>
                </c:pt>
                <c:pt idx="1">
                  <c:v>675638.2</c:v>
                </c:pt>
                <c:pt idx="2">
                  <c:v>710643.9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8CD-4E62-AE1F-5F3185A17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6"/>
        <c:gapDepth val="68"/>
        <c:shape val="cylinder"/>
        <c:axId val="-95726848"/>
        <c:axId val="-95725760"/>
        <c:axId val="0"/>
      </c:bar3DChart>
      <c:catAx>
        <c:axId val="-95726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-95725760"/>
        <c:crosses val="autoZero"/>
        <c:auto val="1"/>
        <c:lblAlgn val="ctr"/>
        <c:lblOffset val="100"/>
        <c:noMultiLvlLbl val="0"/>
      </c:catAx>
      <c:valAx>
        <c:axId val="-95725760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-95726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1982135544296558"/>
          <c:y val="0.80267174321250423"/>
          <c:w val="0.55925926095110379"/>
          <c:h val="6.6808159484416846E-2"/>
        </c:manualLayout>
      </c:layout>
      <c:overlay val="0"/>
      <c:txPr>
        <a:bodyPr/>
        <a:lstStyle/>
        <a:p>
          <a:pPr>
            <a:defRPr sz="1400" b="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902999486055295"/>
          <c:y val="9.2705580109388397E-2"/>
          <c:w val="0.71527141881129563"/>
          <c:h val="0.80710123545594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62"/>
          <c:dPt>
            <c:idx val="0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CA3-4B81-A8A8-2840EE064499}"/>
              </c:ext>
            </c:extLst>
          </c:dPt>
          <c:dPt>
            <c:idx val="1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CA3-4B81-A8A8-2840EE064499}"/>
              </c:ext>
            </c:extLst>
          </c:dPt>
          <c:dPt>
            <c:idx val="2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CCA3-4B81-A8A8-2840EE064499}"/>
              </c:ext>
            </c:extLst>
          </c:dPt>
          <c:dPt>
            <c:idx val="3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CCA3-4B81-A8A8-2840EE064499}"/>
              </c:ext>
            </c:extLst>
          </c:dPt>
          <c:dPt>
            <c:idx val="4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CCA3-4B81-A8A8-2840EE064499}"/>
              </c:ext>
            </c:extLst>
          </c:dPt>
          <c:dPt>
            <c:idx val="5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CCA3-4B81-A8A8-2840EE064499}"/>
              </c:ext>
            </c:extLst>
          </c:dPt>
          <c:dPt>
            <c:idx val="6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CCA3-4B81-A8A8-2840EE064499}"/>
              </c:ext>
            </c:extLst>
          </c:dPt>
          <c:dPt>
            <c:idx val="7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CCA3-4B81-A8A8-2840EE064499}"/>
              </c:ext>
            </c:extLst>
          </c:dPt>
          <c:dPt>
            <c:idx val="8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CCA3-4B81-A8A8-2840EE064499}"/>
              </c:ext>
            </c:extLst>
          </c:dPt>
          <c:dPt>
            <c:idx val="9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CCA3-4B81-A8A8-2840EE064499}"/>
              </c:ext>
            </c:extLst>
          </c:dPt>
          <c:dPt>
            <c:idx val="10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CCA3-4B81-A8A8-2840EE064499}"/>
              </c:ext>
            </c:extLst>
          </c:dPt>
          <c:dPt>
            <c:idx val="11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CCA3-4B81-A8A8-2840EE064499}"/>
              </c:ext>
            </c:extLst>
          </c:dPt>
          <c:dPt>
            <c:idx val="12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C-CCA3-4B81-A8A8-2840EE064499}"/>
              </c:ext>
            </c:extLst>
          </c:dPt>
          <c:dLbls>
            <c:dLbl>
              <c:idx val="0"/>
              <c:layout>
                <c:manualLayout>
                  <c:x val="4.6603674569130983E-2"/>
                  <c:y val="-8.2240028936570259E-2"/>
                </c:manualLayout>
              </c:layout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b="1" dirty="0"/>
                      <a:t>Государственные услуги общего характера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dirty="0" smtClean="0"/>
                      <a:t>6 827,3млн.тг</a:t>
                    </a:r>
                    <a:r>
                      <a:rPr lang="ru-RU" dirty="0"/>
                      <a:t>.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1,1%)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4538470431921294"/>
                  <c:y val="-4.5940689958505115E-2"/>
                </c:manualLayout>
              </c:layout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b="1" dirty="0"/>
                      <a:t>Оборона</a:t>
                    </a:r>
                    <a:r>
                      <a:rPr lang="ru-RU" dirty="0"/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dirty="0" smtClean="0"/>
                      <a:t>6 388,2</a:t>
                    </a:r>
                    <a:r>
                      <a:rPr lang="ru-RU" dirty="0" err="1" smtClean="0"/>
                      <a:t>млн.тг</a:t>
                    </a:r>
                    <a:r>
                      <a:rPr lang="ru-RU" dirty="0"/>
                      <a:t>.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(1,1%)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1610148556212814"/>
                  <c:y val="9.4643389359810731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/>
                      <a:t>Общественный порядок, безопасность и др. </a:t>
                    </a:r>
                  </a:p>
                  <a:p>
                    <a:r>
                      <a:rPr lang="ru-RU" dirty="0" smtClean="0"/>
                      <a:t>18 178,5</a:t>
                    </a:r>
                    <a:r>
                      <a:rPr lang="ru-RU" baseline="0" dirty="0" smtClean="0"/>
                      <a:t> </a:t>
                    </a:r>
                    <a:r>
                      <a:rPr lang="ru-RU" dirty="0" err="1" smtClean="0"/>
                      <a:t>млн.тг</a:t>
                    </a:r>
                    <a:r>
                      <a:rPr lang="ru-RU" dirty="0"/>
                      <a:t>.</a:t>
                    </a:r>
                  </a:p>
                  <a:p>
                    <a:r>
                      <a:rPr lang="ru-RU" dirty="0" smtClean="0"/>
                      <a:t>(3,1%)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3242580092726931E-2"/>
                  <c:y val="4.2602452572879347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b="1" dirty="0"/>
                      <a:t>Образование</a:t>
                    </a:r>
                    <a:r>
                      <a:rPr lang="ru-RU" dirty="0"/>
                      <a:t> 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300 428,5</a:t>
                    </a:r>
                    <a:r>
                      <a:rPr lang="ru-RU" baseline="0" dirty="0" smtClean="0"/>
                      <a:t> </a:t>
                    </a:r>
                    <a:r>
                      <a:rPr lang="ru-RU" dirty="0" err="1" smtClean="0"/>
                      <a:t>млн.тг</a:t>
                    </a:r>
                    <a:r>
                      <a:rPr lang="ru-RU" dirty="0" smtClean="0"/>
                      <a:t>.</a:t>
                    </a:r>
                  </a:p>
                  <a:p>
                    <a:pPr>
                      <a:defRPr/>
                    </a:pPr>
                    <a:r>
                      <a:rPr lang="ru-RU" dirty="0" smtClean="0"/>
                      <a:t>(51,9%)</a:t>
                    </a:r>
                    <a:endParaRPr lang="ru-RU" dirty="0"/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4"/>
              <c:layout>
                <c:manualLayout>
                  <c:x val="2.5576990993773953E-2"/>
                  <c:y val="0.20616702020876695"/>
                </c:manualLayout>
              </c:layout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b="1" dirty="0" smtClean="0"/>
                      <a:t>Здравоохранение</a:t>
                    </a:r>
                    <a:r>
                      <a:rPr lang="ru-RU" dirty="0" smtClean="0"/>
                      <a:t>                       29 628,0 </a:t>
                    </a:r>
                    <a:r>
                      <a:rPr lang="ru-RU" dirty="0" err="1" smtClean="0"/>
                      <a:t>млн.тг</a:t>
                    </a:r>
                    <a:r>
                      <a:rPr lang="ru-RU" dirty="0" smtClean="0"/>
                      <a:t>.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(5,1%)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5"/>
              <c:layout>
                <c:manualLayout>
                  <c:x val="-5.5036567752634533E-2"/>
                  <c:y val="0.20521225151249034"/>
                </c:manualLayout>
              </c:layout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b="1" dirty="0"/>
                      <a:t>Социальная помощь и социальное обеспечение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dirty="0"/>
                      <a:t> </a:t>
                    </a:r>
                    <a:r>
                      <a:rPr lang="ru-RU" dirty="0" smtClean="0"/>
                      <a:t>26 515,5 </a:t>
                    </a:r>
                    <a:r>
                      <a:rPr lang="ru-RU" dirty="0" err="1"/>
                      <a:t>млн.тг</a:t>
                    </a:r>
                    <a:r>
                      <a:rPr lang="ru-RU" dirty="0"/>
                      <a:t>.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4,5%)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6"/>
              <c:layout>
                <c:manualLayout>
                  <c:x val="-0.14624933272996768"/>
                  <c:y val="0.26787563749262722"/>
                </c:manualLayout>
              </c:layout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b="1" dirty="0"/>
                      <a:t>Жилищно-коммунальное хозяйство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baseline="0" dirty="0" smtClean="0"/>
                      <a:t>28 517,9 </a:t>
                    </a:r>
                    <a:r>
                      <a:rPr lang="ru-RU" dirty="0" err="1" smtClean="0"/>
                      <a:t>млн.тг</a:t>
                    </a:r>
                    <a:r>
                      <a:rPr lang="ru-RU" dirty="0"/>
                      <a:t>.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(4,9%)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7"/>
              <c:layout>
                <c:manualLayout>
                  <c:x val="-0.18308986445047207"/>
                  <c:y val="0.20295654572282401"/>
                </c:manualLayout>
              </c:layout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b="1" dirty="0"/>
                      <a:t>Культура, спорт, туризм и информационное пространство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baseline="0" dirty="0" smtClean="0"/>
                      <a:t>24 991,5 </a:t>
                    </a:r>
                    <a:r>
                      <a:rPr lang="ru-RU" dirty="0" err="1"/>
                      <a:t>млн.тг</a:t>
                    </a:r>
                    <a:r>
                      <a:rPr lang="ru-RU" dirty="0"/>
                      <a:t>.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(4,3%)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8"/>
              <c:layout>
                <c:manualLayout>
                  <c:x val="-0.1901918305373477"/>
                  <c:y val="9.5501040987071947E-2"/>
                </c:manualLayout>
              </c:layout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b="1" dirty="0"/>
                      <a:t>Топливно-энергетический комплекс                               </a:t>
                    </a:r>
                    <a:r>
                      <a:rPr lang="ru-RU" b="1" dirty="0" smtClean="0"/>
                      <a:t>374</a:t>
                    </a:r>
                    <a:r>
                      <a:rPr lang="ru-RU" b="0" dirty="0" smtClean="0"/>
                      <a:t>,8</a:t>
                    </a:r>
                    <a:r>
                      <a:rPr lang="ru-RU" dirty="0" smtClean="0"/>
                      <a:t> </a:t>
                    </a:r>
                    <a:r>
                      <a:rPr lang="ru-RU" dirty="0" err="1"/>
                      <a:t>млн.тг</a:t>
                    </a:r>
                    <a:r>
                      <a:rPr lang="ru-RU" dirty="0"/>
                      <a:t>.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(0,1 %)</a:t>
                    </a: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0.17361564613868558"/>
                  <c:y val="-2.7247164882985803E-2"/>
                </c:manualLayout>
              </c:layout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b="1" dirty="0" err="1"/>
                      <a:t>Сельское,водное</a:t>
                    </a:r>
                    <a:r>
                      <a:rPr lang="ru-RU" b="1" dirty="0"/>
                      <a:t>, лесное, рыбное хозяйства                                </a:t>
                    </a:r>
                    <a:r>
                      <a:rPr lang="ru-RU" b="0" dirty="0" smtClean="0"/>
                      <a:t>43 836,0 </a:t>
                    </a:r>
                    <a:r>
                      <a:rPr lang="ru-RU" dirty="0" err="1"/>
                      <a:t>млн.тг</a:t>
                    </a:r>
                    <a:r>
                      <a:rPr lang="ru-RU" dirty="0"/>
                      <a:t>.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(7,5 </a:t>
                    </a: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%)</a:t>
                    </a: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0.11004135267716417"/>
                  <c:y val="-7.5473774830406626E-2"/>
                </c:manualLayout>
              </c:layout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b="1" dirty="0"/>
                      <a:t>Промышленность, архитектурная деятельность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dirty="0" smtClean="0"/>
                      <a:t>48 249,4 </a:t>
                    </a:r>
                    <a:r>
                      <a:rPr lang="ru-RU" dirty="0" err="1" smtClean="0"/>
                      <a:t>млн.тг</a:t>
                    </a:r>
                    <a:r>
                      <a:rPr lang="ru-RU" dirty="0"/>
                      <a:t>.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(8,2%)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57671279523594"/>
                      <c:h val="0.16582199995122565"/>
                    </c:manualLayout>
                  </c15:layout>
                </c:ext>
              </c:extLst>
            </c:dLbl>
            <c:dLbl>
              <c:idx val="11"/>
              <c:layout>
                <c:manualLayout>
                  <c:x val="-6.3564752967827418E-2"/>
                  <c:y val="-5.1573048329985674E-2"/>
                </c:manualLayout>
              </c:layout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b="1" dirty="0"/>
                      <a:t>Транспорт и коммуникации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baseline="0" dirty="0" smtClean="0"/>
                      <a:t>37 436,0 </a:t>
                    </a:r>
                    <a:r>
                      <a:rPr lang="ru-RU" dirty="0" err="1" smtClean="0"/>
                      <a:t>млн.тг</a:t>
                    </a:r>
                    <a:r>
                      <a:rPr lang="ru-RU" dirty="0" smtClean="0"/>
                      <a:t>.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(6,4%)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4.3167967786777076E-2"/>
                  <c:y val="-0.13831412969186049"/>
                </c:manualLayout>
              </c:layout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b="1" dirty="0"/>
                      <a:t>Прочие</a:t>
                    </a:r>
                    <a:r>
                      <a:rPr lang="ru-RU" dirty="0"/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baseline="0" dirty="0"/>
                      <a:t>6</a:t>
                    </a:r>
                    <a:r>
                      <a:rPr lang="ru-RU" baseline="0" dirty="0" smtClean="0"/>
                      <a:t> 425,6 </a:t>
                    </a:r>
                    <a:r>
                      <a:rPr lang="ru-RU" dirty="0" err="1"/>
                      <a:t>млн.тг</a:t>
                    </a:r>
                    <a:r>
                      <a:rPr lang="ru-RU" dirty="0"/>
                      <a:t>.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latin typeface="Arial" pitchFamily="34" charset="0"/>
                        <a:cs typeface="Arial" pitchFamily="34" charset="0"/>
                      </a:rPr>
                      <a:t>1,1%)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351">
                <a:noFill/>
              </a:ln>
            </c:sp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12694" cmpd="sng"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Государственные услуги общего характера</c:v>
                </c:pt>
                <c:pt idx="1">
                  <c:v>Оборона</c:v>
                </c:pt>
                <c:pt idx="2">
                  <c:v>Общественный порядок, безопасность и др.</c:v>
                </c:pt>
                <c:pt idx="3">
                  <c:v>Образование</c:v>
                </c:pt>
                <c:pt idx="4">
                  <c:v>Здравоохранение</c:v>
                </c:pt>
                <c:pt idx="5">
                  <c:v>Социальная помощь и социальное обеспечение</c:v>
                </c:pt>
                <c:pt idx="6">
                  <c:v>Жилищно- коммунальное хазяйство</c:v>
                </c:pt>
                <c:pt idx="7">
                  <c:v>Культура, спорт, туризм и информационное пространство</c:v>
                </c:pt>
                <c:pt idx="8">
                  <c:v>Топливно-энергетический комплекс</c:v>
                </c:pt>
                <c:pt idx="9">
                  <c:v>Сельское, водное, лесное, рыбное хозяйство и др.</c:v>
                </c:pt>
                <c:pt idx="10">
                  <c:v>Промышленность, архитектурная деятельность и др.</c:v>
                </c:pt>
                <c:pt idx="11">
                  <c:v>Транспорт и коммуникации</c:v>
                </c:pt>
                <c:pt idx="12">
                  <c:v>Прочие</c:v>
                </c:pt>
              </c:strCache>
            </c:strRef>
          </c:cat>
          <c:val>
            <c:numRef>
              <c:f>Лист1!$B$2:$B$14</c:f>
              <c:numCache>
                <c:formatCode>#,##0.0</c:formatCode>
                <c:ptCount val="13"/>
                <c:pt idx="0">
                  <c:v>6457.7</c:v>
                </c:pt>
                <c:pt idx="1">
                  <c:v>1572.6</c:v>
                </c:pt>
                <c:pt idx="2">
                  <c:v>14293.5</c:v>
                </c:pt>
                <c:pt idx="3">
                  <c:v>321855.5</c:v>
                </c:pt>
                <c:pt idx="4">
                  <c:v>7745.3</c:v>
                </c:pt>
                <c:pt idx="5">
                  <c:v>28534.2</c:v>
                </c:pt>
                <c:pt idx="6">
                  <c:v>11074.2</c:v>
                </c:pt>
                <c:pt idx="7">
                  <c:v>23707.1</c:v>
                </c:pt>
                <c:pt idx="8">
                  <c:v>298.39999999999998</c:v>
                </c:pt>
                <c:pt idx="9">
                  <c:v>38551.300000000003</c:v>
                </c:pt>
                <c:pt idx="10">
                  <c:v>11187.1</c:v>
                </c:pt>
                <c:pt idx="11">
                  <c:v>19302.8</c:v>
                </c:pt>
                <c:pt idx="12">
                  <c:v>13981.9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CCA3-4B81-A8A8-2840EE06449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pPr>
              <a:noFill/>
              <a:ln w="25351">
                <a:noFill/>
              </a:ln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12694" cmpd="sng"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Государственные услуги общего характера</c:v>
                </c:pt>
                <c:pt idx="1">
                  <c:v>Оборона</c:v>
                </c:pt>
                <c:pt idx="2">
                  <c:v>Общественный порядок, безопасность и др.</c:v>
                </c:pt>
                <c:pt idx="3">
                  <c:v>Образование</c:v>
                </c:pt>
                <c:pt idx="4">
                  <c:v>Здравоохранение</c:v>
                </c:pt>
                <c:pt idx="5">
                  <c:v>Социальная помощь и социальное обеспечение</c:v>
                </c:pt>
                <c:pt idx="6">
                  <c:v>Жилищно- коммунальное хазяйство</c:v>
                </c:pt>
                <c:pt idx="7">
                  <c:v>Культура, спорт, туризм и информационное пространство</c:v>
                </c:pt>
                <c:pt idx="8">
                  <c:v>Топливно-энергетический комплекс</c:v>
                </c:pt>
                <c:pt idx="9">
                  <c:v>Сельское, водное, лесное, рыбное хозяйство и др.</c:v>
                </c:pt>
                <c:pt idx="10">
                  <c:v>Промышленность, архитектурная деятельность и др.</c:v>
                </c:pt>
                <c:pt idx="11">
                  <c:v>Транспорт и коммуникации</c:v>
                </c:pt>
                <c:pt idx="12">
                  <c:v>Прочие</c:v>
                </c:pt>
              </c:strCache>
            </c:strRef>
          </c:cat>
          <c:val>
            <c:numRef>
              <c:f>Лист1!$C$2:$C$14</c:f>
              <c:numCache>
                <c:formatCode>0.0</c:formatCode>
                <c:ptCount val="13"/>
                <c:pt idx="0">
                  <c:v>1.2</c:v>
                </c:pt>
                <c:pt idx="1">
                  <c:v>0.31542742160647752</c:v>
                </c:pt>
                <c:pt idx="2">
                  <c:v>2.8</c:v>
                </c:pt>
                <c:pt idx="3">
                  <c:v>64.5</c:v>
                </c:pt>
                <c:pt idx="4">
                  <c:v>1.5</c:v>
                </c:pt>
                <c:pt idx="5">
                  <c:v>5.7233048032580127</c:v>
                </c:pt>
                <c:pt idx="6">
                  <c:v>2.2212300345634324</c:v>
                </c:pt>
                <c:pt idx="7">
                  <c:v>4.7</c:v>
                </c:pt>
                <c:pt idx="8">
                  <c:v>5.9852182759362133E-2</c:v>
                </c:pt>
                <c:pt idx="9">
                  <c:v>7.7325048700100458</c:v>
                </c:pt>
                <c:pt idx="10">
                  <c:v>2.243875180118164</c:v>
                </c:pt>
                <c:pt idx="11">
                  <c:v>3.8</c:v>
                </c:pt>
                <c:pt idx="12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B-CCA3-4B81-A8A8-2840EE064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4">
          <a:noFill/>
        </a:ln>
      </c:spPr>
    </c:plotArea>
    <c:plotVisOnly val="1"/>
    <c:dispBlanksAs val="zero"/>
    <c:showDLblsOverMax val="0"/>
  </c:chart>
  <c:spPr>
    <a:effectLst>
      <a:glow>
        <a:schemeClr val="accent1">
          <a:alpha val="64000"/>
        </a:schemeClr>
      </a:glow>
      <a:softEdge rad="12700"/>
    </a:effectLst>
  </c:spPr>
  <c:txPr>
    <a:bodyPr/>
    <a:lstStyle/>
    <a:p>
      <a:pPr marL="0" marR="0" lvl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kern="1200" baseline="0">
          <a:solidFill>
            <a:prstClr val="black"/>
          </a:solidFill>
          <a:latin typeface="Arial" pitchFamily="34" charset="0"/>
          <a:ea typeface="+mn-ea"/>
          <a:cs typeface="Arial" pitchFamily="34" charset="0"/>
        </a:defRPr>
      </a:pPr>
      <a:endParaRPr lang="ru-RU"/>
    </a:p>
  </c:txPr>
  <c:externalData r:id="rId1">
    <c:autoUpdate val="0"/>
  </c:externalData>
  <c:userShapes r:id="rId2"/>
</c:chartSpac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4CA382-01E8-44F4-AD22-E0D1AEF2CD0C}" type="doc">
      <dgm:prSet loTypeId="urn:microsoft.com/office/officeart/2008/layout/BendingPictureCaption" loCatId="picture" qsTypeId="urn:microsoft.com/office/officeart/2005/8/quickstyle/simple3" qsCatId="simple" csTypeId="urn:microsoft.com/office/officeart/2005/8/colors/accent2_5" csCatId="accent2" phldr="1"/>
      <dgm:spPr/>
    </dgm:pt>
    <dgm:pt modelId="{73708B07-C49B-4162-B4BC-780C65B5F4DF}">
      <dgm:prSet phldrT="[Текст]" custT="1"/>
      <dgm:spPr/>
      <dgm:t>
        <a:bodyPr/>
        <a:lstStyle/>
        <a:p>
          <a:r>
            <a:rPr lang="ru-RU" sz="1600" b="1" dirty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ВСЕГО:</a:t>
          </a:r>
        </a:p>
      </dgm:t>
    </dgm:pt>
    <dgm:pt modelId="{B747E7D6-99A0-4CF6-A5CE-80327A963E76}" type="parTrans" cxnId="{2E0D262F-14EE-4C56-B555-FC2CB1990584}">
      <dgm:prSet/>
      <dgm:spPr/>
      <dgm:t>
        <a:bodyPr/>
        <a:lstStyle/>
        <a:p>
          <a:endParaRPr lang="ru-RU"/>
        </a:p>
      </dgm:t>
    </dgm:pt>
    <dgm:pt modelId="{89E9ED60-6FE6-4D80-9195-CA28EF8ECC82}" type="sibTrans" cxnId="{2E0D262F-14EE-4C56-B555-FC2CB1990584}">
      <dgm:prSet/>
      <dgm:spPr/>
      <dgm:t>
        <a:bodyPr/>
        <a:lstStyle/>
        <a:p>
          <a:endParaRPr lang="ru-RU"/>
        </a:p>
      </dgm:t>
    </dgm:pt>
    <dgm:pt modelId="{CC7ADD00-C6D5-4F68-B1F1-C4338BD90415}">
      <dgm:prSet phldrT="[Текст]" custT="1"/>
      <dgm:spPr/>
      <dgm:t>
        <a:bodyPr/>
        <a:lstStyle/>
        <a:p>
          <a:r>
            <a:rPr lang="en-US" sz="16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rPr>
            <a:t>106 491,2</a:t>
          </a:r>
          <a:endParaRPr lang="kk-KZ" sz="1600" b="1" dirty="0">
            <a:solidFill>
              <a:srgbClr val="0000FF"/>
            </a:solidFill>
            <a:latin typeface="Arial" pitchFamily="34" charset="0"/>
            <a:cs typeface="Arial" pitchFamily="34" charset="0"/>
          </a:endParaRPr>
        </a:p>
      </dgm:t>
    </dgm:pt>
    <dgm:pt modelId="{2059FB5E-902B-454D-94A8-B5BD0CC7E8BB}" type="parTrans" cxnId="{564817E1-BF66-45E2-BD3F-9A34750BAAD9}">
      <dgm:prSet/>
      <dgm:spPr/>
      <dgm:t>
        <a:bodyPr/>
        <a:lstStyle/>
        <a:p>
          <a:endParaRPr lang="ru-RU"/>
        </a:p>
      </dgm:t>
    </dgm:pt>
    <dgm:pt modelId="{C105E562-9361-4355-8763-E0E4FFD2E88C}" type="sibTrans" cxnId="{564817E1-BF66-45E2-BD3F-9A34750BAAD9}">
      <dgm:prSet/>
      <dgm:spPr/>
      <dgm:t>
        <a:bodyPr/>
        <a:lstStyle/>
        <a:p>
          <a:endParaRPr lang="ru-RU"/>
        </a:p>
      </dgm:t>
    </dgm:pt>
    <dgm:pt modelId="{163C0AC6-2C87-4BEC-87C5-702CFB3AFC6D}" type="pres">
      <dgm:prSet presAssocID="{274CA382-01E8-44F4-AD22-E0D1AEF2CD0C}" presName="diagram" presStyleCnt="0">
        <dgm:presLayoutVars>
          <dgm:dir/>
        </dgm:presLayoutVars>
      </dgm:prSet>
      <dgm:spPr/>
    </dgm:pt>
    <dgm:pt modelId="{C3F904AC-957C-44EA-94A9-41F22082ABEA}" type="pres">
      <dgm:prSet presAssocID="{73708B07-C49B-4162-B4BC-780C65B5F4DF}" presName="composite" presStyleCnt="0"/>
      <dgm:spPr/>
    </dgm:pt>
    <dgm:pt modelId="{D1218442-B0A4-4EB7-8730-D15304EB8940}" type="pres">
      <dgm:prSet presAssocID="{73708B07-C49B-4162-B4BC-780C65B5F4DF}" presName="Image" presStyleLbl="bgShp" presStyleIdx="0" presStyleCnt="2" custScaleY="109890" custLinFactNeighborX="26426" custLinFactNeighborY="-11707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11FF990B-4E22-47D0-8A50-BD21D8217DD1}" type="pres">
      <dgm:prSet presAssocID="{73708B07-C49B-4162-B4BC-780C65B5F4DF}" presName="Parent" presStyleLbl="node0" presStyleIdx="0" presStyleCnt="2" custScaleY="68647" custLinFactNeighborX="15535" custLinFactNeighborY="722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76C582-D6A7-4511-8E4C-EE1C99AA42FE}" type="pres">
      <dgm:prSet presAssocID="{89E9ED60-6FE6-4D80-9195-CA28EF8ECC82}" presName="sibTrans" presStyleCnt="0"/>
      <dgm:spPr/>
    </dgm:pt>
    <dgm:pt modelId="{D05E1867-E20D-4D90-8E11-49D4C2EB1318}" type="pres">
      <dgm:prSet presAssocID="{CC7ADD00-C6D5-4F68-B1F1-C4338BD90415}" presName="composite" presStyleCnt="0"/>
      <dgm:spPr/>
    </dgm:pt>
    <dgm:pt modelId="{4431DD2B-5233-4619-A8F2-CC505609A33C}" type="pres">
      <dgm:prSet presAssocID="{CC7ADD00-C6D5-4F68-B1F1-C4338BD90415}" presName="Image" presStyleLbl="bgShp" presStyleIdx="1" presStyleCnt="2" custScaleY="8576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3CACA40E-7C42-4967-A17C-6798C7210374}" type="pres">
      <dgm:prSet presAssocID="{CC7ADD00-C6D5-4F68-B1F1-C4338BD90415}" presName="Parent" presStyleLbl="node0" presStyleIdx="1" presStyleCnt="2" custScaleY="62186" custLinFactNeighborX="-16168" custLinFactNeighborY="302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0D262F-14EE-4C56-B555-FC2CB1990584}" srcId="{274CA382-01E8-44F4-AD22-E0D1AEF2CD0C}" destId="{73708B07-C49B-4162-B4BC-780C65B5F4DF}" srcOrd="0" destOrd="0" parTransId="{B747E7D6-99A0-4CF6-A5CE-80327A963E76}" sibTransId="{89E9ED60-6FE6-4D80-9195-CA28EF8ECC82}"/>
    <dgm:cxn modelId="{6522BDE1-D9F2-4204-9828-A8CFE3BDEB6D}" type="presOf" srcId="{73708B07-C49B-4162-B4BC-780C65B5F4DF}" destId="{11FF990B-4E22-47D0-8A50-BD21D8217DD1}" srcOrd="0" destOrd="0" presId="urn:microsoft.com/office/officeart/2008/layout/BendingPictureCaption"/>
    <dgm:cxn modelId="{564817E1-BF66-45E2-BD3F-9A34750BAAD9}" srcId="{274CA382-01E8-44F4-AD22-E0D1AEF2CD0C}" destId="{CC7ADD00-C6D5-4F68-B1F1-C4338BD90415}" srcOrd="1" destOrd="0" parTransId="{2059FB5E-902B-454D-94A8-B5BD0CC7E8BB}" sibTransId="{C105E562-9361-4355-8763-E0E4FFD2E88C}"/>
    <dgm:cxn modelId="{1200BD15-D8E7-437F-99FE-BB66355588FE}" type="presOf" srcId="{CC7ADD00-C6D5-4F68-B1F1-C4338BD90415}" destId="{3CACA40E-7C42-4967-A17C-6798C7210374}" srcOrd="0" destOrd="0" presId="urn:microsoft.com/office/officeart/2008/layout/BendingPictureCaption"/>
    <dgm:cxn modelId="{8A972F2D-D02D-45FA-A3DC-5CEC04EEC772}" type="presOf" srcId="{274CA382-01E8-44F4-AD22-E0D1AEF2CD0C}" destId="{163C0AC6-2C87-4BEC-87C5-702CFB3AFC6D}" srcOrd="0" destOrd="0" presId="urn:microsoft.com/office/officeart/2008/layout/BendingPictureCaption"/>
    <dgm:cxn modelId="{C3CC5097-901B-4A91-98F2-25E02D212908}" type="presParOf" srcId="{163C0AC6-2C87-4BEC-87C5-702CFB3AFC6D}" destId="{C3F904AC-957C-44EA-94A9-41F22082ABEA}" srcOrd="0" destOrd="0" presId="urn:microsoft.com/office/officeart/2008/layout/BendingPictureCaption"/>
    <dgm:cxn modelId="{532CF55C-15ED-484D-BBE2-0EECA36436F6}" type="presParOf" srcId="{C3F904AC-957C-44EA-94A9-41F22082ABEA}" destId="{D1218442-B0A4-4EB7-8730-D15304EB8940}" srcOrd="0" destOrd="0" presId="urn:microsoft.com/office/officeart/2008/layout/BendingPictureCaption"/>
    <dgm:cxn modelId="{F6572A55-5684-4734-A5D0-154C89FE38F4}" type="presParOf" srcId="{C3F904AC-957C-44EA-94A9-41F22082ABEA}" destId="{11FF990B-4E22-47D0-8A50-BD21D8217DD1}" srcOrd="1" destOrd="0" presId="urn:microsoft.com/office/officeart/2008/layout/BendingPictureCaption"/>
    <dgm:cxn modelId="{73AB3B33-2ADC-4320-8A30-7DC6F4720361}" type="presParOf" srcId="{163C0AC6-2C87-4BEC-87C5-702CFB3AFC6D}" destId="{3176C582-D6A7-4511-8E4C-EE1C99AA42FE}" srcOrd="1" destOrd="0" presId="urn:microsoft.com/office/officeart/2008/layout/BendingPictureCaption"/>
    <dgm:cxn modelId="{1CE06F04-0636-4453-B29D-CECEF16CBBAA}" type="presParOf" srcId="{163C0AC6-2C87-4BEC-87C5-702CFB3AFC6D}" destId="{D05E1867-E20D-4D90-8E11-49D4C2EB1318}" srcOrd="2" destOrd="0" presId="urn:microsoft.com/office/officeart/2008/layout/BendingPictureCaption"/>
    <dgm:cxn modelId="{38E6DAF0-D4DE-414B-BDE5-1FEDCE727BBD}" type="presParOf" srcId="{D05E1867-E20D-4D90-8E11-49D4C2EB1318}" destId="{4431DD2B-5233-4619-A8F2-CC505609A33C}" srcOrd="0" destOrd="0" presId="urn:microsoft.com/office/officeart/2008/layout/BendingPictureCaption"/>
    <dgm:cxn modelId="{B167726C-4E22-4BA6-8D83-6983689F4CC8}" type="presParOf" srcId="{D05E1867-E20D-4D90-8E11-49D4C2EB1318}" destId="{3CACA40E-7C42-4967-A17C-6798C7210374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0.64732</cdr:x>
      <cdr:y>0.45802</cdr:y>
    </cdr:from>
    <cdr:to>
      <cdr:x>0.85214</cdr:x>
      <cdr:y>0.65025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A679EA58-275A-2D7C-1F09-2A0EA3957E19}"/>
            </a:ext>
          </a:extLst>
        </cdr:cNvPr>
        <cdr:cNvSpPr txBox="1"/>
      </cdr:nvSpPr>
      <cdr:spPr>
        <a:xfrm xmlns:a="http://schemas.openxmlformats.org/drawingml/2006/main">
          <a:off x="2889956" y="217866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KZ" sz="1100" dirty="0"/>
        </a:p>
      </cdr:txBody>
    </cdr:sp>
  </cdr:relSizeAnchor>
  <cdr:relSizeAnchor xmlns:cdr="http://schemas.openxmlformats.org/drawingml/2006/chartDrawing">
    <cdr:from>
      <cdr:x>0.53965</cdr:x>
      <cdr:y>0.31834</cdr:y>
    </cdr:from>
    <cdr:to>
      <cdr:x>0.68481</cdr:x>
      <cdr:y>0.40569</cdr:y>
    </cdr:to>
    <cdr:sp macro="" textlink="">
      <cdr:nvSpPr>
        <cdr:cNvPr id="3" name="TextBox 11">
          <a:extLst xmlns:a="http://schemas.openxmlformats.org/drawingml/2006/main">
            <a:ext uri="{FF2B5EF4-FFF2-40B4-BE49-F238E27FC236}">
              <a16:creationId xmlns="" xmlns:a16="http://schemas.microsoft.com/office/drawing/2014/main" id="{34911EBD-AA97-F4B2-D2ED-E957B3DF29D6}"/>
            </a:ext>
          </a:extLst>
        </cdr:cNvPr>
        <cdr:cNvSpPr txBox="1"/>
      </cdr:nvSpPr>
      <cdr:spPr>
        <a:xfrm xmlns:a="http://schemas.openxmlformats.org/drawingml/2006/main">
          <a:off x="2409261" y="1514263"/>
          <a:ext cx="648066" cy="4155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kk-KZ" sz="7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13,1</a:t>
          </a:r>
        </a:p>
        <a:p xmlns:a="http://schemas.openxmlformats.org/drawingml/2006/main">
          <a:pPr algn="ctr"/>
          <a:r>
            <a:rPr lang="kk-KZ" sz="7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млрд.</a:t>
          </a:r>
        </a:p>
        <a:p xmlns:a="http://schemas.openxmlformats.org/drawingml/2006/main">
          <a:pPr algn="ctr"/>
          <a:r>
            <a:rPr lang="kk-KZ" sz="7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тенге</a:t>
          </a:r>
          <a:endParaRPr lang="ru-RU" sz="700" b="1" dirty="0">
            <a:solidFill>
              <a:srgbClr val="FFFF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0.31627</cdr:x>
      <cdr:y>0.54193</cdr:y>
    </cdr:from>
    <cdr:to>
      <cdr:x>0.52387</cdr:x>
      <cdr:y>0.62928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DAEA7DC5-C6CD-6BB6-FF81-917B2C30DAB4}"/>
            </a:ext>
          </a:extLst>
        </cdr:cNvPr>
        <cdr:cNvSpPr txBox="1"/>
      </cdr:nvSpPr>
      <cdr:spPr>
        <a:xfrm xmlns:a="http://schemas.openxmlformats.org/drawingml/2006/main">
          <a:off x="1411972" y="2577808"/>
          <a:ext cx="926857" cy="41549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kk-KZ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35,3 </a:t>
          </a:r>
        </a:p>
        <a:p xmlns:a="http://schemas.openxmlformats.org/drawingml/2006/main">
          <a:pPr algn="ctr"/>
          <a:r>
            <a:rPr lang="kk-KZ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млрд.тенге</a:t>
          </a:r>
          <a:endParaRPr lang="ru-RU" sz="105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0.31384</cdr:x>
      <cdr:y>0.36376</cdr:y>
    </cdr:from>
    <cdr:to>
      <cdr:x>0.4008</cdr:x>
      <cdr:y>0.4414</cdr:y>
    </cdr:to>
    <cdr:sp macro="" textlink="">
      <cdr:nvSpPr>
        <cdr:cNvPr id="5" name="TextBox 12">
          <a:extLst xmlns:a="http://schemas.openxmlformats.org/drawingml/2006/main">
            <a:ext uri="{FF2B5EF4-FFF2-40B4-BE49-F238E27FC236}">
              <a16:creationId xmlns="" xmlns:a16="http://schemas.microsoft.com/office/drawing/2014/main" id="{C6D24143-16CE-8ED0-EFD8-F15B1B36738A}"/>
            </a:ext>
          </a:extLst>
        </cdr:cNvPr>
        <cdr:cNvSpPr txBox="1"/>
      </cdr:nvSpPr>
      <cdr:spPr>
        <a:xfrm xmlns:a="http://schemas.openxmlformats.org/drawingml/2006/main">
          <a:off x="1401141" y="1730287"/>
          <a:ext cx="38824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kk-KZ" sz="600" b="1" dirty="0">
              <a:latin typeface="Arial" panose="020B0604020202020204" pitchFamily="34" charset="0"/>
              <a:cs typeface="Arial" panose="020B0604020202020204" pitchFamily="34" charset="0"/>
            </a:rPr>
            <a:t>50,0</a:t>
          </a:r>
        </a:p>
        <a:p xmlns:a="http://schemas.openxmlformats.org/drawingml/2006/main">
          <a:pPr algn="ctr"/>
          <a:r>
            <a:rPr lang="kk-KZ" sz="600" b="1" dirty="0">
              <a:latin typeface="Arial" panose="020B0604020202020204" pitchFamily="34" charset="0"/>
              <a:cs typeface="Arial" panose="020B0604020202020204" pitchFamily="34" charset="0"/>
            </a:rPr>
            <a:t>млн.</a:t>
          </a:r>
        </a:p>
        <a:p xmlns:a="http://schemas.openxmlformats.org/drawingml/2006/main">
          <a:pPr algn="ctr"/>
          <a:r>
            <a:rPr lang="kk-KZ" sz="600" b="1" dirty="0">
              <a:latin typeface="Arial" panose="020B0604020202020204" pitchFamily="34" charset="0"/>
              <a:cs typeface="Arial" panose="020B0604020202020204" pitchFamily="34" charset="0"/>
            </a:rPr>
            <a:t>тенге</a:t>
          </a:r>
          <a:endParaRPr lang="ru-RU" sz="6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0.43764</cdr:x>
      <cdr:y>0.43748</cdr:y>
    </cdr:from>
    <cdr:to>
      <cdr:x>0.62153</cdr:x>
      <cdr:y>0.53911</cdr:y>
    </cdr:to>
    <cdr:sp macro="" textlink="">
      <cdr:nvSpPr>
        <cdr:cNvPr id="6" name="Овал 5">
          <a:extLst xmlns:a="http://schemas.openxmlformats.org/drawingml/2006/main">
            <a:ext uri="{FF2B5EF4-FFF2-40B4-BE49-F238E27FC236}">
              <a16:creationId xmlns="" xmlns:a16="http://schemas.microsoft.com/office/drawing/2014/main" id="{5546298A-23D9-DC02-B4FB-AE6706755F68}"/>
            </a:ext>
          </a:extLst>
        </cdr:cNvPr>
        <cdr:cNvSpPr/>
      </cdr:nvSpPr>
      <cdr:spPr>
        <a:xfrm xmlns:a="http://schemas.openxmlformats.org/drawingml/2006/main">
          <a:off x="1953852" y="2080961"/>
          <a:ext cx="820967" cy="483440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3">
            <a:shade val="15000"/>
          </a:schemeClr>
        </a:lnRef>
        <a:fillRef xmlns:a="http://schemas.openxmlformats.org/drawingml/2006/main" idx="1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900" b="1" dirty="0"/>
            <a:t>56,6</a:t>
          </a:r>
        </a:p>
        <a:p xmlns:a="http://schemas.openxmlformats.org/drawingml/2006/main">
          <a:pPr algn="ctr"/>
          <a:r>
            <a:rPr lang="ru-RU" sz="900" b="1" dirty="0"/>
            <a:t>млрд.</a:t>
          </a:r>
        </a:p>
        <a:p xmlns:a="http://schemas.openxmlformats.org/drawingml/2006/main">
          <a:pPr algn="ctr"/>
          <a:r>
            <a:rPr lang="ru-RU" sz="900" b="1" dirty="0"/>
            <a:t>тенге</a:t>
          </a:r>
          <a:endParaRPr lang="ru-KZ" sz="900" b="1" dirty="0"/>
        </a:p>
      </cdr:txBody>
    </cdr:sp>
  </cdr:relSizeAnchor>
  <cdr:relSizeAnchor xmlns:cdr="http://schemas.openxmlformats.org/drawingml/2006/chartDrawing">
    <cdr:from>
      <cdr:x>0.00739</cdr:x>
      <cdr:y>0.74221</cdr:y>
    </cdr:from>
    <cdr:to>
      <cdr:x>0.04109</cdr:x>
      <cdr:y>0.77249</cdr:y>
    </cdr:to>
    <cdr:sp macro="" textlink="">
      <cdr:nvSpPr>
        <cdr:cNvPr id="8" name="Прямоугольник 7">
          <a:extLst xmlns:a="http://schemas.openxmlformats.org/drawingml/2006/main">
            <a:ext uri="{FF2B5EF4-FFF2-40B4-BE49-F238E27FC236}">
              <a16:creationId xmlns="" xmlns:a16="http://schemas.microsoft.com/office/drawing/2014/main" id="{3D47B87D-DBDD-8200-BB3A-2856B6EE3715}"/>
            </a:ext>
          </a:extLst>
        </cdr:cNvPr>
        <cdr:cNvSpPr/>
      </cdr:nvSpPr>
      <cdr:spPr>
        <a:xfrm xmlns:a="http://schemas.openxmlformats.org/drawingml/2006/main">
          <a:off x="32997" y="3530487"/>
          <a:ext cx="150454" cy="144034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2">
              <a:lumMod val="75000"/>
            </a:schemeClr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KZ"/>
        </a:p>
      </cdr:txBody>
    </cdr:sp>
  </cdr:relSizeAnchor>
  <cdr:relSizeAnchor xmlns:cdr="http://schemas.openxmlformats.org/drawingml/2006/chartDrawing">
    <cdr:from>
      <cdr:x>0.00739</cdr:x>
      <cdr:y>0.80463</cdr:y>
    </cdr:from>
    <cdr:to>
      <cdr:x>0.04109</cdr:x>
      <cdr:y>0.83491</cdr:y>
    </cdr:to>
    <cdr:sp macro="" textlink="">
      <cdr:nvSpPr>
        <cdr:cNvPr id="9" name="Прямоугольник 8">
          <a:extLst xmlns:a="http://schemas.openxmlformats.org/drawingml/2006/main">
            <a:ext uri="{FF2B5EF4-FFF2-40B4-BE49-F238E27FC236}">
              <a16:creationId xmlns="" xmlns:a16="http://schemas.microsoft.com/office/drawing/2014/main" id="{037FFC1D-A05E-1A0A-3805-8B28A6AD563F}"/>
            </a:ext>
          </a:extLst>
        </cdr:cNvPr>
        <cdr:cNvSpPr/>
      </cdr:nvSpPr>
      <cdr:spPr>
        <a:xfrm xmlns:a="http://schemas.openxmlformats.org/drawingml/2006/main">
          <a:off x="32997" y="3827403"/>
          <a:ext cx="150454" cy="14403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75000"/>
          </a:schemeClr>
        </a:solidFill>
        <a:ln xmlns:a="http://schemas.openxmlformats.org/drawingml/2006/main">
          <a:solidFill>
            <a:schemeClr val="accent5">
              <a:lumMod val="75000"/>
            </a:schemeClr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KZ"/>
        </a:p>
      </cdr:txBody>
    </cdr:sp>
  </cdr:relSizeAnchor>
  <cdr:relSizeAnchor xmlns:cdr="http://schemas.openxmlformats.org/drawingml/2006/chartDrawing">
    <cdr:from>
      <cdr:x>0.00739</cdr:x>
      <cdr:y>0.92387</cdr:y>
    </cdr:from>
    <cdr:to>
      <cdr:x>0.03965</cdr:x>
      <cdr:y>0.95415</cdr:y>
    </cdr:to>
    <cdr:sp macro="" textlink="">
      <cdr:nvSpPr>
        <cdr:cNvPr id="10" name="Прямоугольник 9">
          <a:extLst xmlns:a="http://schemas.openxmlformats.org/drawingml/2006/main">
            <a:ext uri="{FF2B5EF4-FFF2-40B4-BE49-F238E27FC236}">
              <a16:creationId xmlns="" xmlns:a16="http://schemas.microsoft.com/office/drawing/2014/main" id="{4C053515-795D-2547-76AC-FFFF79F0CDBE}"/>
            </a:ext>
          </a:extLst>
        </cdr:cNvPr>
        <cdr:cNvSpPr/>
      </cdr:nvSpPr>
      <cdr:spPr>
        <a:xfrm xmlns:a="http://schemas.openxmlformats.org/drawingml/2006/main">
          <a:off x="32997" y="4394583"/>
          <a:ext cx="144016" cy="144033"/>
        </a:xfrm>
        <a:prstGeom xmlns:a="http://schemas.openxmlformats.org/drawingml/2006/main" prst="rect">
          <a:avLst/>
        </a:prstGeom>
        <a:solidFill xmlns:a="http://schemas.openxmlformats.org/drawingml/2006/main">
          <a:srgbClr val="00CC00"/>
        </a:solidFill>
        <a:ln xmlns:a="http://schemas.openxmlformats.org/drawingml/2006/main">
          <a:solidFill>
            <a:srgbClr val="00CC00"/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KZ"/>
        </a:p>
      </cdr:txBody>
    </cdr:sp>
  </cdr:relSizeAnchor>
  <cdr:relSizeAnchor xmlns:cdr="http://schemas.openxmlformats.org/drawingml/2006/chartDrawing">
    <cdr:from>
      <cdr:x>0.02352</cdr:x>
      <cdr:y>0.74221</cdr:y>
    </cdr:from>
    <cdr:to>
      <cdr:x>0.7359</cdr:x>
      <cdr:y>0.98442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="" xmlns:a16="http://schemas.microsoft.com/office/drawing/2014/main" id="{C51E632E-835E-8AC7-9793-5C367DEEC3EB}"/>
            </a:ext>
          </a:extLst>
        </cdr:cNvPr>
        <cdr:cNvSpPr txBox="1"/>
      </cdr:nvSpPr>
      <cdr:spPr>
        <a:xfrm xmlns:a="http://schemas.openxmlformats.org/drawingml/2006/main">
          <a:off x="105005" y="3530483"/>
          <a:ext cx="3180418" cy="1152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kk-KZ" sz="1000" dirty="0"/>
            <a:t>Налоговые поступления</a:t>
          </a:r>
        </a:p>
        <a:p xmlns:a="http://schemas.openxmlformats.org/drawingml/2006/main">
          <a:endParaRPr lang="kk-KZ" sz="700" dirty="0"/>
        </a:p>
        <a:p xmlns:a="http://schemas.openxmlformats.org/drawingml/2006/main">
          <a:r>
            <a:rPr lang="kk-KZ" sz="1000" dirty="0"/>
            <a:t>Неналоговые поступления</a:t>
          </a:r>
        </a:p>
        <a:p xmlns:a="http://schemas.openxmlformats.org/drawingml/2006/main">
          <a:endParaRPr lang="kk-KZ" sz="700" dirty="0"/>
        </a:p>
        <a:p xmlns:a="http://schemas.openxmlformats.org/drawingml/2006/main">
          <a:r>
            <a:rPr lang="kk-KZ" sz="1000" dirty="0"/>
            <a:t>Поступления от продажи основного капитала</a:t>
          </a:r>
        </a:p>
        <a:p xmlns:a="http://schemas.openxmlformats.org/drawingml/2006/main">
          <a:endParaRPr lang="kk-KZ" sz="700" dirty="0"/>
        </a:p>
        <a:p xmlns:a="http://schemas.openxmlformats.org/drawingml/2006/main">
          <a:r>
            <a:rPr lang="kk-KZ" sz="1000" dirty="0"/>
            <a:t>Специальные поступления</a:t>
          </a:r>
          <a:endParaRPr lang="ru-KZ" sz="1000" dirty="0"/>
        </a:p>
      </cdr:txBody>
    </cdr:sp>
  </cdr:relSizeAnchor>
  <cdr:relSizeAnchor xmlns:cdr="http://schemas.openxmlformats.org/drawingml/2006/chartDrawing">
    <cdr:from>
      <cdr:x>0.36223</cdr:x>
      <cdr:y>0.21237</cdr:y>
    </cdr:from>
    <cdr:to>
      <cdr:x>0.41062</cdr:x>
      <cdr:y>0.27293</cdr:y>
    </cdr:to>
    <cdr:cxnSp macro="">
      <cdr:nvCxnSpPr>
        <cdr:cNvPr id="16" name="Прямая соединительная линия 15">
          <a:extLst xmlns:a="http://schemas.openxmlformats.org/drawingml/2006/main">
            <a:ext uri="{FF2B5EF4-FFF2-40B4-BE49-F238E27FC236}">
              <a16:creationId xmlns="" xmlns:a16="http://schemas.microsoft.com/office/drawing/2014/main" id="{FFB0F837-E7EF-6250-7AE0-0C7353E2A7FE}"/>
            </a:ext>
          </a:extLst>
        </cdr:cNvPr>
        <cdr:cNvCxnSpPr/>
      </cdr:nvCxnSpPr>
      <cdr:spPr>
        <a:xfrm xmlns:a="http://schemas.openxmlformats.org/drawingml/2006/main" flipH="1" flipV="1">
          <a:off x="1617173" y="1010207"/>
          <a:ext cx="216024" cy="28803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0.28158</cdr:x>
      <cdr:y>0.15182</cdr:y>
    </cdr:from>
    <cdr:to>
      <cdr:x>0.44287</cdr:x>
      <cdr:y>0.21237</cdr:y>
    </cdr:to>
    <cdr:sp macro="" textlink="">
      <cdr:nvSpPr>
        <cdr:cNvPr id="18" name="Прямоугольник 17"/>
        <cdr:cNvSpPr/>
      </cdr:nvSpPr>
      <cdr:spPr>
        <a:xfrm xmlns:a="http://schemas.openxmlformats.org/drawingml/2006/main">
          <a:off x="1257133" y="722175"/>
          <a:ext cx="720080" cy="28803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400" b="1" dirty="0"/>
            <a:t>14,3</a:t>
          </a:r>
          <a:r>
            <a:rPr lang="ru-RU" sz="1400" b="1" dirty="0"/>
            <a:t>%</a:t>
          </a:r>
        </a:p>
      </cdr:txBody>
    </cdr:sp>
  </cdr:relSizeAnchor>
  <cdr:relSizeAnchor xmlns:cdr="http://schemas.openxmlformats.org/drawingml/2006/chartDrawing">
    <cdr:from>
      <cdr:x>0.40864</cdr:x>
      <cdr:y>0.3032</cdr:y>
    </cdr:from>
    <cdr:to>
      <cdr:x>0.49955</cdr:x>
      <cdr:y>0.38085</cdr:y>
    </cdr:to>
    <cdr:sp macro="" textlink="">
      <cdr:nvSpPr>
        <cdr:cNvPr id="19" name="TextBox 12">
          <a:extLst xmlns:a="http://schemas.openxmlformats.org/drawingml/2006/main">
            <a:ext uri="{FF2B5EF4-FFF2-40B4-BE49-F238E27FC236}">
              <a16:creationId xmlns="" xmlns:a16="http://schemas.microsoft.com/office/drawing/2014/main" id="{C6D24143-16CE-8ED0-EFD8-F15B1B36738A}"/>
            </a:ext>
          </a:extLst>
        </cdr:cNvPr>
        <cdr:cNvSpPr txBox="1"/>
      </cdr:nvSpPr>
      <cdr:spPr>
        <a:xfrm xmlns:a="http://schemas.openxmlformats.org/drawingml/2006/main">
          <a:off x="1824373" y="1442255"/>
          <a:ext cx="40588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kk-KZ" sz="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8,1</a:t>
          </a:r>
        </a:p>
        <a:p xmlns:a="http://schemas.openxmlformats.org/drawingml/2006/main">
          <a:pPr algn="ctr"/>
          <a:r>
            <a:rPr lang="kk-KZ" sz="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млрд.</a:t>
          </a:r>
        </a:p>
        <a:p xmlns:a="http://schemas.openxmlformats.org/drawingml/2006/main">
          <a:pPr algn="ctr"/>
          <a:r>
            <a:rPr lang="kk-KZ" sz="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тенге</a:t>
          </a:r>
          <a:endParaRPr lang="ru-RU" sz="600" b="1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0.00739</cdr:x>
      <cdr:y>0.86332</cdr:y>
    </cdr:from>
    <cdr:to>
      <cdr:x>0.04109</cdr:x>
      <cdr:y>0.8936</cdr:y>
    </cdr:to>
    <cdr:sp macro="" textlink="">
      <cdr:nvSpPr>
        <cdr:cNvPr id="20" name="Прямоугольник 19">
          <a:extLst xmlns:a="http://schemas.openxmlformats.org/drawingml/2006/main">
            <a:ext uri="{FF2B5EF4-FFF2-40B4-BE49-F238E27FC236}">
              <a16:creationId xmlns="" xmlns:a16="http://schemas.microsoft.com/office/drawing/2014/main" id="{4C053515-795D-2547-76AC-FFFF79F0CDBE}"/>
            </a:ext>
          </a:extLst>
        </cdr:cNvPr>
        <cdr:cNvSpPr/>
      </cdr:nvSpPr>
      <cdr:spPr>
        <a:xfrm xmlns:a="http://schemas.openxmlformats.org/drawingml/2006/main">
          <a:off x="32997" y="4106551"/>
          <a:ext cx="150454" cy="144033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rgbClr val="FFFF00"/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KZ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0.52846</cdr:x>
      <cdr:y>0.41355</cdr:y>
    </cdr:from>
    <cdr:to>
      <cdr:x>0.65041</cdr:x>
      <cdr:y>0.52349</cdr:y>
    </cdr:to>
    <cdr:sp macro="" textlink="">
      <cdr:nvSpPr>
        <cdr:cNvPr id="2" name="Овал 1">
          <a:extLst xmlns:a="http://schemas.openxmlformats.org/drawingml/2006/main">
            <a:ext uri="{FF2B5EF4-FFF2-40B4-BE49-F238E27FC236}">
              <a16:creationId xmlns="" xmlns:a16="http://schemas.microsoft.com/office/drawing/2014/main" id="{271D89D1-4BDF-3609-C00B-A8901A678D4F}"/>
            </a:ext>
          </a:extLst>
        </cdr:cNvPr>
        <cdr:cNvSpPr/>
      </cdr:nvSpPr>
      <cdr:spPr>
        <a:xfrm xmlns:a="http://schemas.openxmlformats.org/drawingml/2006/main">
          <a:off x="4680520" y="1916238"/>
          <a:ext cx="1080120" cy="509386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3">
            <a:shade val="15000"/>
          </a:schemeClr>
        </a:lnRef>
        <a:fillRef xmlns:a="http://schemas.openxmlformats.org/drawingml/2006/main" idx="1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 b="1" dirty="0" smtClean="0"/>
            <a:t>5</a:t>
          </a:r>
          <a:r>
            <a:rPr lang="ru-RU" sz="1000" b="1" dirty="0" smtClean="0"/>
            <a:t>7</a:t>
          </a:r>
          <a:r>
            <a:rPr lang="en-US" sz="1000" b="1" dirty="0" smtClean="0"/>
            <a:t>7 797</a:t>
          </a:r>
          <a:r>
            <a:rPr lang="ru-RU" sz="1000" b="1" dirty="0" smtClean="0"/>
            <a:t>,</a:t>
          </a:r>
          <a:r>
            <a:rPr lang="en-US" sz="1000" b="1" dirty="0" smtClean="0"/>
            <a:t>2</a:t>
          </a:r>
          <a:endParaRPr lang="ru-RU" sz="1000" b="1" dirty="0"/>
        </a:p>
        <a:p xmlns:a="http://schemas.openxmlformats.org/drawingml/2006/main">
          <a:pPr algn="ctr"/>
          <a:r>
            <a:rPr lang="ru-RU" sz="1000" b="1" dirty="0"/>
            <a:t>млн</a:t>
          </a:r>
          <a:r>
            <a:rPr lang="kk-KZ" sz="1000" b="1" dirty="0"/>
            <a:t>.тенге</a:t>
          </a:r>
          <a:endParaRPr lang="ru-KZ" sz="10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DEE1025-1B3E-4FB8-B81A-6F5C7DFC17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9" y="14"/>
            <a:ext cx="4300855" cy="340643"/>
          </a:xfrm>
          <a:prstGeom prst="rect">
            <a:avLst/>
          </a:prstGeom>
        </p:spPr>
        <p:txBody>
          <a:bodyPr vert="horz" lIns="90642" tIns="45321" rIns="90642" bIns="4532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E9D2129-609C-4C04-A6F2-F0C2681705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1909" y="14"/>
            <a:ext cx="4300855" cy="340643"/>
          </a:xfrm>
          <a:prstGeom prst="rect">
            <a:avLst/>
          </a:prstGeom>
        </p:spPr>
        <p:txBody>
          <a:bodyPr vert="horz" lIns="90642" tIns="45321" rIns="90642" bIns="45321" rtlCol="0"/>
          <a:lstStyle>
            <a:lvl1pPr algn="r">
              <a:defRPr sz="1200"/>
            </a:lvl1pPr>
          </a:lstStyle>
          <a:p>
            <a:fld id="{6E4CC3D3-6A4F-4858-8047-AAEEC13FDE5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E12AAD9-616D-4281-BE7C-40E635CACF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9" y="6457042"/>
            <a:ext cx="4300855" cy="340643"/>
          </a:xfrm>
          <a:prstGeom prst="rect">
            <a:avLst/>
          </a:prstGeom>
        </p:spPr>
        <p:txBody>
          <a:bodyPr vert="horz" lIns="90642" tIns="45321" rIns="90642" bIns="4532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56F2EEE-A49E-4D47-AB98-F021B59BFC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1909" y="6457042"/>
            <a:ext cx="4300855" cy="340643"/>
          </a:xfrm>
          <a:prstGeom prst="rect">
            <a:avLst/>
          </a:prstGeom>
        </p:spPr>
        <p:txBody>
          <a:bodyPr vert="horz" lIns="90642" tIns="45321" rIns="90642" bIns="45321" rtlCol="0" anchor="b"/>
          <a:lstStyle>
            <a:lvl1pPr algn="r">
              <a:defRPr sz="1200"/>
            </a:lvl1pPr>
          </a:lstStyle>
          <a:p>
            <a:fld id="{3A132E78-363C-4E04-97C3-AFD2590C96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483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9" y="20"/>
            <a:ext cx="4300855" cy="339883"/>
          </a:xfrm>
          <a:prstGeom prst="rect">
            <a:avLst/>
          </a:prstGeom>
        </p:spPr>
        <p:txBody>
          <a:bodyPr vert="horz" lIns="91140" tIns="45567" rIns="91140" bIns="4556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12" y="20"/>
            <a:ext cx="4300855" cy="339883"/>
          </a:xfrm>
          <a:prstGeom prst="rect">
            <a:avLst/>
          </a:prstGeom>
        </p:spPr>
        <p:txBody>
          <a:bodyPr vert="horz" lIns="91140" tIns="45567" rIns="91140" bIns="45567" rtlCol="0"/>
          <a:lstStyle>
            <a:lvl1pPr algn="r">
              <a:defRPr sz="1200"/>
            </a:lvl1pPr>
          </a:lstStyle>
          <a:p>
            <a:fld id="{C2E97BE0-417A-4EE8-A42F-078CA148E59C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27550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40" tIns="45567" rIns="91140" bIns="4556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05" y="3228907"/>
            <a:ext cx="7940040" cy="3058952"/>
          </a:xfrm>
          <a:prstGeom prst="rect">
            <a:avLst/>
          </a:prstGeom>
        </p:spPr>
        <p:txBody>
          <a:bodyPr vert="horz" lIns="91140" tIns="45567" rIns="91140" bIns="4556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9" y="6456631"/>
            <a:ext cx="4300855" cy="339883"/>
          </a:xfrm>
          <a:prstGeom prst="rect">
            <a:avLst/>
          </a:prstGeom>
        </p:spPr>
        <p:txBody>
          <a:bodyPr vert="horz" lIns="91140" tIns="45567" rIns="91140" bIns="4556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12" y="6456631"/>
            <a:ext cx="4300855" cy="339883"/>
          </a:xfrm>
          <a:prstGeom prst="rect">
            <a:avLst/>
          </a:prstGeom>
        </p:spPr>
        <p:txBody>
          <a:bodyPr vert="horz" lIns="91140" tIns="45567" rIns="91140" bIns="45567" rtlCol="0" anchor="b"/>
          <a:lstStyle>
            <a:lvl1pPr algn="r">
              <a:defRPr sz="1200"/>
            </a:lvl1pPr>
          </a:lstStyle>
          <a:p>
            <a:fld id="{65CDFC23-47DE-4463-89E0-8052A47855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64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494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8986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479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7972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7464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6957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6450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5943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00338" y="511175"/>
            <a:ext cx="4524375" cy="2546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368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613" y="755650"/>
            <a:ext cx="6691312" cy="3763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613" y="755650"/>
            <a:ext cx="6691312" cy="3763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613" y="755650"/>
            <a:ext cx="6691312" cy="3763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222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613" y="755650"/>
            <a:ext cx="6691312" cy="3763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613" y="755650"/>
            <a:ext cx="6691312" cy="3763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613" y="755650"/>
            <a:ext cx="6691312" cy="3763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613" y="755650"/>
            <a:ext cx="6691312" cy="3763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613" y="755650"/>
            <a:ext cx="6691312" cy="3763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613" y="755650"/>
            <a:ext cx="6691312" cy="3763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613" y="755650"/>
            <a:ext cx="6691312" cy="3763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613" y="755650"/>
            <a:ext cx="6691312" cy="3763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613" y="755650"/>
            <a:ext cx="6691312" cy="3763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613" y="755650"/>
            <a:ext cx="6691312" cy="3763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4613" y="755650"/>
            <a:ext cx="6691312" cy="37639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725" y="749300"/>
            <a:ext cx="662781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970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B65F66-2DED-4D1F-9D74-E2F4F19F1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4AA8A44-78BC-4006-AA16-CBC0829D78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3EC3183-805A-4F96-B077-F3A5BA7AF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0EF07F5-5839-4D0A-9811-E88E0725E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84383F6-4582-43BD-ABBD-72FE5FA5D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227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BE6BC9-EBBC-4955-857C-912A160A0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E08145D-2D87-4F47-8AFF-EAAE0E6B3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5850E98-ECAC-4FD8-A2FD-AA4904B2B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7A41A33-E713-4384-8511-5C25E04CF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26278C0-E077-4E1D-B607-B810E9B89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5672C6-3918-4922-B632-92D0E34CE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79BAC5B-2BF6-4FFB-8935-115D8E3CB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DFB8927-9D2D-43D5-8C69-469A87CD2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8982068-F205-4A99-BE98-0C72C9360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3C2263-2ABC-4685-A93E-EBDF38392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67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72F2C2A-284E-4038-B905-4C78B7065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8387D62-A20B-42A2-B589-8829462141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2016FDC-911C-4877-9ACD-9DD92FFBF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DB74200-B022-424C-950C-8E5CB57B3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EFBA939-609C-401B-94C1-7C6D82F0C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80C5F0D-07C1-4F0E-9D20-A80E97020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7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77A20A-F069-4917-B65C-338442E8A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33EC207-01EF-4E12-8BE9-2D1E79334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44988EE-380B-4D60-8856-F08C61881D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781DFAB-8670-4C21-8DAA-0CE4B8992E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D2ABD75-76B6-4422-8607-C2DE56FD79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4498C7E0-D9A3-4978-8FB7-090408F21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3B8368F3-6868-493A-B8E8-B87986D2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4A1AEA4-1C67-4C00-A857-6E086C15C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67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F059651-EE1C-4927-BB44-DED81BFEB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8BC7AA09-5B44-498E-A1AF-414E95723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562F9F6-B08E-431F-81BC-36C772749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28DBF25-A1AD-43AD-8F96-A3DC3BB90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02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B16C4D7-5F31-4F81-964E-EB2530B0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BB1C40B-06BD-4146-B88C-7C9487FBD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AD49353-86A8-4A1D-AD55-AAAD6E2A5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869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A85617-4CE6-4C45-B820-884F4C580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09E600C-19C4-4549-B161-CC6F7CC50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BA2A93C-9C42-42BA-8105-B4975BEDB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051CE31-B06C-4647-9540-3884C3BD3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DEE4545-9199-4388-92C7-527425CDF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7E5B20F-9598-4B06-847F-CFF5DE45A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03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140FD81-3BF5-419E-A110-040BD340F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736B3E9-54A9-429C-AC3E-D020D3205B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06426B8-1088-4818-91AB-9D59574A59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5B2C1B3-2607-462B-953D-6D2929AEA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9C558CD-E57F-4F36-AF61-2EC430F98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F5FCCE9-FCB7-4A5B-8908-531E92A57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27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D140757-B460-4B4C-ABEB-F87DDA57E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04806DF-06A0-4004-86AF-2796C0A7B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561FA2B-2069-4B95-B227-5E930C35D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6808E48-E2A9-4FF1-947C-8A76E1EA8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06B7B4B-E1A3-4F7E-B038-9A2661C8A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7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DB84D64-32EE-45C5-B1C9-934C4CDEFD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B9BA85C-43C4-4D87-B32F-046E3E04B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0EC0EF2-7479-492C-9279-49AD3FCAC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9EE4EA5-6127-4DAF-B61D-BF78B494A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9DFBAF9-758F-46D1-A44E-40808D033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18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04FAE7-8061-4EF6-8A0A-3D60BAF5A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6422C3F-DE50-408B-A7B4-50095870A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2873DB-5377-4860-84AF-0DCABA4D3E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1C047FF-54D8-427B-8DE4-624140F8B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DB44107-AFD5-4F21-A927-CD11AA820B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602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em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63500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16" name="Прямоугольник 15"/>
          <p:cNvSpPr/>
          <p:nvPr/>
        </p:nvSpPr>
        <p:spPr>
          <a:xfrm>
            <a:off x="63671" y="4136350"/>
            <a:ext cx="8928992" cy="83099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kk-KZ" sz="28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ГРАЖДАНСКИЙ </a:t>
            </a:r>
            <a:r>
              <a:rPr lang="kk-KZ" sz="28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БЮДЖЕТ</a:t>
            </a:r>
            <a:r>
              <a:rPr lang="kk-KZ" sz="28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kk-KZ" sz="28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kk-KZ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kk-KZ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.0</a:t>
            </a:r>
            <a:r>
              <a:rPr lang="en-US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kk-KZ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.2026 год </a:t>
            </a:r>
            <a:r>
              <a:rPr lang="en-US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kk-KZ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проект</a:t>
            </a:r>
            <a:r>
              <a:rPr lang="en-US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kk-KZ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kk-KZ" sz="2000" b="1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120" y="123478"/>
            <a:ext cx="701543" cy="6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2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ПОКАЗАТЕЛИ СОЦИАЛЬНО-ЭКОНОМИЧЕСКОГО РАЗВИТИЯ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09922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780928"/>
              </p:ext>
            </p:extLst>
          </p:nvPr>
        </p:nvGraphicFramePr>
        <p:xfrm>
          <a:off x="323526" y="1275757"/>
          <a:ext cx="5616625" cy="3672255"/>
        </p:xfrm>
        <a:graphic>
          <a:graphicData uri="http://schemas.openxmlformats.org/drawingml/2006/table">
            <a:tbl>
              <a:tblPr firstCol="1" bandCol="1">
                <a:tableStyleId>{3B4B98B0-60AC-42C2-AFA5-B58CD77FA1E5}</a:tableStyleId>
              </a:tblPr>
              <a:tblGrid>
                <a:gridCol w="31692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08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5517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2133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029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Месячный расчетный показатель, тенге </a:t>
                      </a:r>
                      <a:endParaRPr kumimoji="0" lang="ru-RU" sz="9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4 325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4 606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4 882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Минимальная заработная плата, тенге</a:t>
                      </a:r>
                      <a:endParaRPr kumimoji="0" lang="ru-RU" sz="9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85 000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85 000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85 000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0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Величина прожиточного минимума, тенге</a:t>
                      </a:r>
                      <a:endParaRPr kumimoji="0" lang="ru-RU" sz="9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50 851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54 150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57</a:t>
                      </a:r>
                      <a:r>
                        <a:rPr lang="kk-KZ" sz="100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405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29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Минимальный размер пенсии, тенге</a:t>
                      </a:r>
                      <a:endParaRPr kumimoji="0" lang="ru-RU" sz="9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69 049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73 538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77 951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0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Средняя заработная плата, тенге</a:t>
                      </a:r>
                      <a:endParaRPr kumimoji="0" lang="ru-RU" sz="9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401</a:t>
                      </a:r>
                      <a:r>
                        <a:rPr lang="kk-KZ" sz="1000" baseline="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512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429 110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445 785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87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Валовой региональный продукт,   млрд. тенге</a:t>
                      </a:r>
                      <a:endParaRPr kumimoji="0" lang="ru-RU" sz="9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4 011,4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4 352,3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4 715,7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80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Численность населения, тыс. чел.</a:t>
                      </a:r>
                      <a:r>
                        <a:rPr kumimoji="0" lang="kk-KZ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</a:t>
                      </a:r>
                      <a:r>
                        <a:rPr kumimoji="0" lang="ru-RU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</a:t>
                      </a: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  </a:t>
                      </a:r>
                      <a:r>
                        <a:rPr kumimoji="0" lang="kk-KZ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(на</a:t>
                      </a:r>
                      <a:r>
                        <a:rPr kumimoji="0" lang="en-US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kk-KZ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конец года)</a:t>
                      </a:r>
                      <a:endParaRPr kumimoji="0" 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864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872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880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0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ВРП на душу населения, тыс. тенге</a:t>
                      </a:r>
                      <a:endParaRPr kumimoji="0" lang="ru-RU" sz="9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4 642,8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4 991,2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5 358,8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0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безработицы, %</a:t>
                      </a:r>
                      <a:endParaRPr kumimoji="0" 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4,8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4,8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4,7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0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Доля экономически активного населения, %</a:t>
                      </a:r>
                      <a:endParaRPr kumimoji="0" 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42,1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42,1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42,1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93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Доля городского населения, %</a:t>
                      </a:r>
                      <a:endParaRPr kumimoji="0" lang="ru-RU" sz="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44,9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44,9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44,9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106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Инфляция, %</a:t>
                      </a:r>
                      <a:endParaRPr kumimoji="0" 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9-11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5,5-7,5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5,0-7,0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072198" y="642924"/>
            <a:ext cx="2952328" cy="4429156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 defTabSz="778986">
              <a:spcAft>
                <a:spcPts val="800"/>
              </a:spcAft>
              <a:defRPr/>
            </a:pP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МРП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это показатель, используемый в РК для исчисления пенсий, пособий и иных выплат, а также для применения штрафных санкций, расчета налогов и других платежей (устанавливается ежегодно Законом РК «О республиканском бюджете»)</a:t>
            </a:r>
          </a:p>
          <a:p>
            <a:pPr algn="just" defTabSz="778986">
              <a:spcAft>
                <a:spcPts val="800"/>
              </a:spcAft>
              <a:defRPr/>
            </a:pP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Прожиточный минимум 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необходимый минимальный денежный доход на одного человека, равный по величине стоимости минимальной потребительской корзины</a:t>
            </a:r>
          </a:p>
          <a:p>
            <a:pPr algn="just" defTabSz="778986">
              <a:spcAft>
                <a:spcPts val="800"/>
              </a:spcAft>
              <a:defRPr/>
            </a:pP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Минимальная заработная плата 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гарантированный минимум денежных выплат работнику простого неквалифицированного (наименее сложного) труда при выполнении им норм труда (трудовых обязанностей) в нормальных условиях и при нормальной продолжительности рабочего времени</a:t>
            </a:r>
          </a:p>
          <a:p>
            <a:pPr algn="just" defTabSz="778986">
              <a:spcAft>
                <a:spcPts val="800"/>
              </a:spcAft>
              <a:defRPr/>
            </a:pP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Валовой региональный продукт (ВРП) 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один из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важнейших макроэкономических показателей, характеризующих результаты экономической деятельности области и страны в целом</a:t>
            </a:r>
          </a:p>
          <a:p>
            <a:pPr algn="just" defTabSz="778986">
              <a:spcAft>
                <a:spcPts val="800"/>
              </a:spcAft>
              <a:defRPr/>
            </a:pP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Инфляция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обесценивание денег, проявляющееся в форме роста цен на товары и услуги, не обусловленного повышением их качества. Вызывается, прежде всего, избыточной денежной массой при отсутствии адекватного увеличения товарной массы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3491880" y="843558"/>
            <a:ext cx="2405608" cy="23090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год 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202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год   202</a:t>
            </a: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12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</a:p>
        </p:txBody>
      </p:sp>
      <p:pic>
        <p:nvPicPr>
          <p:cNvPr id="13" name="Рисунок 12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864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1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529101"/>
              </p:ext>
            </p:extLst>
          </p:nvPr>
        </p:nvGraphicFramePr>
        <p:xfrm>
          <a:off x="118911" y="806810"/>
          <a:ext cx="8906177" cy="4057915"/>
        </p:xfrm>
        <a:graphic>
          <a:graphicData uri="http://schemas.openxmlformats.org/drawingml/2006/table">
            <a:tbl>
              <a:tblPr firstCol="1" bandRow="1">
                <a:tableStyleId>{2D5ABB26-0587-4C30-8999-92F81FD0307C}</a:tableStyleId>
              </a:tblPr>
              <a:tblGrid>
                <a:gridCol w="48245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1732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474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endParaRPr kumimoji="0" 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kumimoji="0" lang="ru-RU" sz="15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88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ДОХОДЫ, всего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137160" marB="13716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k-KZ" sz="1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605 307,8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675 638,2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710 643,9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19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Налоговые поступления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en-US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150,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43 693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46 299,3</a:t>
                      </a: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9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Неналоговые поступления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lang="ru-RU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  <a:r>
                        <a:rPr lang="kk-KZ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en-US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1 889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1 890,3</a:t>
                      </a: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87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Поступления от продажи основного капитала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,0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87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Специальные поступления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000" b="0" i="0" u="none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000" b="0" i="0" u="non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584</a:t>
                      </a:r>
                      <a:r>
                        <a:rPr lang="en-US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8 593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9 074,0</a:t>
                      </a: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905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5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ПОСТУПЛЕНИЯ ТРАНСФЕРТОВ</a:t>
                      </a:r>
                      <a:endParaRPr kumimoji="0" lang="ru-RU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553 877,9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600 041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642 381,4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70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ПОГАШЕНИЕ БЮДЖЕТНЫХ КРЕДИТОВ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106,1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21 367,2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10 943,5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5481227"/>
                  </a:ext>
                </a:extLst>
              </a:tr>
              <a:tr h="3770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ПОСТУПЛЕНИЕ ЗАЙМОВ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94053380"/>
                  </a:ext>
                </a:extLst>
              </a:tr>
              <a:tr h="5500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ИСПОЛЬЗУЕМЫЕ ОСТАТКИ БЮДЖЕТНЫХ СРЕДСТВ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4 201,6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38359592"/>
                  </a:ext>
                </a:extLst>
              </a:tr>
            </a:tbl>
          </a:graphicData>
        </a:graphic>
      </p:graphicFrame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58509" y="377978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9652" y="7458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СТРУКТУРА ДОХОДОВ ОБЛАСТНОГО БЮДЖЕТА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0" name="Блок-схема: знак завершения 9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8074616" y="503874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3552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ПОСТУПЛЕНИЙ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11510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788024" y="1059582"/>
            <a:ext cx="3810000" cy="3124200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>
              <a:spcAft>
                <a:spcPts val="800"/>
              </a:spcAft>
              <a:defRPr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Основным видом доходов областного бюджета являются налоговые поступления, что составляют 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62</a:t>
            </a:r>
            <a:r>
              <a:rPr lang="en-US" altLang="ru-RU" sz="1600" b="1" dirty="0">
                <a:latin typeface="Arial" pitchFamily="34" charset="0"/>
                <a:cs typeface="Arial" pitchFamily="34" charset="0"/>
              </a:rPr>
              <a:t>,</a:t>
            </a:r>
            <a:r>
              <a:rPr lang="kk-KZ" altLang="ru-RU" sz="1600" b="1" dirty="0">
                <a:latin typeface="Arial" pitchFamily="34" charset="0"/>
                <a:cs typeface="Arial" pitchFamily="34" charset="0"/>
              </a:rPr>
              <a:t>3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%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от общих доходов,  </a:t>
            </a:r>
          </a:p>
          <a:p>
            <a:pPr algn="just">
              <a:spcAft>
                <a:spcPts val="800"/>
              </a:spcAft>
              <a:defRPr/>
            </a:pPr>
            <a:r>
              <a:rPr lang="ru-RU" altLang="ru-RU" sz="1600" i="1" dirty="0">
                <a:latin typeface="Arial" pitchFamily="34" charset="0"/>
                <a:cs typeface="Arial" pitchFamily="34" charset="0"/>
              </a:rPr>
              <a:t>в том числе:  </a:t>
            </a:r>
          </a:p>
          <a:p>
            <a:pPr algn="just">
              <a:spcAft>
                <a:spcPts val="800"/>
              </a:spcAft>
              <a:defRPr/>
            </a:pPr>
            <a:r>
              <a:rPr lang="ru-RU" altLang="ru-RU" sz="1600" dirty="0">
                <a:latin typeface="Arial" pitchFamily="34" charset="0"/>
                <a:cs typeface="Arial" pitchFamily="34" charset="0"/>
              </a:rPr>
              <a:t>Социальный налог 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(96,9%)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и поступления за использование природных и других ресурсов составили 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(</a:t>
            </a:r>
            <a:r>
              <a:rPr lang="kk-KZ" altLang="ru-RU" sz="1600" b="1" dirty="0">
                <a:latin typeface="Arial" pitchFamily="34" charset="0"/>
                <a:cs typeface="Arial" pitchFamily="34" charset="0"/>
              </a:rPr>
              <a:t>3</a:t>
            </a:r>
            <a:r>
              <a:rPr lang="en-US" altLang="ru-RU" sz="1600" b="1" dirty="0">
                <a:latin typeface="Arial" pitchFamily="34" charset="0"/>
                <a:cs typeface="Arial" pitchFamily="34" charset="0"/>
              </a:rPr>
              <a:t>,</a:t>
            </a:r>
            <a:r>
              <a:rPr lang="kk-KZ" altLang="ru-RU" sz="1600" b="1" dirty="0">
                <a:latin typeface="Arial" pitchFamily="34" charset="0"/>
                <a:cs typeface="Arial" pitchFamily="34" charset="0"/>
              </a:rPr>
              <a:t>1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%)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662037"/>
              </p:ext>
            </p:extLst>
          </p:nvPr>
        </p:nvGraphicFramePr>
        <p:xfrm>
          <a:off x="218523" y="193391"/>
          <a:ext cx="4464496" cy="4756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Рисунок 8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7431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СТРУКТУРА РАСХОДОВ ОБЛАСТНОГО БЮДЖЕТА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81816" y="408334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Group 28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3032469"/>
              </p:ext>
            </p:extLst>
          </p:nvPr>
        </p:nvGraphicFramePr>
        <p:xfrm>
          <a:off x="395534" y="483518"/>
          <a:ext cx="8618144" cy="4399937"/>
        </p:xfrm>
        <a:graphic>
          <a:graphicData uri="http://schemas.openxmlformats.org/drawingml/2006/table">
            <a:tbl>
              <a:tblPr firstCol="1" bandRow="1">
                <a:tableStyleId>{3B4B98B0-60AC-42C2-AFA5-B58CD77FA1E5}</a:tableStyleId>
              </a:tblPr>
              <a:tblGrid>
                <a:gridCol w="50677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951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979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7549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503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2027 год              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kumimoji="0" lang="ru-RU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94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РАСХОДЫ 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758 728,5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675 638,2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710 643,9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226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36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II. 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Затраты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</a:t>
                      </a:r>
                      <a:r>
                        <a:rPr lang="kk-KZ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021,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652 394</a:t>
                      </a: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kk-KZ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697 824</a:t>
                      </a: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kk-KZ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23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Государственные услуги общего характера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827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6 682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6 774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Оборона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38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3 195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3 324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Общественный порядок, безопасность  и др.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18 178,5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19 671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20 081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Образование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300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428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328 888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333 756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Здравоохранение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29 628,0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14 355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14 359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Социальная помощь и социальное обеспечение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515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27 987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28 613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Жилищно-коммунальное хозяйство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517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55 375,3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66 634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Культура, спорт, туризм и информационное пространство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24 991,5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16 121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16 239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Топливно-энергетический комплекс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374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1 254,8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72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Сельское, водное, лесное, рыбное хозяйство и др.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836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42 726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43 939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Промышленность, архитектурная деятельность и др.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249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46 863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61 676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Транспорт и коммуникации</a:t>
                      </a:r>
                      <a:endParaRPr kumimoji="0" lang="ru-RU" sz="10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43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66 549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78 448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Прочие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425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10 218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10 857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Обслуживание долга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1 858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1 801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Трансферты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 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108,9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11 901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11 314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8" name="Блок-схема: знак завершения 7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302566"/>
            <a:ext cx="648072" cy="4571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7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9334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СТРУКТУРА РАСХОДОВ ОБЛАСТНОГО БЮДЖЕТА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54943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Group 28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6375403"/>
              </p:ext>
            </p:extLst>
          </p:nvPr>
        </p:nvGraphicFramePr>
        <p:xfrm>
          <a:off x="179511" y="836000"/>
          <a:ext cx="8834167" cy="3740227"/>
        </p:xfrm>
        <a:graphic>
          <a:graphicData uri="http://schemas.openxmlformats.org/drawingml/2006/table">
            <a:tbl>
              <a:tblPr firstCol="1" bandRow="1">
                <a:tableStyleId>{3B4B98B0-60AC-42C2-AFA5-B58CD77FA1E5}</a:tableStyleId>
              </a:tblPr>
              <a:tblGrid>
                <a:gridCol w="53285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278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219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5582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65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kumimoji="0" lang="ru-RU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kumimoji="0" lang="ru-RU" sz="14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33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III. 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ЧИСТОЕ БЮДЖЕТНОЕ КРЕДИТОВАНИЕ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69 </a:t>
                      </a:r>
                      <a:r>
                        <a:rPr kumimoji="0" lang="kk-KZ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006</a:t>
                      </a: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-21 367,2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-10 943,5</a:t>
                      </a:r>
                    </a:p>
                  </a:txBody>
                  <a:tcPr marT="45733" marB="45733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76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Бюджетные кредиты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109 112,9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03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Погашение бюджетных кредитов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106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21 367,2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10 943,5</a:t>
                      </a:r>
                    </a:p>
                  </a:txBody>
                  <a:tcPr marT="45733" marB="45733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76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IV. 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САЛЬДО ПО ОПЕРАЦИЯМ С ФИНАНСОВЫМИ АКТИВАМИ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kumimoji="0" 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606,</a:t>
                      </a: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kumimoji="0" 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76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Приобретение финансовых активов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606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519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Поступление от продажи финансовых активов 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846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V. 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ДЕФИЦИТ (ПРОФИЦИТ) БЮДЖЕТА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r>
                        <a:rPr kumimoji="0" lang="kk-KZ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kk-KZ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326</a:t>
                      </a: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23 243,2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12 819,5</a:t>
                      </a:r>
                    </a:p>
                  </a:txBody>
                  <a:tcPr marT="45733" marB="45733" anchor="ctr" horzOverflow="overflow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826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VI. 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ФИНАНСИРОВАНИЕ ДЕФИЦИТА (ИСПОЛЬЗОВАНИЕ ПРОФИЦИТА) БЮДЖЕТА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kk-KZ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kk-KZ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326</a:t>
                      </a: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-23 243,2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-12 819,5</a:t>
                      </a:r>
                    </a:p>
                  </a:txBody>
                  <a:tcPr marT="45733" marB="45733" anchor="ctr" horzOverflow="overflow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76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Погашение займов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987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23 243,2</a:t>
                      </a:r>
                    </a:p>
                  </a:txBody>
                  <a:tcPr marT="45733" marB="4573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12 819,5</a:t>
                      </a:r>
                    </a:p>
                  </a:txBody>
                  <a:tcPr marT="45733" marB="45733" anchor="ctr" horzOverflow="overflow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Блок-схема: знак завершения 8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618751"/>
            <a:ext cx="753838" cy="15279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274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6433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ДИНАМИКА РАСХОДОВ ПО ОБЛАСТНОМУ БЮДЖЕТУ </a:t>
            </a:r>
            <a:endParaRPr lang="en-US" sz="1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(с учетом трансфертов из республиканского бюджета)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5526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0353029"/>
              </p:ext>
            </p:extLst>
          </p:nvPr>
        </p:nvGraphicFramePr>
        <p:xfrm>
          <a:off x="229018" y="699542"/>
          <a:ext cx="8756606" cy="4306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Блок-схема: знак завершения 8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12360" y="771550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999478"/>
              </p:ext>
            </p:extLst>
          </p:nvPr>
        </p:nvGraphicFramePr>
        <p:xfrm>
          <a:off x="395536" y="627534"/>
          <a:ext cx="8856984" cy="4633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СТРУКТУРА РАСХОДОВ ОБЛАСТНОГО БЮДЖЕТА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11510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158638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РАСХОДЫ НА РЕАЛИЗАЦИЮ МЕРОПРИЯТИЙ В СФЕРЕ ОБРАЗОВАНИЯ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54943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29" y="43322"/>
            <a:ext cx="860613" cy="5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1835696" y="914345"/>
            <a:ext cx="1254596" cy="54620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b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300 428,5</a:t>
            </a:r>
            <a:endParaRPr lang="ru-RU" sz="16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056936" y="915566"/>
            <a:ext cx="1379159" cy="54620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b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28 888,2</a:t>
            </a:r>
            <a:endParaRPr lang="ru-RU" sz="1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483027" y="915566"/>
            <a:ext cx="1266551" cy="54620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b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333 756,7</a:t>
            </a:r>
            <a:endParaRPr lang="ru-RU" sz="1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1667907"/>
            <a:ext cx="7098727" cy="239043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Дошкольное воспитание и обучение</a:t>
            </a:r>
            <a:endParaRPr lang="ru-RU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517267"/>
              </p:ext>
            </p:extLst>
          </p:nvPr>
        </p:nvGraphicFramePr>
        <p:xfrm>
          <a:off x="1187624" y="1906950"/>
          <a:ext cx="7022354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053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471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6982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7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50 006,8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60 750,2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61 603,2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2183472"/>
            <a:ext cx="7094362" cy="227534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Начальное, основное среднее и общее среднее образование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589193"/>
              </p:ext>
            </p:extLst>
          </p:nvPr>
        </p:nvGraphicFramePr>
        <p:xfrm>
          <a:off x="1115616" y="2421511"/>
          <a:ext cx="7094362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793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452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6982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539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198 673,5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200 811,1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2705733"/>
            <a:ext cx="7098727" cy="209329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Техническое и профессиональное,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послесреднее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образование</a:t>
            </a: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2707866"/>
              </p:ext>
            </p:extLst>
          </p:nvPr>
        </p:nvGraphicFramePr>
        <p:xfrm>
          <a:off x="1187622" y="2931790"/>
          <a:ext cx="7022355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762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762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698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777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kumimoji="0" lang="kk-KZ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507,2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6 425,7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6 488,8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3238738"/>
            <a:ext cx="7094362" cy="197108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Переподготовка и повышение квалификации специалистов</a:t>
            </a:r>
          </a:p>
        </p:txBody>
      </p:sp>
      <p:sp>
        <p:nvSpPr>
          <p:cNvPr id="27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3723878"/>
            <a:ext cx="7098727" cy="216024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Высшее и послевузовское образование</a:t>
            </a: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271923"/>
              </p:ext>
            </p:extLst>
          </p:nvPr>
        </p:nvGraphicFramePr>
        <p:xfrm>
          <a:off x="1187624" y="3435846"/>
          <a:ext cx="7022353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762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4183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04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160,5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24 878,4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25 836,5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148862"/>
              </p:ext>
            </p:extLst>
          </p:nvPr>
        </p:nvGraphicFramePr>
        <p:xfrm>
          <a:off x="1187624" y="3939902"/>
          <a:ext cx="7022353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762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2980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1628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6182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70,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179,1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4262"/>
              </p:ext>
            </p:extLst>
          </p:nvPr>
        </p:nvGraphicFramePr>
        <p:xfrm>
          <a:off x="1187623" y="4443958"/>
          <a:ext cx="7026719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762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461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30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kumimoji="0" lang="kk-KZ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044</a:t>
                      </a:r>
                      <a:r>
                        <a:rPr kumimoji="0" lang="kk-KZ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37 981,3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38 829,1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4227934"/>
            <a:ext cx="7094362" cy="216024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Прочие услуги в области образования</a:t>
            </a:r>
          </a:p>
        </p:txBody>
      </p:sp>
      <p:sp>
        <p:nvSpPr>
          <p:cNvPr id="33" name="Блок-схема: знак завершения 32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8028384" y="618751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" name="Рисунок 33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158638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РАСХОДЫ НА РЕАЛИЗАЦИЮ МЕРОПРИЯТИЙ В СФЕРЕ ЗДРАВООХРАНЕНИЯ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54943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464" y="5005788"/>
            <a:ext cx="395537" cy="137712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 rot="16200000">
            <a:off x="3545080" y="2149456"/>
            <a:ext cx="3835932" cy="122413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 rot="16200000">
            <a:off x="4846511" y="2157641"/>
            <a:ext cx="3819562" cy="122413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 rot="16200000">
            <a:off x="6143183" y="2156967"/>
            <a:ext cx="3825675" cy="121936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4850978" y="851139"/>
            <a:ext cx="1224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</a:t>
            </a:r>
            <a:r>
              <a:rPr lang="en-US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</a:t>
            </a:r>
            <a:r>
              <a:rPr lang="ru-RU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год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6144223" y="863066"/>
            <a:ext cx="12241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</a:t>
            </a:r>
            <a:r>
              <a:rPr lang="en-US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7</a:t>
            </a:r>
            <a:r>
              <a:rPr lang="ru-RU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год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7446336" y="863066"/>
            <a:ext cx="12127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</a:t>
            </a:r>
            <a:r>
              <a:rPr lang="en-US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</a:t>
            </a:r>
            <a:r>
              <a:rPr lang="ru-RU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год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482905"/>
              </p:ext>
            </p:extLst>
          </p:nvPr>
        </p:nvGraphicFramePr>
        <p:xfrm>
          <a:off x="3563888" y="1364085"/>
          <a:ext cx="5105400" cy="5791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968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234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59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1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29 628,0</a:t>
                      </a:r>
                      <a:endParaRPr kumimoji="0" lang="ru-RU" sz="16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14 355,3</a:t>
                      </a: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14 359,8</a:t>
                      </a: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000066" y="1491392"/>
            <a:ext cx="2304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ВСЕГО</a:t>
            </a:r>
            <a:endParaRPr lang="ru-RU" sz="1400" b="1" i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63052"/>
              </p:ext>
            </p:extLst>
          </p:nvPr>
        </p:nvGraphicFramePr>
        <p:xfrm>
          <a:off x="134153" y="1995686"/>
          <a:ext cx="3307905" cy="302664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3079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169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Охрана здоровья населения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34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Специализированная медицинская помощь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4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Поликлиника</a:t>
                      </a: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48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Другие виды медицинской помощи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66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Прочие услуги в области здравоохранения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976144"/>
              </p:ext>
            </p:extLst>
          </p:nvPr>
        </p:nvGraphicFramePr>
        <p:xfrm>
          <a:off x="3563888" y="1995686"/>
          <a:ext cx="5105400" cy="62786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517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82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78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19 552,9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382,2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385,8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368692"/>
              </p:ext>
            </p:extLst>
          </p:nvPr>
        </p:nvGraphicFramePr>
        <p:xfrm>
          <a:off x="3563888" y="2605603"/>
          <a:ext cx="5105400" cy="59401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517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82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940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1 916,0</a:t>
                      </a:r>
                      <a:endParaRPr kumimoji="0" lang="ru-RU" sz="140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94,8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549919"/>
              </p:ext>
            </p:extLst>
          </p:nvPr>
        </p:nvGraphicFramePr>
        <p:xfrm>
          <a:off x="3568654" y="3271626"/>
          <a:ext cx="5105400" cy="3352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16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71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430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352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493,8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1 034,3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1 082,7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613614"/>
              </p:ext>
            </p:extLst>
          </p:nvPr>
        </p:nvGraphicFramePr>
        <p:xfrm>
          <a:off x="3595107" y="3631666"/>
          <a:ext cx="5105400" cy="45225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16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06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256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522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838,1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840,5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3" name="Рисунок 22" descr="reforma-zdravoohraneniya-2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1933" y="1144556"/>
            <a:ext cx="1770865" cy="870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Блок-схема: знак завершения 23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627534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359707"/>
              </p:ext>
            </p:extLst>
          </p:nvPr>
        </p:nvGraphicFramePr>
        <p:xfrm>
          <a:off x="3563888" y="4155926"/>
          <a:ext cx="5105400" cy="5070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16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06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256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070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7 587,3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12 005,9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11 952,9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117988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РАСХОДЫ НА РЕАЛИЗАЦИЮ МЕРОПРИЯТИЙ В СФЕРЕ СОЦИАЛЬНОЙ ПОМОЩИ И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СОЦИАЛЬНОГО ОБЕСПЕЧЕНИЯ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627534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6" y="5005787"/>
            <a:ext cx="395295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9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9917946"/>
              </p:ext>
            </p:extLst>
          </p:nvPr>
        </p:nvGraphicFramePr>
        <p:xfrm>
          <a:off x="711934" y="825903"/>
          <a:ext cx="8044427" cy="3402031"/>
        </p:xfrm>
        <a:graphic>
          <a:graphicData uri="http://schemas.openxmlformats.org/drawingml/2006/table">
            <a:tbl>
              <a:tblPr bandCol="1">
                <a:tableStyleId>{69012ECD-51FC-41F1-AA8D-1B2483CD663E}</a:tableStyleId>
              </a:tblPr>
              <a:tblGrid>
                <a:gridCol w="40040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7604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04811"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91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8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           ВСЕГО:</a:t>
                      </a:r>
                      <a:endParaRPr kumimoji="0" lang="ru-RU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515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27 987,3</a:t>
                      </a: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28 613,7</a:t>
                      </a: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5164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5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Социальное обеспечение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440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2 137,5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2 218,2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09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Социальная помощь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14 595,4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16 983,7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17 429,2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230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Прочие услуги в области социальной помощи и социального обеспечения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4 479,6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8 866,1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8 966,1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" name="Рисунок 8" descr="news_big_new_Sotsialnaya-pomoshh-175a780fd78012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368975"/>
            <a:ext cx="1675038" cy="986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860032" y="1419622"/>
            <a:ext cx="1080120" cy="326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endParaRPr lang="ru-RU" sz="1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156176" y="1419622"/>
            <a:ext cx="1080120" cy="326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endParaRPr lang="ru-RU" sz="1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459475" y="1419622"/>
            <a:ext cx="1134734" cy="326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 </a:t>
            </a:r>
            <a:endParaRPr lang="ru-RU" sz="1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Блок-схема: знак завершения 13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740352" y="771550"/>
            <a:ext cx="753838" cy="15279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451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ашивка 13"/>
          <p:cNvSpPr/>
          <p:nvPr/>
        </p:nvSpPr>
        <p:spPr>
          <a:xfrm>
            <a:off x="4327701" y="2499741"/>
            <a:ext cx="1505990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5" name="Нашивка 14"/>
          <p:cNvSpPr/>
          <p:nvPr/>
        </p:nvSpPr>
        <p:spPr>
          <a:xfrm>
            <a:off x="5617667" y="2499741"/>
            <a:ext cx="1584176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6" name="Нашивка 15"/>
          <p:cNvSpPr/>
          <p:nvPr/>
        </p:nvSpPr>
        <p:spPr>
          <a:xfrm>
            <a:off x="6997199" y="2499741"/>
            <a:ext cx="1451853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8" name="Нашивка 17"/>
          <p:cNvSpPr/>
          <p:nvPr/>
        </p:nvSpPr>
        <p:spPr>
          <a:xfrm>
            <a:off x="4321523" y="3256706"/>
            <a:ext cx="1512168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9" name="Нашивка 18"/>
          <p:cNvSpPr/>
          <p:nvPr/>
        </p:nvSpPr>
        <p:spPr>
          <a:xfrm>
            <a:off x="5617667" y="3256706"/>
            <a:ext cx="1584176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20" name="Нашивка 19"/>
          <p:cNvSpPr/>
          <p:nvPr/>
        </p:nvSpPr>
        <p:spPr>
          <a:xfrm>
            <a:off x="6997199" y="3256706"/>
            <a:ext cx="1451853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8489"/>
              </p:ext>
            </p:extLst>
          </p:nvPr>
        </p:nvGraphicFramePr>
        <p:xfrm>
          <a:off x="4338402" y="2469332"/>
          <a:ext cx="4110650" cy="15120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453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9478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05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26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77,6</a:t>
                      </a: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81,5</a:t>
                      </a:r>
                    </a:p>
                  </a:txBody>
                  <a:tcPr marT="45738" marB="45738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894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28 443,9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55 297,7</a:t>
                      </a: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66 553,1</a:t>
                      </a:r>
                    </a:p>
                  </a:txBody>
                  <a:tcPr marT="45738" marB="45738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AutoShape 5"/>
          <p:cNvSpPr>
            <a:spLocks noChangeArrowheads="1"/>
          </p:cNvSpPr>
          <p:nvPr/>
        </p:nvSpPr>
        <p:spPr bwMode="gray">
          <a:xfrm>
            <a:off x="488015" y="3219823"/>
            <a:ext cx="2787841" cy="648072"/>
          </a:xfrm>
          <a:prstGeom prst="homePlate">
            <a:avLst>
              <a:gd name="adj" fmla="val 27281"/>
            </a:avLst>
          </a:prstGeom>
          <a:solidFill>
            <a:schemeClr val="bg2"/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1450" b="1" kern="0" dirty="0">
                <a:latin typeface="Arial" pitchFamily="34" charset="0"/>
                <a:cs typeface="Arial" pitchFamily="34" charset="0"/>
              </a:rPr>
              <a:t>Коммунальное хозяйство</a:t>
            </a: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gray">
          <a:xfrm>
            <a:off x="467544" y="2464619"/>
            <a:ext cx="2952328" cy="646310"/>
          </a:xfrm>
          <a:prstGeom prst="homePlate">
            <a:avLst>
              <a:gd name="adj" fmla="val 27281"/>
            </a:avLst>
          </a:prstGeom>
          <a:solidFill>
            <a:schemeClr val="accent2">
              <a:lumMod val="40000"/>
              <a:lumOff val="6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kk-KZ" sz="1450" b="1" kern="0" dirty="0">
                <a:latin typeface="Arial" pitchFamily="34" charset="0"/>
                <a:cs typeface="Arial" pitchFamily="34" charset="0"/>
              </a:rPr>
              <a:t>Жилищное хозяйство</a:t>
            </a:r>
            <a:endParaRPr lang="ru-RU" sz="1450" b="1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189996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РАСХОДЫ НА РЕАЛИЗАЦИЮ МЕРОПРИЯТИЙ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СФЕРЕ ЖИЛИЩНО-КОММУНАЛЬНОГО ХОЗЯЙСТВА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699542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6" y="5005787"/>
            <a:ext cx="395295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891881"/>
              </p:ext>
            </p:extLst>
          </p:nvPr>
        </p:nvGraphicFramePr>
        <p:xfrm>
          <a:off x="467544" y="1707654"/>
          <a:ext cx="7920880" cy="5792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6775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1444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29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55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92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ВСЕГО:</a:t>
                      </a:r>
                      <a:endParaRPr kumimoji="0" lang="ru-RU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28 517,9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55 375,3</a:t>
                      </a: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66 634,6</a:t>
                      </a:r>
                    </a:p>
                  </a:txBody>
                  <a:tcPr marT="45738" marB="45738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55551"/>
            <a:ext cx="1102337" cy="82816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321523" y="1203598"/>
            <a:ext cx="1114573" cy="36004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5617667" y="1203599"/>
            <a:ext cx="1246173" cy="36003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endParaRPr lang="ru-RU" sz="1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997200" y="1203598"/>
            <a:ext cx="1219564" cy="36004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endParaRPr lang="ru-RU" sz="1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Блок-схема: знак завершения 25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740352" y="906783"/>
            <a:ext cx="753838" cy="15279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Рисунок 26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451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РАСХОДЫ НА РЕАЛИЗАЦИЮ МЕРОПРИЯТИЙ В СФЕРЕ КУЛЬТУРЫ,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СПОРТА И ИНФОРМАЦИОННОГО ПРОСТРАНСТВА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3938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464" y="5005787"/>
            <a:ext cx="395537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13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966432"/>
              </p:ext>
            </p:extLst>
          </p:nvPr>
        </p:nvGraphicFramePr>
        <p:xfrm>
          <a:off x="539552" y="2126596"/>
          <a:ext cx="8208912" cy="267740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3204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746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Деятельность в области культуры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624</a:t>
                      </a: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9 759,8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9 803,6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40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Спорт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14 836,8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3 945,3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4 015,8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12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Информационное пространство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568,7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1 600,3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1 596,9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12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Туризм</a:t>
                      </a: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20,9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21,1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61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Прочие услуги по организации культуры, спорта, туризма и информационного пространства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896</a:t>
                      </a: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795,0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801,8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513266"/>
              </p:ext>
            </p:extLst>
          </p:nvPr>
        </p:nvGraphicFramePr>
        <p:xfrm>
          <a:off x="621712" y="1571545"/>
          <a:ext cx="8126751" cy="424141"/>
        </p:xfrm>
        <a:graphic>
          <a:graphicData uri="http://schemas.openxmlformats.org/drawingml/2006/table">
            <a:tbl>
              <a:tblPr>
                <a:solidFill>
                  <a:srgbClr val="127EE0"/>
                </a:solidFill>
              </a:tblPr>
              <a:tblGrid>
                <a:gridCol w="43103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2413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24141"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</a:t>
                      </a: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24 991,5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16 121,3</a:t>
                      </a: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16 239,2</a:t>
                      </a: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5076056" y="1073722"/>
            <a:ext cx="1080120" cy="3260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endParaRPr lang="ru-RU" sz="1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300192" y="1073722"/>
            <a:ext cx="1152128" cy="3260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endParaRPr lang="ru-RU" sz="1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576610" y="1061890"/>
            <a:ext cx="1080120" cy="3260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Блок-схема: знак завершения 14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699542"/>
            <a:ext cx="753838" cy="152799"/>
          </a:xfrm>
          <a:prstGeom prst="flowChartTerminator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5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72" y="958338"/>
            <a:ext cx="1790048" cy="129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451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72499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РАСХОДЫ НА СЕЛЬСКОЕ, ВОДНОЕ, ЛЕСНОЕ, РЫБНОЕ ХОЗЯЙСТВА, ОСОБО ОХРАНЯЕМЫЕ ПРИРОДНЫЕ ТЕРРИТОРИИ, ОХРАНА ОКРУЖАЮЩЕЙ СРЕДЫ И ЖИВОТНОГО МИРА, </a:t>
            </a:r>
            <a:endParaRPr lang="en-US" sz="1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ЗЕМЕЛЬНЫЕ ОТНОШЕНИЯ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769962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7" y="5005787"/>
            <a:ext cx="395294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8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0383338"/>
              </p:ext>
            </p:extLst>
          </p:nvPr>
        </p:nvGraphicFramePr>
        <p:xfrm>
          <a:off x="179512" y="1707433"/>
          <a:ext cx="8785613" cy="3024556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46948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25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493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7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62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                 ВСЕГО</a:t>
                      </a:r>
                      <a:endParaRPr kumimoji="0" 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836</a:t>
                      </a:r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kk-KZ" sz="12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42 726,7</a:t>
                      </a: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latin typeface="Arial" pitchFamily="34" charset="0"/>
                          <a:cs typeface="Arial" pitchFamily="34" charset="0"/>
                        </a:rPr>
                        <a:t>43 939,5</a:t>
                      </a: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789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DC765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29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Сельское хозяйство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605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,5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16 060,1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16 835,6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29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Водное хозяйство</a:t>
                      </a:r>
                      <a:endParaRPr kumimoji="0" lang="ru-RU" sz="12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 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603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11 875,0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13 815,2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29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Лесное хозяйство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5 464,9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5 552,1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29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Рыбное хозяйство</a:t>
                      </a: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54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11,2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11,7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29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Охрана окружающей среды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5 175,1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5 395,7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95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Прочие услуги в области сельского хозяйства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653,0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4 140,1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2 328,9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92" y="1330336"/>
            <a:ext cx="1982636" cy="95338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860032" y="1203598"/>
            <a:ext cx="1152128" cy="3260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endParaRPr lang="ru-RU" sz="1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228184" y="1203599"/>
            <a:ext cx="1152128" cy="3260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endParaRPr lang="ru-RU" sz="1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596336" y="1203599"/>
            <a:ext cx="1152371" cy="3260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 </a:t>
            </a:r>
            <a:endParaRPr lang="ru-RU" sz="1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Блок-схема: знак завершения 13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12361" y="906783"/>
            <a:ext cx="792088" cy="15279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6342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189996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РАСХОДЫ НА РЕАЛИЗАЦИЮ МЕРОПРИЯТИЙ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СФЕРЕ ТРАНСПОРТА И КОММУНИКАЦИЙ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697954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7" y="5005787"/>
            <a:ext cx="395294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15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4355975" y="2487111"/>
            <a:ext cx="1585728" cy="660703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9" name="Нашивка 8"/>
          <p:cNvSpPr/>
          <p:nvPr/>
        </p:nvSpPr>
        <p:spPr>
          <a:xfrm>
            <a:off x="5724128" y="2487110"/>
            <a:ext cx="1689276" cy="660703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0" name="Нашивка 9"/>
          <p:cNvSpPr/>
          <p:nvPr/>
        </p:nvSpPr>
        <p:spPr>
          <a:xfrm>
            <a:off x="7164288" y="2487110"/>
            <a:ext cx="1516631" cy="660703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2" name="Нашивка 11"/>
          <p:cNvSpPr/>
          <p:nvPr/>
        </p:nvSpPr>
        <p:spPr>
          <a:xfrm>
            <a:off x="4393531" y="3256706"/>
            <a:ext cx="1512168" cy="611188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3" name="Нашивка 12"/>
          <p:cNvSpPr/>
          <p:nvPr/>
        </p:nvSpPr>
        <p:spPr>
          <a:xfrm>
            <a:off x="5689675" y="3256706"/>
            <a:ext cx="1584176" cy="611188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4" name="Нашивка 13"/>
          <p:cNvSpPr/>
          <p:nvPr/>
        </p:nvSpPr>
        <p:spPr>
          <a:xfrm>
            <a:off x="7069207" y="3256706"/>
            <a:ext cx="1611712" cy="611188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gray">
          <a:xfrm>
            <a:off x="539552" y="3291830"/>
            <a:ext cx="2787841" cy="611187"/>
          </a:xfrm>
          <a:prstGeom prst="homePlate">
            <a:avLst>
              <a:gd name="adj" fmla="val 2728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kern="0" dirty="0">
                <a:latin typeface="Arial" pitchFamily="34" charset="0"/>
                <a:cs typeface="Arial" pitchFamily="34" charset="0"/>
              </a:rPr>
              <a:t>Прочие услуги в сфере </a:t>
            </a:r>
          </a:p>
          <a:p>
            <a:pPr>
              <a:defRPr/>
            </a:pPr>
            <a:r>
              <a:rPr lang="ru-RU" sz="1400" kern="0" dirty="0">
                <a:latin typeface="Arial" pitchFamily="34" charset="0"/>
                <a:cs typeface="Arial" pitchFamily="34" charset="0"/>
              </a:rPr>
              <a:t>транспорта и коммуникаций</a:t>
            </a: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gray">
          <a:xfrm>
            <a:off x="539552" y="2499742"/>
            <a:ext cx="2787840" cy="611187"/>
          </a:xfrm>
          <a:prstGeom prst="homePlate">
            <a:avLst>
              <a:gd name="adj" fmla="val 2728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kk-KZ" sz="1400" kern="0" dirty="0">
                <a:latin typeface="Arial" pitchFamily="34" charset="0"/>
                <a:cs typeface="Arial" pitchFamily="34" charset="0"/>
              </a:rPr>
              <a:t>Автомобильный транспорт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039235"/>
              </p:ext>
            </p:extLst>
          </p:nvPr>
        </p:nvGraphicFramePr>
        <p:xfrm>
          <a:off x="533400" y="1707654"/>
          <a:ext cx="7999040" cy="5792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824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92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ВСЕГО</a:t>
                      </a:r>
                      <a:endParaRPr kumimoji="0" lang="ru-RU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436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66 549,5</a:t>
                      </a: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78 448,9</a:t>
                      </a: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76" y="1504261"/>
            <a:ext cx="1271793" cy="995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503031" y="1189296"/>
            <a:ext cx="1114573" cy="36004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5941703" y="1178526"/>
            <a:ext cx="1080120" cy="36003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331496" y="1189296"/>
            <a:ext cx="1257894" cy="36004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224698"/>
              </p:ext>
            </p:extLst>
          </p:nvPr>
        </p:nvGraphicFramePr>
        <p:xfrm>
          <a:off x="4429962" y="2488196"/>
          <a:ext cx="4229100" cy="151074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382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227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41761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7 739,9</a:t>
                      </a:r>
                      <a:endParaRPr lang="ru-RU" sz="14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1 361,6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2 843,8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68985">
                <a:tc>
                  <a:txBody>
                    <a:bodyPr/>
                    <a:lstStyle/>
                    <a:p>
                      <a:pPr algn="ctr"/>
                      <a:r>
                        <a:rPr lang="kk-KZ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kk-KZ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696</a:t>
                      </a:r>
                      <a:r>
                        <a:rPr lang="kk-KZ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65 187,9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75 605,1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" name="Блок-схема: знак завершения 24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12360" y="834775"/>
            <a:ext cx="753838" cy="15279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Рисунок 25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6342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195" descr="1"/>
          <p:cNvPicPr>
            <a:picLocks noChangeAspect="1" noChangeArrowheads="1"/>
          </p:cNvPicPr>
          <p:nvPr/>
        </p:nvPicPr>
        <p:blipFill>
          <a:blip r:embed="rId3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11651" y="1572819"/>
            <a:ext cx="4108661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417213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БЮДЖЕТНЫЕ ИНВЕСТИЦИОННЫЕ ПРОЕКТЫ </a:t>
            </a:r>
          </a:p>
          <a:p>
            <a:pPr algn="ctr"/>
            <a:r>
              <a:rPr lang="ru-RU" sz="11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(с учетом трансфертов из республиканского бюджета)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85296" y="434997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7" y="5005787"/>
            <a:ext cx="395294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16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Блок-схема: знак завершения 40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668344" y="699542"/>
            <a:ext cx="753838" cy="19286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515976758"/>
              </p:ext>
            </p:extLst>
          </p:nvPr>
        </p:nvGraphicFramePr>
        <p:xfrm>
          <a:off x="2417155" y="472926"/>
          <a:ext cx="3825030" cy="920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0" name="Рисунок 39" descr="Kyzylorda_province_seal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3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254913" y="1646913"/>
            <a:ext cx="1607510" cy="215135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3 163,7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6518083-9E3A-86D9-1869-6E8FB5AB77AF}"/>
              </a:ext>
            </a:extLst>
          </p:cNvPr>
          <p:cNvSpPr/>
          <p:nvPr/>
        </p:nvSpPr>
        <p:spPr>
          <a:xfrm>
            <a:off x="902058" y="1586818"/>
            <a:ext cx="4176464" cy="253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k-KZ" sz="900" b="1" kern="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Оборона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898068" y="2296570"/>
            <a:ext cx="6952686" cy="2651444"/>
            <a:chOff x="898068" y="1987948"/>
            <a:chExt cx="6952686" cy="2651444"/>
          </a:xfrm>
        </p:grpSpPr>
        <p:pic>
          <p:nvPicPr>
            <p:cNvPr id="52" name="Picture 195" descr="1"/>
            <p:cNvPicPr>
              <a:picLocks noChangeAspect="1" noChangeArrowheads="1"/>
            </p:cNvPicPr>
            <p:nvPr/>
          </p:nvPicPr>
          <p:blipFill>
            <a:blip r:embed="rId3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898068" y="3789084"/>
              <a:ext cx="4595267" cy="279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95" descr="1"/>
            <p:cNvPicPr>
              <a:picLocks noChangeAspect="1" noChangeArrowheads="1"/>
            </p:cNvPicPr>
            <p:nvPr/>
          </p:nvPicPr>
          <p:blipFill>
            <a:blip r:embed="rId3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908730" y="3311826"/>
              <a:ext cx="4905542" cy="515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902786" y="3319402"/>
              <a:ext cx="450789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Сельское, водное, лесное, рыбное хозяйство, особо охраняемые природные территории, охрана окружающей среды и животного мира, земельные отношения</a:t>
              </a:r>
            </a:p>
          </p:txBody>
        </p:sp>
        <p:pic>
          <p:nvPicPr>
            <p:cNvPr id="45" name="Picture 195" descr="1"/>
            <p:cNvPicPr>
              <a:picLocks noChangeAspect="1" noChangeArrowheads="1"/>
            </p:cNvPicPr>
            <p:nvPr/>
          </p:nvPicPr>
          <p:blipFill>
            <a:blip r:embed="rId3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907474" y="3007212"/>
              <a:ext cx="4595267" cy="288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195" descr="1"/>
            <p:cNvPicPr>
              <a:picLocks noChangeAspect="1" noChangeArrowheads="1"/>
            </p:cNvPicPr>
            <p:nvPr/>
          </p:nvPicPr>
          <p:blipFill>
            <a:blip r:embed="rId3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910464" y="2002047"/>
              <a:ext cx="4595267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95" descr="1"/>
            <p:cNvPicPr>
              <a:picLocks noChangeAspect="1" noChangeArrowheads="1"/>
            </p:cNvPicPr>
            <p:nvPr/>
          </p:nvPicPr>
          <p:blipFill>
            <a:blip r:embed="rId3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917930" y="2345129"/>
              <a:ext cx="4595267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95" descr="1"/>
            <p:cNvPicPr>
              <a:picLocks noChangeAspect="1" noChangeArrowheads="1"/>
            </p:cNvPicPr>
            <p:nvPr/>
          </p:nvPicPr>
          <p:blipFill>
            <a:blip r:embed="rId3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902786" y="2647409"/>
              <a:ext cx="4595267" cy="343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Прямоугольник 23"/>
            <p:cNvSpPr/>
            <p:nvPr/>
          </p:nvSpPr>
          <p:spPr>
            <a:xfrm>
              <a:off x="902786" y="2357600"/>
              <a:ext cx="3878776" cy="2723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ru-RU" sz="900" b="1" kern="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Жилищно-коммунальное хозяйство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935714" y="2699559"/>
              <a:ext cx="4752528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Культура, спорт, туризм и информационное пространство</a:t>
              </a: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917929" y="3827233"/>
              <a:ext cx="507863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9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Промышленность, архитектурная, градостроительная и строительная деятельность</a:t>
              </a:r>
            </a:p>
          </p:txBody>
        </p:sp>
        <p:sp>
          <p:nvSpPr>
            <p:cNvPr id="34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225406" y="3794367"/>
              <a:ext cx="1607510" cy="243257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8 274,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217095" y="3408856"/>
              <a:ext cx="1607510" cy="250680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k-KZ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kk-KZ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144,5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243244" y="2304571"/>
              <a:ext cx="1607510" cy="255855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21 048,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225406" y="2665618"/>
              <a:ext cx="1607510" cy="276999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 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0,5</a:t>
              </a:r>
              <a:endPara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917929" y="1996547"/>
              <a:ext cx="4019451" cy="2805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kk-KZ" sz="900" b="1" kern="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Здравоохранение</a:t>
              </a:r>
              <a:endParaRPr lang="ru-RU" sz="900" b="1" kern="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243244" y="1987948"/>
              <a:ext cx="1607510" cy="252028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16 572,0</a:t>
              </a:r>
              <a:endPara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902786" y="3017524"/>
              <a:ext cx="4752528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Топливно-энергетический комплекс и недропользование</a:t>
              </a:r>
            </a:p>
          </p:txBody>
        </p:sp>
        <p:sp>
          <p:nvSpPr>
            <p:cNvPr id="47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225406" y="3007212"/>
              <a:ext cx="1607510" cy="259652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k-KZ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298,4</a:t>
              </a:r>
              <a:endPara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8" name="Picture 195" descr="1"/>
            <p:cNvPicPr>
              <a:picLocks noChangeAspect="1" noChangeArrowheads="1"/>
            </p:cNvPicPr>
            <p:nvPr/>
          </p:nvPicPr>
          <p:blipFill>
            <a:blip r:embed="rId3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907473" y="4078779"/>
              <a:ext cx="4595267" cy="279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217095" y="4096903"/>
              <a:ext cx="1607510" cy="243257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6,7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 rot="21420918" flipV="1">
              <a:off x="2265479" y="2151498"/>
              <a:ext cx="340942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  <a:p>
              <a:endPara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932293" y="4039000"/>
              <a:ext cx="182764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sz="9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Транспорт и коммуникация</a:t>
              </a:r>
              <a:endParaRPr lang="ru-RU" sz="9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53" name="Picture 195" descr="1"/>
            <p:cNvPicPr>
              <a:picLocks noChangeAspect="1" noChangeArrowheads="1"/>
            </p:cNvPicPr>
            <p:nvPr/>
          </p:nvPicPr>
          <p:blipFill>
            <a:blip r:embed="rId3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902494" y="4359888"/>
              <a:ext cx="4595267" cy="279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217095" y="4391666"/>
              <a:ext cx="1607510" cy="243257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192,7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935714" y="4367961"/>
              <a:ext cx="182764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sz="9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Прочие</a:t>
              </a:r>
              <a:endParaRPr lang="ru-RU" sz="9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46" name="Picture 195" descr="1"/>
          <p:cNvPicPr>
            <a:picLocks noChangeAspect="1" noChangeArrowheads="1"/>
          </p:cNvPicPr>
          <p:nvPr/>
        </p:nvPicPr>
        <p:blipFill>
          <a:blip r:embed="rId3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9238" y="1944369"/>
            <a:ext cx="4595267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916703" y="1938869"/>
            <a:ext cx="4019451" cy="272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kk-KZ" sz="900" b="1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Оброзование</a:t>
            </a:r>
            <a:endParaRPr lang="ru-RU" sz="900" b="1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242018" y="1930270"/>
            <a:ext cx="1607510" cy="25202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100,0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89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41584</TotalTime>
  <Words>1669</Words>
  <Application>Microsoft Office PowerPoint</Application>
  <PresentationFormat>Экран (16:9)</PresentationFormat>
  <Paragraphs>534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Almas</dc:creator>
  <cp:lastModifiedBy>Диас Алпысбай</cp:lastModifiedBy>
  <cp:revision>5071</cp:revision>
  <cp:lastPrinted>2026-02-26T06:50:47Z</cp:lastPrinted>
  <dcterms:created xsi:type="dcterms:W3CDTF">2015-10-18T07:39:33Z</dcterms:created>
  <dcterms:modified xsi:type="dcterms:W3CDTF">2026-08-25T11:23:34Z</dcterms:modified>
</cp:coreProperties>
</file>