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8" r:id="rId2"/>
    <p:sldId id="307" r:id="rId3"/>
    <p:sldId id="295" r:id="rId4"/>
    <p:sldId id="296" r:id="rId5"/>
    <p:sldId id="305" r:id="rId6"/>
    <p:sldId id="309" r:id="rId7"/>
    <p:sldId id="308" r:id="rId8"/>
    <p:sldId id="297" r:id="rId9"/>
    <p:sldId id="300" r:id="rId10"/>
    <p:sldId id="302" r:id="rId11"/>
    <p:sldId id="266" r:id="rId12"/>
  </p:sldIdLst>
  <p:sldSz cx="18288000" cy="10287000"/>
  <p:notesSz cx="6888163" cy="10020300"/>
  <p:embeddedFontLst>
    <p:embeddedFont>
      <p:font typeface="Calibri Light" pitchFamily="34" charset="0"/>
      <p:regular r:id="rId13"/>
      <p:italic r:id="rId14"/>
    </p:embeddedFont>
    <p:embeddedFont>
      <p:font typeface="Evolventa Bold" charset="0"/>
      <p:regular r:id="rId15"/>
      <p:bold r:id="rId16"/>
    </p:embeddedFont>
    <p:embeddedFont>
      <p:font typeface="Arimo Bold" charset="0"/>
      <p:regular r:id="rId17"/>
      <p:bold r:id="rId18"/>
    </p:embeddedFont>
    <p:embeddedFont>
      <p:font typeface="Calibri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240">
          <p15:clr>
            <a:srgbClr val="A4A3A4"/>
          </p15:clr>
        </p15:guide>
        <p15:guide id="4" pos="5760">
          <p15:clr>
            <a:srgbClr val="A4A3A4"/>
          </p15:clr>
        </p15:guide>
        <p15:guide id="5" orient="horz" pos="53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28E"/>
    <a:srgbClr val="001453"/>
    <a:srgbClr val="B48500"/>
    <a:srgbClr val="FF1D1D"/>
    <a:srgbClr val="700000"/>
    <a:srgbClr val="8A0000"/>
    <a:srgbClr val="FB2929"/>
    <a:srgbClr val="F0B200"/>
    <a:srgbClr val="0033D6"/>
    <a:srgbClr val="336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284" autoAdjust="0"/>
    <p:restoredTop sz="94940" autoAdjust="0"/>
  </p:normalViewPr>
  <p:slideViewPr>
    <p:cSldViewPr>
      <p:cViewPr varScale="1">
        <p:scale>
          <a:sx n="78" d="100"/>
          <a:sy n="78" d="100"/>
        </p:scale>
        <p:origin x="-948" y="-90"/>
      </p:cViewPr>
      <p:guideLst>
        <p:guide orient="horz" pos="2160"/>
        <p:guide orient="horz" pos="3240"/>
        <p:guide orient="horz" pos="5304"/>
        <p:guide pos="288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566700946362213"/>
          <c:y val="0.1007364571612501"/>
          <c:w val="0.56356930054214771"/>
          <c:h val="0.8992635428387498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8"/>
          <c:dPt>
            <c:idx val="0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3E1-4168-A730-0D5EF2BA8C2A}"/>
              </c:ext>
            </c:extLst>
          </c:dPt>
          <c:dLbls>
            <c:dLbl>
              <c:idx val="0"/>
              <c:layout>
                <c:manualLayout>
                  <c:x val="-0.13639992803485082"/>
                  <c:y val="-0.25828853015938097"/>
                </c:manualLayout>
              </c:layout>
              <c:spPr/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3E1-4168-A730-0D5EF2BA8C2A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78.5</c:v>
                </c:pt>
                <c:pt idx="1">
                  <c:v>21.5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3E1-4168-A730-0D5EF2BA8C2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7982266023992"/>
          <c:y val="0"/>
          <c:w val="0.60909392084141134"/>
          <c:h val="0.9757366282266701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5256-4C4E-B66A-2878FCE2A5CE}"/>
              </c:ext>
            </c:extLst>
          </c:dPt>
          <c:dPt>
            <c:idx val="1"/>
            <c:bubble3D val="0"/>
            <c:explosion val="15"/>
            <c:extLst xmlns:c16r2="http://schemas.microsoft.com/office/drawing/2015/06/chart">
              <c:ext xmlns:c16="http://schemas.microsoft.com/office/drawing/2014/chart" uri="{C3380CC4-5D6E-409C-BE32-E72D297353CC}">
                <c16:uniqueId val="{00000001-5256-4C4E-B66A-2878FCE2A5CE}"/>
              </c:ext>
            </c:extLst>
          </c:dPt>
          <c:dLbls>
            <c:dLbl>
              <c:idx val="0"/>
              <c:layout>
                <c:manualLayout>
                  <c:x val="-9.7341919716486022E-2"/>
                  <c:y val="-0.34171344051425823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3200" dirty="0"/>
                      <a:t>
85%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256-4C4E-B66A-2878FCE2A5CE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85</c:v>
                </c:pt>
                <c:pt idx="1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256-4C4E-B66A-2878FCE2A5CE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70568167586534"/>
          <c:y val="0.1007364571612501"/>
          <c:w val="0.51795856809856011"/>
          <c:h val="0.8297425561224587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17"/>
            <c:extLst xmlns:c16r2="http://schemas.microsoft.com/office/drawing/2015/06/chart">
              <c:ext xmlns:c16="http://schemas.microsoft.com/office/drawing/2014/chart" uri="{C3380CC4-5D6E-409C-BE32-E72D297353CC}">
                <c16:uniqueId val="{00000000-61D1-4C1F-AA7B-06D39686F6AC}"/>
              </c:ext>
            </c:extLst>
          </c:dPt>
          <c:dLbls>
            <c:dLbl>
              <c:idx val="0"/>
              <c:layout>
                <c:manualLayout>
                  <c:x val="8.9826584835070462E-3"/>
                  <c:y val="-0.23395591110400696"/>
                </c:manualLayout>
              </c:layout>
              <c:spPr/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1D1-4C1F-AA7B-06D39686F6AC}"/>
                </c:ext>
              </c:extLst>
            </c:dLbl>
            <c:dLbl>
              <c:idx val="1"/>
              <c:layout>
                <c:manualLayout>
                  <c:x val="2.747011575419972E-2"/>
                  <c:y val="4.9533703035357445E-2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dirty="0"/>
                      <a:t>
</a:t>
                    </a:r>
                    <a:r>
                      <a:rPr lang="en-US" sz="1600" dirty="0"/>
                      <a:t>6%</a:t>
                    </a:r>
                    <a:endParaRPr lang="en-US" dirty="0"/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1D1-4C1F-AA7B-06D39686F6A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94</c:v>
                </c:pt>
                <c:pt idx="1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1D1-4C1F-AA7B-06D39686F6AC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9752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57EDD3E-48B5-78FA-FB22-B39A232C1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7B5AF-059B-4834-A8EC-FCF3DDD9DEE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354384F-7AED-5CA6-67E2-29B858486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EEABB81-AD47-D527-BA4D-FBA33B306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32EDA-A0D1-4AD2-A5B2-6723571824FC}" type="slidenum">
              <a:rPr lang="ru-RU" smtClean="0"/>
              <a:t>‹#›</a:t>
            </a:fld>
            <a:endParaRPr lang="ru-RU"/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xmlns="" id="{D7D6E8E5-7C98-3DA7-C05F-860D5441F623}"/>
              </a:ext>
            </a:extLst>
          </p:cNvPr>
          <p:cNvSpPr/>
          <p:nvPr userDrawn="1"/>
        </p:nvSpPr>
        <p:spPr>
          <a:xfrm>
            <a:off x="16764000" y="173614"/>
            <a:ext cx="850035" cy="1083686"/>
          </a:xfrm>
          <a:custGeom>
            <a:avLst/>
            <a:gdLst/>
            <a:ahLst/>
            <a:cxnLst/>
            <a:rect l="l" t="t" r="r" b="b"/>
            <a:pathLst>
              <a:path w="1169972" h="1491564">
                <a:moveTo>
                  <a:pt x="0" y="0"/>
                </a:moveTo>
                <a:lnTo>
                  <a:pt x="1169972" y="0"/>
                </a:lnTo>
                <a:lnTo>
                  <a:pt x="1169972" y="1491564"/>
                </a:lnTo>
                <a:lnTo>
                  <a:pt x="0" y="1491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46510"/>
            </a:stretch>
          </a:blipFill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E45C920-6B01-E012-CF25-777A362D3EBC}"/>
              </a:ext>
            </a:extLst>
          </p:cNvPr>
          <p:cNvSpPr/>
          <p:nvPr userDrawn="1"/>
        </p:nvSpPr>
        <p:spPr>
          <a:xfrm flipH="1">
            <a:off x="457200" y="285300"/>
            <a:ext cx="72000" cy="972000"/>
          </a:xfrm>
          <a:prstGeom prst="rect">
            <a:avLst/>
          </a:prstGeom>
          <a:solidFill>
            <a:srgbClr val="0014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ECC5DE4C-5F9B-D206-D918-437562306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850" y="262731"/>
            <a:ext cx="15773400" cy="994569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14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75951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1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6CE152-98B6-1AFA-7504-CAF338A69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B9632AE-F618-E4AE-BB9F-E1BD3DCF3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2E9D5D4-D7DA-A165-2B2E-63A29FA869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7B5AF-059B-4834-A8EC-FCF3DDD9DEEB}" type="datetimeFigureOut">
              <a:rPr lang="ru-RU" smtClean="0"/>
              <a:t>20.10.2025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D61D273-AD50-AD86-E84D-1E7DB645C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08F264C-1DB9-41D6-B1C8-2D603F624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32EDA-A0D1-4AD2-A5B2-672357182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37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4.jpeg"/><Relationship Id="rId10" Type="http://schemas.openxmlformats.org/officeDocument/2006/relationships/image" Target="../media/image7.jpeg"/><Relationship Id="rId4" Type="http://schemas.microsoft.com/office/2007/relationships/hdphoto" Target="../media/hdphoto1.wdp"/><Relationship Id="rId9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11.jpe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microsoft.com/office/2007/relationships/hdphoto" Target="../media/hdphoto9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11.wdp"/><Relationship Id="rId5" Type="http://schemas.openxmlformats.org/officeDocument/2006/relationships/image" Target="../media/image16.png"/><Relationship Id="rId10" Type="http://schemas.openxmlformats.org/officeDocument/2006/relationships/image" Target="../media/image19.jpeg"/><Relationship Id="rId4" Type="http://schemas.openxmlformats.org/officeDocument/2006/relationships/image" Target="../media/image15.png"/><Relationship Id="rId9" Type="http://schemas.microsoft.com/office/2007/relationships/hdphoto" Target="../media/hdphoto10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14.png"/><Relationship Id="rId7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microsoft.com/office/2007/relationships/hdphoto" Target="../media/hdphoto12.wdp"/><Relationship Id="rId4" Type="http://schemas.openxmlformats.org/officeDocument/2006/relationships/image" Target="../media/image20.jpe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microsoft.com/office/2007/relationships/hdphoto" Target="../media/hdphoto1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4.wdp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6.wdp"/><Relationship Id="rId5" Type="http://schemas.openxmlformats.org/officeDocument/2006/relationships/image" Target="../media/image30.jpeg"/><Relationship Id="rId4" Type="http://schemas.microsoft.com/office/2007/relationships/hdphoto" Target="../media/hdphoto1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microsoft.com/office/2007/relationships/hdphoto" Target="../media/hdphoto17.wdp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5" Type="http://schemas.openxmlformats.org/officeDocument/2006/relationships/image" Target="../media/image35.jpeg"/><Relationship Id="rId4" Type="http://schemas.microsoft.com/office/2007/relationships/hdphoto" Target="../media/hdphoto18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2.png"/><Relationship Id="rId4" Type="http://schemas.microsoft.com/office/2007/relationships/hdphoto" Target="../media/hdphoto20.wdp"/><Relationship Id="rId9" Type="http://schemas.microsoft.com/office/2007/relationships/hdphoto" Target="../media/hdphoto2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6D49C80-A82F-EDBE-3BC3-2DE7CDE0B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xmlns="" id="{719BE6D4-953C-C7DA-15FC-4C50117B86E2}"/>
              </a:ext>
            </a:extLst>
          </p:cNvPr>
          <p:cNvSpPr txBox="1"/>
          <p:nvPr/>
        </p:nvSpPr>
        <p:spPr>
          <a:xfrm>
            <a:off x="4376737" y="4819650"/>
            <a:ext cx="9534525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УПОЛНОМОЧЕННЫЙ ПО ПРАВАМ ЧЕЛОВЕКА </a:t>
            </a:r>
          </a:p>
          <a:p>
            <a:pPr algn="ctr">
              <a:lnSpc>
                <a:spcPts val="4000"/>
              </a:lnSpc>
            </a:pPr>
            <a:r>
              <a:rPr lang="ru-RU" sz="3200" b="1" spc="53" dirty="0" smtClean="0">
                <a:solidFill>
                  <a:srgbClr val="B485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В РЕСПУБЛИКЕ КАЗАХСТАН </a:t>
            </a:r>
            <a:endParaRPr lang="en-US" sz="28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="" id="{FF885BA4-90F8-EBE4-F478-96B39BC8C1F9}"/>
              </a:ext>
            </a:extLst>
          </p:cNvPr>
          <p:cNvSpPr/>
          <p:nvPr/>
        </p:nvSpPr>
        <p:spPr>
          <a:xfrm>
            <a:off x="7848600" y="1104900"/>
            <a:ext cx="2590800" cy="3302936"/>
          </a:xfrm>
          <a:custGeom>
            <a:avLst/>
            <a:gdLst/>
            <a:ahLst/>
            <a:cxnLst/>
            <a:rect l="l" t="t" r="r" b="b"/>
            <a:pathLst>
              <a:path w="1169972" h="1491564">
                <a:moveTo>
                  <a:pt x="0" y="0"/>
                </a:moveTo>
                <a:lnTo>
                  <a:pt x="1169972" y="0"/>
                </a:lnTo>
                <a:lnTo>
                  <a:pt x="1169972" y="1491564"/>
                </a:lnTo>
                <a:lnTo>
                  <a:pt x="0" y="1491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46510"/>
            </a:stretch>
          </a:blipFill>
        </p:spPr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xmlns="" id="{E0F0B058-9F02-89A5-5C1B-225683339FDE}"/>
              </a:ext>
            </a:extLst>
          </p:cNvPr>
          <p:cNvSpPr txBox="1"/>
          <p:nvPr/>
        </p:nvSpPr>
        <p:spPr>
          <a:xfrm>
            <a:off x="6096000" y="9105900"/>
            <a:ext cx="6096000" cy="666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00"/>
              </a:lnSpc>
            </a:pPr>
            <a:r>
              <a:rPr lang="ru-RU" sz="2400" b="1" spc="53" dirty="0" smtClean="0">
                <a:solidFill>
                  <a:srgbClr val="01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Москва, 2025 г.</a:t>
            </a:r>
            <a:endParaRPr lang="en-US" sz="20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96361" y="6761543"/>
            <a:ext cx="7095276" cy="1060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4000"/>
              </a:lnSpc>
            </a:pPr>
            <a:r>
              <a:rPr lang="ru-RU" sz="2400" b="1" i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ЗАЩИТА ПРАВ ЧЕЛОВЕКА </a:t>
            </a:r>
          </a:p>
          <a:p>
            <a:pPr algn="ctr">
              <a:lnSpc>
                <a:spcPts val="4000"/>
              </a:lnSpc>
            </a:pPr>
            <a:r>
              <a:rPr lang="ru-RU" sz="2400" b="1" i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В УСЛОВИЯХ ЦИФРОВИЗАЦИИ ОБЩЕСТВА</a:t>
            </a:r>
            <a:endParaRPr lang="en-US" sz="2400" b="1" i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13789834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104" y="480049"/>
            <a:ext cx="9408025" cy="570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ЦИФРА – НОВЫЙ СОЦИАЛЬНЫЙ ПОРЯДОК </a:t>
            </a:r>
            <a:endParaRPr lang="en-US" sz="32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2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99880" y="1678677"/>
            <a:ext cx="4011867" cy="8206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b="1" spc="53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ВОЗМОЖНОСТИ</a:t>
            </a:r>
            <a:endParaRPr lang="ru-RU" sz="3600" b="1" spc="53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34000" y="3846514"/>
            <a:ext cx="441640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pc="53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БЫСТРЫЙ ДОСТУП </a:t>
            </a:r>
          </a:p>
          <a:p>
            <a:r>
              <a:rPr lang="ru-RU" sz="3200" b="1" spc="53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К ИНФОРМАЦИИ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979400" y="3467100"/>
            <a:ext cx="48768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spc="53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ОНЛАЙН </a:t>
            </a:r>
          </a:p>
          <a:p>
            <a:r>
              <a:rPr lang="kk-KZ" sz="3200" b="1" spc="53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ГОССЕРВИСЫ </a:t>
            </a:r>
            <a:endParaRPr lang="ru-RU" sz="3200" b="1" spc="53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  <a:p>
            <a:endParaRPr lang="kk-KZ" sz="2500" b="1" spc="53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  <a:p>
            <a:endParaRPr lang="kk-KZ" sz="2500" b="1" spc="53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  <a:p>
            <a:endParaRPr lang="ru-RU" b="1" spc="53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  <a:p>
            <a:r>
              <a:rPr lang="ru-RU" sz="3200" b="1" spc="53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ПЛАТФОРМЫ </a:t>
            </a:r>
          </a:p>
          <a:p>
            <a:r>
              <a:rPr lang="ru-RU" sz="3200" b="1" spc="53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ДЛЯ ГРАЖДАНСКОГО УЧАСТИЯ</a:t>
            </a:r>
            <a:endParaRPr lang="ru-RU" sz="3200" b="1" spc="53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7447480" y="2499351"/>
            <a:ext cx="4164267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7749784"/>
            <a:ext cx="2247805" cy="144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" r="14825"/>
          <a:stretch/>
        </p:blipFill>
        <p:spPr>
          <a:xfrm>
            <a:off x="2711710" y="5490776"/>
            <a:ext cx="2202026" cy="144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486"/>
          <a:stretch/>
        </p:blipFill>
        <p:spPr>
          <a:xfrm>
            <a:off x="2688820" y="3618062"/>
            <a:ext cx="2224915" cy="1440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7"/>
          <a:stretch/>
        </p:blipFill>
        <p:spPr>
          <a:xfrm>
            <a:off x="10552098" y="5524500"/>
            <a:ext cx="2170098" cy="144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56"/>
          <a:stretch/>
        </p:blipFill>
        <p:spPr>
          <a:xfrm>
            <a:off x="10564800" y="3474900"/>
            <a:ext cx="2170098" cy="1440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2"/>
          <a:srcRect t="37456" b="41282"/>
          <a:stretch/>
        </p:blipFill>
        <p:spPr>
          <a:xfrm>
            <a:off x="5074364" y="5719416"/>
            <a:ext cx="4676037" cy="10668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3"/>
          <a:srcRect t="70923"/>
          <a:stretch/>
        </p:blipFill>
        <p:spPr>
          <a:xfrm>
            <a:off x="9299129" y="7854050"/>
            <a:ext cx="4676037" cy="145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384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8966" y="510688"/>
            <a:ext cx="9408025" cy="6052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200" b="1" spc="53" dirty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ЦИФРА – НОВЫЙ </a:t>
            </a: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СОЦИАЛЬНЫЙ ПОРЯДОК </a:t>
            </a:r>
            <a:endParaRPr lang="en-US" sz="32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Arial" pitchFamily="34" charset="0"/>
                <a:cs typeface="Arial" pitchFamily="34" charset="0"/>
              </a:rPr>
              <a:t>3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376098" y="2048715"/>
            <a:ext cx="2061270" cy="8206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b="1" spc="53" dirty="0" smtClean="0">
                <a:solidFill>
                  <a:srgbClr val="7000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РИСКИ </a:t>
            </a:r>
            <a:r>
              <a:rPr lang="ru-RU" sz="3200" b="1" spc="53" dirty="0" smtClean="0">
                <a:solidFill>
                  <a:srgbClr val="7000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endParaRPr lang="ru-RU" sz="3200" b="1" spc="53" dirty="0">
              <a:solidFill>
                <a:srgbClr val="7000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65279" y="4015467"/>
            <a:ext cx="3859198" cy="35548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pc="53" dirty="0" smtClean="0">
                <a:solidFill>
                  <a:srgbClr val="7000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КИБЕРБУЛЛИН</a:t>
            </a:r>
            <a:r>
              <a:rPr lang="ru-RU" sz="3200" b="1" spc="53" dirty="0">
                <a:solidFill>
                  <a:srgbClr val="7000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Г</a:t>
            </a:r>
            <a:r>
              <a:rPr lang="ru-RU" sz="2500" b="1" spc="53" dirty="0" smtClean="0">
                <a:solidFill>
                  <a:srgbClr val="7000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 </a:t>
            </a:r>
          </a:p>
          <a:p>
            <a:endParaRPr lang="kk-KZ" sz="2500" b="1" spc="53" dirty="0" smtClean="0">
              <a:solidFill>
                <a:srgbClr val="7000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  <a:p>
            <a:endParaRPr lang="ru-RU" sz="3200" b="1" spc="53" dirty="0" smtClean="0">
              <a:solidFill>
                <a:srgbClr val="7000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  <a:p>
            <a:r>
              <a:rPr lang="ru-RU" sz="3200" b="1" spc="53" dirty="0" smtClean="0">
                <a:solidFill>
                  <a:srgbClr val="7000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УТЕЧКА </a:t>
            </a:r>
          </a:p>
          <a:p>
            <a:r>
              <a:rPr lang="ru-RU" sz="3200" b="1" spc="53" dirty="0" smtClean="0">
                <a:solidFill>
                  <a:srgbClr val="7000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ПЕРСОНАЛЬНЫХ</a:t>
            </a:r>
          </a:p>
          <a:p>
            <a:r>
              <a:rPr lang="ru-RU" sz="3200" b="1" spc="53" dirty="0" smtClean="0">
                <a:solidFill>
                  <a:srgbClr val="7000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ДАННЫХ </a:t>
            </a:r>
          </a:p>
          <a:p>
            <a:endParaRPr lang="ru-RU" sz="2000" b="1" spc="53" dirty="0">
              <a:solidFill>
                <a:srgbClr val="7000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  <a:p>
            <a:endParaRPr lang="ru-RU" sz="2000" b="1" spc="53" dirty="0" smtClean="0">
              <a:solidFill>
                <a:srgbClr val="7000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830268" y="6469986"/>
            <a:ext cx="184731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5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649200" y="3776941"/>
            <a:ext cx="56388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pc="53" dirty="0">
                <a:solidFill>
                  <a:srgbClr val="7000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ЦИФРОВОЕ </a:t>
            </a:r>
            <a:endParaRPr lang="ru-RU" sz="3200" b="1" spc="53" dirty="0" smtClean="0">
              <a:solidFill>
                <a:srgbClr val="7000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  <a:p>
            <a:r>
              <a:rPr lang="ru-RU" sz="3200" b="1" spc="53" dirty="0" smtClean="0">
                <a:solidFill>
                  <a:srgbClr val="7000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НЕРАВЕНСТВО </a:t>
            </a:r>
            <a:endParaRPr lang="ru-RU" sz="3200" b="1" spc="53" dirty="0">
              <a:solidFill>
                <a:srgbClr val="7000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  <a:p>
            <a:endParaRPr lang="kk-KZ" sz="1100" b="1" spc="53" dirty="0" smtClean="0">
              <a:solidFill>
                <a:srgbClr val="7000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  <a:p>
            <a:endParaRPr lang="kk-KZ" sz="1100" b="1" spc="53" dirty="0">
              <a:solidFill>
                <a:srgbClr val="7000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  <a:p>
            <a:endParaRPr lang="kk-KZ" sz="1100" b="1" spc="53" dirty="0" smtClean="0">
              <a:solidFill>
                <a:srgbClr val="7000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  <a:p>
            <a:endParaRPr lang="ru-RU" sz="1100" b="1" spc="53" dirty="0">
              <a:solidFill>
                <a:srgbClr val="7000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  <a:p>
            <a:r>
              <a:rPr lang="ru-RU" sz="3200" b="1" spc="53" dirty="0" smtClean="0">
                <a:solidFill>
                  <a:srgbClr val="7000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ПРЕСТУПЛЕНИЯ </a:t>
            </a:r>
          </a:p>
          <a:p>
            <a:r>
              <a:rPr lang="ru-RU" sz="3200" b="1" spc="53" dirty="0" smtClean="0">
                <a:solidFill>
                  <a:srgbClr val="7000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В ВИРТУАЛЬНОЙ СРЕДЕ </a:t>
            </a:r>
            <a:endParaRPr lang="ru-RU" sz="3200" b="1" spc="53" dirty="0">
              <a:solidFill>
                <a:srgbClr val="7000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6998968" y="2972982"/>
            <a:ext cx="2438400" cy="0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026" name="Picture 2" descr="C:\Users\ktzhadmin\Downloads\main_image_post_339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87" r="21694"/>
          <a:stretch/>
        </p:blipFill>
        <p:spPr bwMode="auto">
          <a:xfrm>
            <a:off x="2676977" y="3487533"/>
            <a:ext cx="2228851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tzhadmin\Downloads\cyberpsy_post_image_33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1378" y="5516111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ktzhadmin\Downloads\cif_nerav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94"/>
          <a:stretch/>
        </p:blipFill>
        <p:spPr bwMode="auto">
          <a:xfrm>
            <a:off x="10040437" y="3487533"/>
            <a:ext cx="219075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ktzhadmin\Downloads\data-breach-q75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r="10847"/>
          <a:stretch/>
        </p:blipFill>
        <p:spPr bwMode="auto">
          <a:xfrm>
            <a:off x="2687863" y="5490711"/>
            <a:ext cx="2191837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3357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9586" y="517874"/>
            <a:ext cx="6268960" cy="570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ЦИФРОВИЗАЦИЯ В ЧИСЛАХ </a:t>
            </a:r>
            <a:endParaRPr lang="en-US" sz="24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Arial" pitchFamily="34" charset="0"/>
                <a:cs typeface="Arial" pitchFamily="34" charset="0"/>
              </a:rPr>
              <a:t>4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05872" y="2472781"/>
            <a:ext cx="14532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2025 г.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681" y="2456179"/>
            <a:ext cx="548161" cy="548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89211" y="5697320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85%</a:t>
            </a:r>
            <a:endParaRPr lang="ru-RU" dirty="0">
              <a:solidFill>
                <a:srgbClr val="00145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836" y="5774264"/>
            <a:ext cx="420397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ОТ ОБЩЕГО ЧИСЛА ВСЕХ</a:t>
            </a:r>
          </a:p>
          <a:p>
            <a:r>
              <a:rPr lang="ru-RU" sz="24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ГОСУСЛУГ </a:t>
            </a:r>
            <a:endParaRPr lang="ru-RU" sz="2400" b="1" dirty="0">
              <a:solidFill>
                <a:srgbClr val="001453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107" y="6860015"/>
            <a:ext cx="1527402" cy="1080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589211" y="6888345"/>
            <a:ext cx="9541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15</a:t>
            </a:r>
            <a:endParaRPr lang="ru-RU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11509" y="6970789"/>
            <a:ext cx="9144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МИЛЛИОНОВ </a:t>
            </a:r>
            <a:b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ПОЛЬЗОВАТЕЛЕЙ 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589211" y="7885009"/>
            <a:ext cx="91589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11509" y="7912949"/>
            <a:ext cx="9144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МИЛЛИОНОВ </a:t>
            </a:r>
            <a:b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ПОЛЬЗОВАТЕЛЕЙ 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6" name="Параллелограмм 45"/>
          <p:cNvSpPr/>
          <p:nvPr/>
        </p:nvSpPr>
        <p:spPr>
          <a:xfrm>
            <a:off x="9753599" y="1905547"/>
            <a:ext cx="10363199" cy="2512612"/>
          </a:xfrm>
          <a:prstGeom prst="parallelogram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22" b="21446"/>
          <a:stretch/>
        </p:blipFill>
        <p:spPr>
          <a:xfrm>
            <a:off x="6984116" y="8000842"/>
            <a:ext cx="1577963" cy="691663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589211" y="4511780"/>
            <a:ext cx="13006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115</a:t>
            </a:r>
            <a:endParaRPr lang="ru-RU" sz="5400" dirty="0">
              <a:solidFill>
                <a:srgbClr val="00206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285836" y="4588724"/>
            <a:ext cx="40257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МИЛЛИОНОВ ГОСУСЛУГ </a:t>
            </a:r>
            <a:b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48" r="15061"/>
          <a:stretch/>
        </p:blipFill>
        <p:spPr>
          <a:xfrm>
            <a:off x="10956241" y="2194625"/>
            <a:ext cx="940087" cy="764260"/>
          </a:xfrm>
          <a:prstGeom prst="rect">
            <a:avLst/>
          </a:prstGeom>
        </p:spPr>
      </p:pic>
      <p:sp>
        <p:nvSpPr>
          <p:cNvPr id="47" name="Прямоугольник 46"/>
          <p:cNvSpPr/>
          <p:nvPr/>
        </p:nvSpPr>
        <p:spPr>
          <a:xfrm>
            <a:off x="12343943" y="2173343"/>
            <a:ext cx="44953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ТОП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10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РЕЙТИНГЕ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ООН ПО ОНЛАЙН-УСЛУГАМ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95" r="66788"/>
          <a:stretch/>
        </p:blipFill>
        <p:spPr>
          <a:xfrm>
            <a:off x="10790276" y="3247962"/>
            <a:ext cx="1106052" cy="1032077"/>
          </a:xfrm>
          <a:prstGeom prst="rect">
            <a:avLst/>
          </a:prstGeom>
        </p:spPr>
      </p:pic>
      <p:sp>
        <p:nvSpPr>
          <p:cNvPr id="49" name="Прямоугольник 48"/>
          <p:cNvSpPr/>
          <p:nvPr/>
        </p:nvSpPr>
        <p:spPr>
          <a:xfrm>
            <a:off x="12268199" y="3379279"/>
            <a:ext cx="57936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34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МЕСТО ПО ИНДЕКСУ ЦИФРОВОЙ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КОНКУРЕНТОСПОСОБНОСТИ </a:t>
            </a:r>
            <a:r>
              <a:rPr lang="en-US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IMD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0276" y="4418159"/>
            <a:ext cx="7650124" cy="4574585"/>
          </a:xfrm>
          <a:prstGeom prst="rect">
            <a:avLst/>
          </a:prstGeom>
          <a:effectLst/>
        </p:spPr>
      </p:pic>
      <p:sp>
        <p:nvSpPr>
          <p:cNvPr id="23" name="Прямоугольник 22"/>
          <p:cNvSpPr/>
          <p:nvPr/>
        </p:nvSpPr>
        <p:spPr>
          <a:xfrm>
            <a:off x="2596935" y="3505031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90%</a:t>
            </a:r>
            <a:endParaRPr lang="ru-RU" dirty="0">
              <a:solidFill>
                <a:srgbClr val="001453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285836" y="3581975"/>
            <a:ext cx="42443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ДОСТУПНОСТИ ГОСУСЛУГ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9094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xmlns="" id="{BA5FFE55-5090-8337-51C4-8492D5D23823}"/>
              </a:ext>
            </a:extLst>
          </p:cNvPr>
          <p:cNvSpPr txBox="1"/>
          <p:nvPr/>
        </p:nvSpPr>
        <p:spPr>
          <a:xfrm>
            <a:off x="1084925" y="939973"/>
            <a:ext cx="15779751" cy="13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9"/>
              </a:lnSpc>
            </a:pPr>
            <a:endParaRPr sz="2400">
              <a:solidFill>
                <a:srgbClr val="0014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81296" y="494134"/>
            <a:ext cx="7478714" cy="570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ЦИФРОВИЗАЦИЯ И ЗАЩИТА ПРАВ</a:t>
            </a:r>
            <a:endParaRPr lang="en-US" sz="24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latin typeface="Arial" pitchFamily="34" charset="0"/>
                <a:cs typeface="Arial" pitchFamily="34" charset="0"/>
              </a:rPr>
              <a:t>5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39486" y="4929456"/>
            <a:ext cx="14532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2023 г.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737" y="4760862"/>
            <a:ext cx="548161" cy="548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8355533" y="4929456"/>
            <a:ext cx="14532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2024 г.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246" y="4760862"/>
            <a:ext cx="548161" cy="548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3594026" y="4555130"/>
            <a:ext cx="199926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2025 г.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9 МЕСЯЦЕВ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8308" y="4728992"/>
            <a:ext cx="548161" cy="548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184" b="17698"/>
          <a:stretch/>
        </p:blipFill>
        <p:spPr>
          <a:xfrm>
            <a:off x="4123106" y="1485946"/>
            <a:ext cx="9069330" cy="1676400"/>
          </a:xfrm>
          <a:prstGeom prst="rect">
            <a:avLst/>
          </a:prstGeom>
        </p:spPr>
      </p:pic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983592483"/>
              </p:ext>
            </p:extLst>
          </p:nvPr>
        </p:nvGraphicFramePr>
        <p:xfrm>
          <a:off x="939678" y="5643709"/>
          <a:ext cx="5852833" cy="3653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2501324409"/>
              </p:ext>
            </p:extLst>
          </p:nvPr>
        </p:nvGraphicFramePr>
        <p:xfrm>
          <a:off x="6155725" y="5922921"/>
          <a:ext cx="5852833" cy="3653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006152367"/>
              </p:ext>
            </p:extLst>
          </p:nvPr>
        </p:nvGraphicFramePr>
        <p:xfrm>
          <a:off x="11646459" y="5612751"/>
          <a:ext cx="5852833" cy="3653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4806798" y="8807052"/>
            <a:ext cx="1186543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4 533</a:t>
            </a:r>
          </a:p>
          <a:p>
            <a:r>
              <a:rPr lang="kk-KZ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kk-KZ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нлайн </a:t>
            </a:r>
          </a:p>
          <a:p>
            <a:r>
              <a:rPr lang="kk-KZ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1828" y="5582522"/>
            <a:ext cx="150656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ru-RU" sz="2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240</a:t>
            </a:r>
          </a:p>
          <a:p>
            <a:r>
              <a:rPr lang="kk-KZ" sz="20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бумажные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067615" y="5659466"/>
            <a:ext cx="10855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1 010</a:t>
            </a:r>
            <a:endParaRPr lang="ru-RU" sz="2800" dirty="0">
              <a:solidFill>
                <a:srgbClr val="B485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0058400" y="8807052"/>
            <a:ext cx="10855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5 738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5572509" y="8807052"/>
            <a:ext cx="10855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6 809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192436" y="5643709"/>
            <a:ext cx="7857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428</a:t>
            </a:r>
            <a:endParaRPr lang="ru-RU" sz="2800" dirty="0">
              <a:solidFill>
                <a:srgbClr val="B485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8142" y="3555302"/>
            <a:ext cx="54551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spc="53" dirty="0" smtClean="0">
                <a:solidFill>
                  <a:srgbClr val="C000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БУМАЖНЫЕ ЖАЛОБЫ 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512592" y="3526630"/>
            <a:ext cx="66162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pc="53" dirty="0" smtClean="0">
                <a:solidFill>
                  <a:srgbClr val="C000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ЭЛЕКТРОННЫЕ ОБРАЩЕНИЯ  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ktzhadmin\Downloads\917401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838" y="2698043"/>
            <a:ext cx="2237739" cy="223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30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9040091" y="2095500"/>
            <a:ext cx="9476509" cy="8382000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43000" y="266700"/>
            <a:ext cx="6904711" cy="1083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ПРАВА ЧЕЛОВЕКА И </a:t>
            </a:r>
          </a:p>
          <a:p>
            <a:pPr>
              <a:lnSpc>
                <a:spcPts val="4000"/>
              </a:lnSpc>
            </a:pP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ГЛОБАЛЬНАЯ ЦИФРОВИЗАЦИЯ</a:t>
            </a:r>
            <a:endParaRPr lang="en-US" sz="24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latin typeface="Arial" pitchFamily="34" charset="0"/>
                <a:cs typeface="Arial" pitchFamily="34" charset="0"/>
              </a:rPr>
              <a:t>6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3358" y="3525542"/>
            <a:ext cx="40014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ЛИЧНЫЕ ДАННЫЕ</a:t>
            </a:r>
            <a:endParaRPr lang="ru-RU" sz="3200" dirty="0">
              <a:solidFill>
                <a:srgbClr val="001453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90658" y="4778832"/>
            <a:ext cx="46907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НЕДИСКРИМИНАЦИЯ</a:t>
            </a:r>
            <a:endParaRPr lang="ru-RU" sz="3200" dirty="0">
              <a:solidFill>
                <a:srgbClr val="001453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12883" y="5912978"/>
            <a:ext cx="438639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БЕЗОПАСНОСТЬ</a:t>
            </a:r>
          </a:p>
          <a:p>
            <a:r>
              <a:rPr lang="ru-RU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И  СВОБОДА СЛОВА</a:t>
            </a:r>
            <a:endParaRPr lang="ru-RU" sz="3200" dirty="0">
              <a:solidFill>
                <a:srgbClr val="001453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986933"/>
            <a:ext cx="4038600" cy="416857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2184850" y="2448324"/>
            <a:ext cx="506440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КУЛЬТУРА ЦИФРОВОГО</a:t>
            </a:r>
          </a:p>
          <a:p>
            <a:r>
              <a:rPr lang="ru-RU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ПОВЕДЕНИЯ</a:t>
            </a:r>
            <a:endParaRPr lang="ru-RU" sz="3200" dirty="0">
              <a:solidFill>
                <a:srgbClr val="001453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182074" y="4367444"/>
            <a:ext cx="5648726" cy="535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СОВЕРШЕНСТВОВАНИЕ </a:t>
            </a:r>
          </a:p>
          <a:p>
            <a:r>
              <a:rPr lang="ru-RU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ЗАКОНОДАТЕЛЬСТВА О</a:t>
            </a:r>
            <a:r>
              <a:rPr lang="en-US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32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endParaRPr lang="kk-KZ" sz="25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endParaRPr lang="kk-KZ" sz="20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endParaRPr lang="kk-KZ" sz="20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персональных данных и</a:t>
            </a:r>
          </a:p>
          <a:p>
            <a:r>
              <a:rPr lang="ru-RU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цифровой идентификации</a:t>
            </a:r>
            <a:endParaRPr lang="en-US" sz="32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endParaRPr lang="kk-KZ" sz="20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endParaRPr lang="kk-KZ" sz="20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r>
              <a:rPr lang="kk-KZ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защите от кибербуллинга</a:t>
            </a:r>
          </a:p>
          <a:p>
            <a:r>
              <a:rPr lang="kk-KZ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и онлайн-мошенничества</a:t>
            </a:r>
            <a:r>
              <a:rPr lang="ru-RU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ru-RU" sz="2500" dirty="0">
              <a:solidFill>
                <a:srgbClr val="001453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090" y="2430136"/>
            <a:ext cx="2770910" cy="1548000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7731" y="8148300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5991" y="6327085"/>
            <a:ext cx="1080000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615" y="4382577"/>
            <a:ext cx="2796375" cy="15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245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266700"/>
            <a:ext cx="6904711" cy="11182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ПРАВА </a:t>
            </a:r>
            <a:r>
              <a:rPr lang="ru-RU" sz="3200" b="1" spc="53" dirty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ЧЕЛОВЕКА </a:t>
            </a: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И</a:t>
            </a:r>
            <a:endParaRPr lang="ru-RU" sz="32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  <a:p>
            <a:pPr>
              <a:lnSpc>
                <a:spcPts val="4000"/>
              </a:lnSpc>
            </a:pP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ГЛОБАЛЬНАЯ ЦИФРОВИЗАЦИЯ</a:t>
            </a:r>
            <a:endParaRPr lang="en-US" sz="24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Arial" pitchFamily="34" charset="0"/>
                <a:cs typeface="Arial" pitchFamily="34" charset="0"/>
              </a:rPr>
              <a:t>7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24378" y="6665255"/>
            <a:ext cx="516160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СВОБОДА ВЫРАЖЕНИЯ</a:t>
            </a:r>
          </a:p>
          <a:p>
            <a:pPr algn="ctr"/>
            <a:r>
              <a:rPr lang="ru-RU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В ИНТЕРНЕТЕ </a:t>
            </a:r>
            <a:endParaRPr lang="ru-RU" sz="3200" dirty="0">
              <a:solidFill>
                <a:srgbClr val="001453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992113"/>
            <a:ext cx="4828762" cy="2880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457188" y="6665255"/>
            <a:ext cx="626165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ЦИФРОВИЗАЦИЯ </a:t>
            </a:r>
          </a:p>
          <a:p>
            <a:pPr algn="ctr"/>
            <a:r>
              <a:rPr lang="ru-RU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ГРАЖДАНСКОГО ОБЩЕСТВА </a:t>
            </a:r>
            <a:endParaRPr lang="ru-RU" sz="3200" dirty="0">
              <a:solidFill>
                <a:srgbClr val="001453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050" y="3011163"/>
            <a:ext cx="4839213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7318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266700"/>
            <a:ext cx="6904711" cy="11182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ПРАВА </a:t>
            </a:r>
            <a:r>
              <a:rPr lang="ru-RU" sz="3200" b="1" spc="53" dirty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ЧЕЛОВЕКА </a:t>
            </a: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И</a:t>
            </a:r>
            <a:endParaRPr lang="ru-RU" sz="32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  <a:p>
            <a:pPr>
              <a:lnSpc>
                <a:spcPts val="4000"/>
              </a:lnSpc>
            </a:pP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ГЛОБАЛЬНАЯ ЦИФРОВИЗАЦИЯ</a:t>
            </a:r>
            <a:endParaRPr lang="en-US" sz="24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latin typeface="Arial" pitchFamily="34" charset="0"/>
                <a:cs typeface="Arial" pitchFamily="34" charset="0"/>
              </a:rPr>
              <a:t>8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0207511" y="6479856"/>
            <a:ext cx="40829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ЦИФРОВАЯ ЭТИКА</a:t>
            </a:r>
            <a:endParaRPr lang="ru-RU" sz="3200" dirty="0">
              <a:solidFill>
                <a:srgbClr val="001453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800" y="2935286"/>
            <a:ext cx="4838400" cy="2880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111625" y="6541176"/>
            <a:ext cx="59395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ЦИФРОВОЕ НЕРАВЕНСТВО </a:t>
            </a:r>
            <a:endParaRPr lang="ru-RU" sz="3200" dirty="0">
              <a:solidFill>
                <a:srgbClr val="001453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87" t="28788" r="16811"/>
          <a:stretch/>
        </p:blipFill>
        <p:spPr>
          <a:xfrm>
            <a:off x="2667000" y="2915847"/>
            <a:ext cx="4828762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3690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араллелограмм 6"/>
          <p:cNvSpPr/>
          <p:nvPr/>
        </p:nvSpPr>
        <p:spPr>
          <a:xfrm>
            <a:off x="9372600" y="3951514"/>
            <a:ext cx="10363200" cy="3222172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араллелограмм 3"/>
          <p:cNvSpPr/>
          <p:nvPr/>
        </p:nvSpPr>
        <p:spPr>
          <a:xfrm>
            <a:off x="-1524000" y="1934028"/>
            <a:ext cx="11125200" cy="3209472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xmlns="" id="{BA5FFE55-5090-8337-51C4-8492D5D23823}"/>
              </a:ext>
            </a:extLst>
          </p:cNvPr>
          <p:cNvSpPr txBox="1"/>
          <p:nvPr/>
        </p:nvSpPr>
        <p:spPr>
          <a:xfrm>
            <a:off x="1084925" y="939973"/>
            <a:ext cx="15779751" cy="13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9"/>
              </a:lnSpc>
            </a:pPr>
            <a:endParaRPr sz="2400">
              <a:solidFill>
                <a:srgbClr val="0014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84925" y="494134"/>
            <a:ext cx="8040984" cy="570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ЦИФРОВАЯ ПОЛИТИКА КАЗАХСТАНА</a:t>
            </a:r>
            <a:endParaRPr lang="en-US" sz="24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17" name="Параллелограмм 16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Arial" pitchFamily="34" charset="0"/>
                <a:cs typeface="Arial" pitchFamily="34" charset="0"/>
              </a:rPr>
              <a:t>9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317400" y="2748735"/>
            <a:ext cx="643753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МИНИСТЕРСТВО</a:t>
            </a:r>
          </a:p>
          <a:p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ИСКУССТВЕННОГО ИНТЕЛЛЕКТА </a:t>
            </a:r>
          </a:p>
          <a:p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И ЦИФРОВОГО РАЗВИТИЯ 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2628900"/>
            <a:ext cx="1388174" cy="14400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4" name="Параллелограмм 23"/>
          <p:cNvSpPr/>
          <p:nvPr/>
        </p:nvSpPr>
        <p:spPr>
          <a:xfrm>
            <a:off x="-2370268" y="5838372"/>
            <a:ext cx="11125200" cy="3209472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2420600" y="4879793"/>
            <a:ext cx="9144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ЗАКОНОПРОЕКТ </a:t>
            </a:r>
          </a:p>
          <a:p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ОБ </a:t>
            </a:r>
            <a:r>
              <a:rPr lang="ru-RU" sz="2800" b="1" spc="53" dirty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ИСКУССТВЕННОМ </a:t>
            </a:r>
            <a:endParaRPr lang="ru-RU" sz="2800" b="1" spc="53" dirty="0" smtClean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  <a:p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ИНТЕЛЛЕКТЕ </a:t>
            </a:r>
            <a:endParaRPr lang="ru-RU" sz="28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4879793"/>
            <a:ext cx="762000" cy="1183533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2133600" y="6180474"/>
            <a:ext cx="9327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МЕЖДУНАРОДНЫЙ ЦЕНТР</a:t>
            </a:r>
          </a:p>
          <a:p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ИСКУССТВЕННОГО </a:t>
            </a:r>
          </a:p>
          <a:p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ИНТЕЛЛЕКТА</a:t>
            </a:r>
          </a:p>
          <a:p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ALEM.AI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6429970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671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араллелограмм 8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Arial" pitchFamily="34" charset="0"/>
                <a:cs typeface="Arial" pitchFamily="34" charset="0"/>
              </a:rPr>
              <a:t>10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46115" y="2661476"/>
            <a:ext cx="75106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pc="53" dirty="0">
                <a:solidFill>
                  <a:srgbClr val="8A00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 </a:t>
            </a:r>
            <a:r>
              <a:rPr lang="ru-RU" sz="3200" b="1" spc="53" dirty="0" smtClean="0">
                <a:solidFill>
                  <a:srgbClr val="8A00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                    ЦИФРОВОЕ БУДУЩЕЕ </a:t>
            </a:r>
            <a:endParaRPr lang="ru-RU" sz="3200" dirty="0">
              <a:solidFill>
                <a:srgbClr val="8A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146529" y="4281926"/>
            <a:ext cx="38382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pc="53" dirty="0" smtClean="0">
                <a:solidFill>
                  <a:srgbClr val="8A00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СПРАВЕДЛИВОЕ </a:t>
            </a:r>
            <a:endParaRPr lang="ru-RU" sz="3200" dirty="0">
              <a:solidFill>
                <a:srgbClr val="8A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407620" y="4254361"/>
            <a:ext cx="32799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pc="53" dirty="0" smtClean="0">
                <a:solidFill>
                  <a:srgbClr val="8A00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БЕЗОПАСНОЕ </a:t>
            </a:r>
            <a:endParaRPr lang="ru-RU" sz="3200" dirty="0">
              <a:solidFill>
                <a:srgbClr val="8A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3030200" y="4261994"/>
            <a:ext cx="2895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pc="53" dirty="0" smtClean="0">
                <a:solidFill>
                  <a:srgbClr val="8A00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ДОСТУПНОЕ</a:t>
            </a:r>
            <a:endParaRPr lang="ru-RU" sz="3200" dirty="0">
              <a:solidFill>
                <a:srgbClr val="8A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42" t="8487" r="12485" b="6487"/>
          <a:stretch/>
        </p:blipFill>
        <p:spPr>
          <a:xfrm>
            <a:off x="12502820" y="4957178"/>
            <a:ext cx="3924000" cy="23728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37" t="1581" r="6272" b="-1581"/>
          <a:stretch/>
        </p:blipFill>
        <p:spPr>
          <a:xfrm>
            <a:off x="7160488" y="4955654"/>
            <a:ext cx="3924885" cy="23743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9" r="9302"/>
          <a:stretch/>
        </p:blipFill>
        <p:spPr>
          <a:xfrm>
            <a:off x="1777531" y="4957178"/>
            <a:ext cx="3924000" cy="23728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20" name="Прямая соединительная линия 19"/>
          <p:cNvCxnSpPr/>
          <p:nvPr/>
        </p:nvCxnSpPr>
        <p:spPr>
          <a:xfrm flipH="1" flipV="1">
            <a:off x="3489570" y="2953863"/>
            <a:ext cx="3063630" cy="390"/>
          </a:xfrm>
          <a:prstGeom prst="line">
            <a:avLst/>
          </a:prstGeom>
          <a:ln w="38100"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11506200" y="2928427"/>
            <a:ext cx="3522708" cy="25436"/>
          </a:xfrm>
          <a:prstGeom prst="line">
            <a:avLst/>
          </a:prstGeom>
          <a:ln w="38100"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15028908" y="2933274"/>
            <a:ext cx="0" cy="804574"/>
          </a:xfrm>
          <a:prstGeom prst="line">
            <a:avLst/>
          </a:prstGeom>
          <a:ln w="38100"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 flipV="1">
            <a:off x="9122929" y="3362786"/>
            <a:ext cx="1" cy="793433"/>
          </a:xfrm>
          <a:prstGeom prst="line">
            <a:avLst/>
          </a:prstGeom>
          <a:ln w="38100"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3496784" y="2954253"/>
            <a:ext cx="0" cy="783595"/>
          </a:xfrm>
          <a:prstGeom prst="line">
            <a:avLst/>
          </a:prstGeom>
          <a:ln w="38100">
            <a:solidFill>
              <a:srgbClr val="C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1084925" y="494134"/>
            <a:ext cx="9252982" cy="570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ЧЕЛОВЕКОЦЕНТРИЧНАЯ ЦИФРОВИЗАЦИЯ</a:t>
            </a:r>
            <a:endParaRPr lang="en-US" sz="24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11249329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5562600" y="4076700"/>
            <a:ext cx="6817406" cy="20621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3200" b="1" spc="-37" dirty="0" err="1" smtClean="0">
                <a:solidFill>
                  <a:srgbClr val="011453"/>
                </a:solidFill>
                <a:latin typeface="Arial" pitchFamily="34" charset="0"/>
                <a:ea typeface="Evolventa Bold"/>
                <a:cs typeface="Arial" pitchFamily="34" charset="0"/>
                <a:sym typeface="Evolventa Bold"/>
              </a:rPr>
              <a:t>Ombudspersonkazakhstan</a:t>
            </a:r>
            <a:endParaRPr lang="ru-RU" sz="3200" b="1" spc="-37" dirty="0" smtClean="0">
              <a:solidFill>
                <a:srgbClr val="011453"/>
              </a:solidFill>
              <a:latin typeface="Arial" pitchFamily="34" charset="0"/>
              <a:ea typeface="Evolventa Bold"/>
              <a:cs typeface="Arial" pitchFamily="34" charset="0"/>
              <a:sym typeface="Evolventa Bold"/>
            </a:endParaRPr>
          </a:p>
          <a:p>
            <a:pPr algn="l"/>
            <a:endParaRPr lang="en-US" b="1" spc="-37" dirty="0">
              <a:solidFill>
                <a:srgbClr val="011453"/>
              </a:solidFill>
              <a:latin typeface="Arial" pitchFamily="34" charset="0"/>
              <a:ea typeface="Evolventa Bold"/>
              <a:cs typeface="Arial" pitchFamily="34" charset="0"/>
              <a:sym typeface="Evolventa Bold"/>
            </a:endParaRPr>
          </a:p>
          <a:p>
            <a:pPr algn="l"/>
            <a:r>
              <a:rPr lang="en-US" sz="3200" b="1" spc="-37" dirty="0" err="1" smtClean="0">
                <a:solidFill>
                  <a:srgbClr val="011453"/>
                </a:solidFill>
                <a:latin typeface="Arial" pitchFamily="34" charset="0"/>
                <a:ea typeface="Evolventa Bold"/>
                <a:cs typeface="Arial" pitchFamily="34" charset="0"/>
                <a:sym typeface="Evolventa Bold"/>
              </a:rPr>
              <a:t>Ombudsperson_kz</a:t>
            </a:r>
            <a:endParaRPr lang="ru-RU" sz="3200" b="1" spc="-37" dirty="0" smtClean="0">
              <a:solidFill>
                <a:srgbClr val="011453"/>
              </a:solidFill>
              <a:latin typeface="Arial" pitchFamily="34" charset="0"/>
              <a:ea typeface="Evolventa Bold"/>
              <a:cs typeface="Arial" pitchFamily="34" charset="0"/>
              <a:sym typeface="Evolventa Bold"/>
            </a:endParaRPr>
          </a:p>
          <a:p>
            <a:pPr algn="l"/>
            <a:endParaRPr lang="en-US" sz="2000" b="1" spc="-37" dirty="0">
              <a:solidFill>
                <a:srgbClr val="011453"/>
              </a:solidFill>
              <a:latin typeface="Arial" pitchFamily="34" charset="0"/>
              <a:ea typeface="Evolventa Bold"/>
              <a:cs typeface="Arial" pitchFamily="34" charset="0"/>
              <a:sym typeface="Evolventa Bold"/>
            </a:endParaRPr>
          </a:p>
          <a:p>
            <a:pPr algn="l">
              <a:spcBef>
                <a:spcPct val="0"/>
              </a:spcBef>
            </a:pPr>
            <a:r>
              <a:rPr lang="en-US" sz="3200" b="1" spc="-37" dirty="0" err="1">
                <a:solidFill>
                  <a:srgbClr val="011453"/>
                </a:solidFill>
                <a:latin typeface="Arial" pitchFamily="34" charset="0"/>
                <a:ea typeface="Evolventa Bold"/>
                <a:cs typeface="Arial" pitchFamily="34" charset="0"/>
                <a:sym typeface="Evolventa Bold"/>
              </a:rPr>
              <a:t>OmbudspersonKazakhstan</a:t>
            </a:r>
            <a:endParaRPr lang="en-US" sz="3200" b="1" spc="-37" dirty="0">
              <a:solidFill>
                <a:srgbClr val="011453"/>
              </a:solidFill>
              <a:latin typeface="Arial" pitchFamily="34" charset="0"/>
              <a:ea typeface="Evolventa Bold"/>
              <a:cs typeface="Arial" pitchFamily="34" charset="0"/>
              <a:sym typeface="Evolventa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0744200" y="3335080"/>
            <a:ext cx="2571104" cy="3193080"/>
          </a:xfrm>
          <a:custGeom>
            <a:avLst/>
            <a:gdLst/>
            <a:ahLst/>
            <a:cxnLst/>
            <a:rect l="l" t="t" r="r" b="b"/>
            <a:pathLst>
              <a:path w="4465440" h="5886000">
                <a:moveTo>
                  <a:pt x="0" y="0"/>
                </a:moveTo>
                <a:lnTo>
                  <a:pt x="4465440" y="0"/>
                </a:lnTo>
                <a:lnTo>
                  <a:pt x="4465440" y="5886001"/>
                </a:lnTo>
                <a:lnTo>
                  <a:pt x="0" y="58860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/>
                      </a14:imgEffect>
                    </a14:imgLayer>
                  </a14:imgProps>
                </a:ext>
              </a:extLst>
            </a:blip>
            <a:stretch>
              <a:fillRect l="-258266"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xmlns="" id="{FF885BA4-90F8-EBE4-F478-96B39BC8C1F9}"/>
              </a:ext>
            </a:extLst>
          </p:cNvPr>
          <p:cNvSpPr/>
          <p:nvPr/>
        </p:nvSpPr>
        <p:spPr>
          <a:xfrm>
            <a:off x="16783049" y="190500"/>
            <a:ext cx="876300" cy="1143000"/>
          </a:xfrm>
          <a:custGeom>
            <a:avLst/>
            <a:gdLst/>
            <a:ahLst/>
            <a:cxnLst/>
            <a:rect l="l" t="t" r="r" b="b"/>
            <a:pathLst>
              <a:path w="1169972" h="1491564">
                <a:moveTo>
                  <a:pt x="0" y="0"/>
                </a:moveTo>
                <a:lnTo>
                  <a:pt x="1169972" y="0"/>
                </a:lnTo>
                <a:lnTo>
                  <a:pt x="1169972" y="1491564"/>
                </a:lnTo>
                <a:lnTo>
                  <a:pt x="0" y="14915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46510"/>
            </a:stretch>
          </a:blipFill>
        </p:spPr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401" y="3848100"/>
            <a:ext cx="658535" cy="6585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919" y="5708866"/>
            <a:ext cx="571498" cy="57149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47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229" y="4802043"/>
            <a:ext cx="611415" cy="61141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3761</TotalTime>
  <Words>210</Words>
  <Application>Microsoft Office PowerPoint</Application>
  <PresentationFormat>Произвольный</PresentationFormat>
  <Paragraphs>131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 Light</vt:lpstr>
      <vt:lpstr>Evolventa Bold</vt:lpstr>
      <vt:lpstr>Arimo Bold</vt:lpstr>
      <vt:lpstr>Calibri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КС ЭС</dc:title>
  <dc:creator>Айдана Исалиева</dc:creator>
  <cp:lastModifiedBy>Айдана Исалиева</cp:lastModifiedBy>
  <cp:revision>333</cp:revision>
  <cp:lastPrinted>2025-06-09T15:50:33Z</cp:lastPrinted>
  <dcterms:created xsi:type="dcterms:W3CDTF">2006-08-16T00:00:00Z</dcterms:created>
  <dcterms:modified xsi:type="dcterms:W3CDTF">2025-10-20T15:28:54Z</dcterms:modified>
  <dc:identifier>DAGlV45tmng</dc:identifier>
</cp:coreProperties>
</file>