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53" r:id="rId4"/>
    <p:sldId id="356" r:id="rId5"/>
    <p:sldId id="333" r:id="rId6"/>
    <p:sldId id="345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7" autoAdjust="0"/>
    <p:restoredTop sz="94585" autoAdjust="0"/>
  </p:normalViewPr>
  <p:slideViewPr>
    <p:cSldViewPr>
      <p:cViewPr varScale="1">
        <p:scale>
          <a:sx n="69" d="100"/>
          <a:sy n="69" d="100"/>
        </p:scale>
        <p:origin x="123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115616" y="1124744"/>
            <a:ext cx="7244308" cy="561662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.202</a:t>
            </a:r>
            <a:r>
              <a:rPr lang="kk-KZ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сатысында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Аққулы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</a:t>
            </a:r>
            <a:r>
              <a:rPr lang="kk-KZ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Жамбыл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аппараты ММ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0"/>
            <a:ext cx="8424936" cy="6408712"/>
          </a:xfrm>
        </p:spPr>
        <p:txBody>
          <a:bodyPr>
            <a:normAutofit fontScale="40000" lnSpcReduction="20000"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Азаматтық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ru-RU" alt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наурыздағы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кодексінің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93-бабына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сәйкес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Қазақстан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Республикасындағы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жергілікті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мемлекеттік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басқару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өзін-өзі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басқару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2001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23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қаңтардағы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Қазақстан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Республикасы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Заңының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35-бабының 2-тармағына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сәйкес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қалыптастырылды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buFont typeface="Wingdings 2" pitchFamily="18" charset="2"/>
              <a:buNone/>
            </a:pPr>
            <a:endParaRPr lang="ru-RU" alt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Аққұлы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аудандық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мәслихатының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шешімімен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бекітілген</a:t>
            </a:r>
            <a:endParaRPr lang="ru-RU" alt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желтоқсандағы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 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140</a:t>
            </a:r>
            <a:r>
              <a:rPr lang="en-US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endParaRPr lang="ru-RU" alt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Аққұлы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6-202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ауылдық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округтерінің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бюджеттері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"»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65 233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мың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теңге</a:t>
            </a:r>
            <a:r>
              <a:rPr lang="ru-RU" alt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сомасына</a:t>
            </a:r>
            <a:endParaRPr lang="ru-RU" altLang="ru-RU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kk-KZ" alt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</a:t>
            </a:r>
            <a:r>
              <a:rPr lang="ru-RU" sz="44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ақпандағы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1-15/01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шешімімен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Аққулы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Жамбыл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ауылдық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округі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әкімінің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2025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</a:t>
            </a:r>
            <a:r>
              <a:rPr lang="ru-RU" sz="44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желтоқсандағы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Аққулы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ауданды</a:t>
            </a:r>
            <a:r>
              <a:rPr lang="kk-KZ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мәслихатының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желтоқсандағы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2026-2028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Аққулы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</a:t>
            </a:r>
            <a:r>
              <a:rPr lang="kk-KZ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ң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ауылдық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округтерінің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бюджеттері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№170/41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шешімін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іске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асыру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</a:t>
            </a:r>
            <a:r>
              <a:rPr lang="ru-RU" sz="4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1-15/09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шешіміне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өзгерістер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енгізу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Жамбыл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ауылдық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округі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бюджетінің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көрсеткіштерін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түзету</a:t>
            </a:r>
            <a:r>
              <a:rPr lang="ru-RU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endParaRPr lang="ru-RU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ru-RU" altLang="ru-RU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kk-KZ" alt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kk-KZ" altLang="ru-RU" sz="5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ru-RU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5600" dirty="0" smtClean="0">
                <a:solidFill>
                  <a:srgbClr val="FF0000"/>
                </a:solidFill>
              </a:rPr>
              <a:t>	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20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2000" dirty="0" smtClean="0">
                <a:cs typeface="Times New Roman" pitchFamily="18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000" dirty="0"/>
              <a:t>31 </a:t>
            </a:r>
            <a:r>
              <a:rPr lang="ru-RU" sz="1000" dirty="0" err="1"/>
              <a:t>желтоқсанда</a:t>
            </a:r>
            <a:r>
              <a:rPr lang="ru-RU" sz="1000" dirty="0"/>
              <a:t> </a:t>
            </a:r>
            <a:r>
              <a:rPr lang="ru-RU" sz="1000" dirty="0" err="1"/>
              <a:t>аяқталады</a:t>
            </a:r>
            <a:endParaRPr lang="ru-RU" altLang="ru-RU" sz="1000" b="1" dirty="0" smtClean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74374" y="-111980"/>
            <a:ext cx="8542088" cy="12512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қаңтардан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басталады</a:t>
            </a:r>
            <a:endParaRPr lang="ru-RU" altLang="ru-RU" sz="1000" b="1" dirty="0" smtClean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990600" y="1529195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000" dirty="0"/>
              <a:t>БЮДЖЕТТІҢ АТҚАРЫЛУЫ</a:t>
            </a:r>
            <a:endParaRPr lang="ru-RU" altLang="ru-RU" sz="1000" b="1" dirty="0" smtClean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51107" y="25971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Республикалық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Заң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мәслихаттың</a:t>
            </a:r>
            <a:r>
              <a:rPr lang="ru-RU" sz="1100" dirty="0"/>
              <a:t> </a:t>
            </a:r>
            <a:r>
              <a:rPr lang="ru-RU" sz="1100" dirty="0" err="1"/>
              <a:t>жергілікті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Республикалық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заңды</a:t>
            </a:r>
            <a:r>
              <a:rPr lang="ru-RU" sz="1100" dirty="0"/>
              <a:t> </a:t>
            </a:r>
            <a:r>
              <a:rPr lang="ru-RU" sz="1100" dirty="0" err="1"/>
              <a:t>немесе</a:t>
            </a:r>
            <a:r>
              <a:rPr lang="ru-RU" sz="1100" dirty="0"/>
              <a:t> </a:t>
            </a:r>
            <a:r>
              <a:rPr lang="ru-RU" sz="1100" dirty="0" err="1"/>
              <a:t>жергілікті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мәслихаттың</a:t>
            </a:r>
            <a:r>
              <a:rPr lang="ru-RU" sz="1100" dirty="0"/>
              <a:t> </a:t>
            </a:r>
            <a:r>
              <a:rPr lang="ru-RU" sz="1100" dirty="0" err="1"/>
              <a:t>шешімін</a:t>
            </a:r>
            <a:r>
              <a:rPr lang="ru-RU" sz="1100" dirty="0"/>
              <a:t> </a:t>
            </a:r>
            <a:r>
              <a:rPr lang="ru-RU" sz="1100" dirty="0" err="1"/>
              <a:t>іске</a:t>
            </a:r>
            <a:r>
              <a:rPr lang="ru-RU" sz="1100" dirty="0"/>
              <a:t> </a:t>
            </a:r>
            <a:r>
              <a:rPr lang="ru-RU" sz="1100" dirty="0" err="1"/>
              <a:t>асыру</a:t>
            </a:r>
            <a:r>
              <a:rPr lang="ru-RU" sz="1100" dirty="0"/>
              <a:t> </a:t>
            </a:r>
            <a:r>
              <a:rPr lang="ru-RU" sz="1100" dirty="0" err="1"/>
              <a:t>туралы</a:t>
            </a:r>
            <a:r>
              <a:rPr lang="ru-RU" sz="1100" dirty="0"/>
              <a:t> ҚР </a:t>
            </a:r>
            <a:r>
              <a:rPr lang="ru-RU" sz="1100" dirty="0" err="1"/>
              <a:t>Үкіметінің</a:t>
            </a:r>
            <a:r>
              <a:rPr lang="ru-RU" sz="1100" dirty="0"/>
              <a:t> </a:t>
            </a:r>
            <a:r>
              <a:rPr lang="ru-RU" sz="1100" dirty="0" err="1"/>
              <a:t>немесе</a:t>
            </a:r>
            <a:r>
              <a:rPr lang="ru-RU" sz="1100" dirty="0"/>
              <a:t> </a:t>
            </a:r>
            <a:r>
              <a:rPr lang="ru-RU" sz="1100" dirty="0" err="1"/>
              <a:t>әкімдіктің</a:t>
            </a:r>
            <a:r>
              <a:rPr lang="ru-RU" sz="1100" dirty="0"/>
              <a:t> </a:t>
            </a:r>
            <a:r>
              <a:rPr lang="ru-RU" sz="1100" dirty="0" err="1"/>
              <a:t>қаулылары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Міндеттемелер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қаржыландырудың</a:t>
            </a:r>
            <a:r>
              <a:rPr lang="ru-RU" sz="1100" dirty="0"/>
              <a:t> </a:t>
            </a:r>
            <a:r>
              <a:rPr lang="ru-RU" sz="1100" dirty="0" err="1"/>
              <a:t>жиынтық</a:t>
            </a:r>
            <a:r>
              <a:rPr lang="ru-RU" sz="1100" dirty="0"/>
              <a:t> </a:t>
            </a:r>
            <a:r>
              <a:rPr lang="ru-RU" sz="1100" dirty="0" err="1"/>
              <a:t>жоспары</a:t>
            </a:r>
            <a:r>
              <a:rPr lang="ru-RU" sz="1100" dirty="0"/>
              <a:t>, </a:t>
            </a:r>
            <a:r>
              <a:rPr lang="ru-RU" sz="1100" dirty="0" err="1"/>
              <a:t>түсімдердің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төлемдер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қаржыландырудың</a:t>
            </a:r>
            <a:r>
              <a:rPr lang="ru-RU" sz="1100" dirty="0"/>
              <a:t> </a:t>
            </a:r>
            <a:r>
              <a:rPr lang="ru-RU" sz="1100" dirty="0" err="1"/>
              <a:t>жиынтық</a:t>
            </a:r>
            <a:r>
              <a:rPr lang="ru-RU" sz="1100" dirty="0"/>
              <a:t> </a:t>
            </a:r>
            <a:r>
              <a:rPr lang="ru-RU" sz="1100" dirty="0" err="1"/>
              <a:t>жоспары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Бюджеттік</a:t>
            </a:r>
            <a:r>
              <a:rPr lang="ru-RU" sz="1100" dirty="0"/>
              <a:t> </a:t>
            </a:r>
            <a:r>
              <a:rPr lang="ru-RU" sz="1100" dirty="0" err="1"/>
              <a:t>бағдарламалар</a:t>
            </a:r>
            <a:r>
              <a:rPr lang="ru-RU" sz="1100" dirty="0"/>
              <a:t> </a:t>
            </a:r>
            <a:r>
              <a:rPr lang="ru-RU" sz="1100" dirty="0" err="1"/>
              <a:t>әкімшілерінің</a:t>
            </a:r>
            <a:r>
              <a:rPr lang="ru-RU" sz="1100" dirty="0"/>
              <a:t> </a:t>
            </a:r>
            <a:r>
              <a:rPr lang="ru-RU" sz="1100" dirty="0" err="1"/>
              <a:t>міндеттемелері</a:t>
            </a:r>
            <a:r>
              <a:rPr lang="ru-RU" sz="1100" dirty="0"/>
              <a:t> мен </a:t>
            </a:r>
            <a:r>
              <a:rPr lang="ru-RU" sz="1100" dirty="0" err="1"/>
              <a:t>төлемдері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</a:t>
            </a:r>
            <a:r>
              <a:rPr lang="ru-RU" sz="1100" dirty="0"/>
              <a:t> </a:t>
            </a:r>
            <a:r>
              <a:rPr lang="ru-RU" sz="1100" dirty="0" err="1"/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Мемлекеттік</a:t>
            </a:r>
            <a:r>
              <a:rPr lang="ru-RU" sz="1100" dirty="0"/>
              <a:t> </a:t>
            </a:r>
            <a:r>
              <a:rPr lang="ru-RU" sz="1100" dirty="0" err="1"/>
              <a:t>мекемелердің</a:t>
            </a:r>
            <a:r>
              <a:rPr lang="ru-RU" sz="1100" dirty="0"/>
              <a:t> </a:t>
            </a:r>
            <a:r>
              <a:rPr lang="ru-RU" sz="1100" dirty="0" err="1"/>
              <a:t>міндеттемелері</a:t>
            </a:r>
            <a:r>
              <a:rPr lang="ru-RU" sz="1100" dirty="0"/>
              <a:t> мен </a:t>
            </a:r>
            <a:r>
              <a:rPr lang="ru-RU" sz="1100" dirty="0" err="1"/>
              <a:t>төлемдері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қаржыландырудың</a:t>
            </a:r>
            <a:r>
              <a:rPr lang="ru-RU" sz="1100" dirty="0"/>
              <a:t> </a:t>
            </a:r>
            <a:r>
              <a:rPr lang="ru-RU" sz="1100" dirty="0" err="1"/>
              <a:t>жеке</a:t>
            </a:r>
            <a:r>
              <a:rPr lang="ru-RU" sz="1100" dirty="0"/>
              <a:t> </a:t>
            </a:r>
            <a:r>
              <a:rPr lang="ru-RU" sz="1100" dirty="0" err="1"/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/>
              <a:t>Бюджет </a:t>
            </a:r>
            <a:r>
              <a:rPr lang="ru-RU" sz="1100" dirty="0" err="1"/>
              <a:t>кодексіне</a:t>
            </a:r>
            <a:r>
              <a:rPr lang="ru-RU" sz="1100" dirty="0"/>
              <a:t> </a:t>
            </a:r>
            <a:r>
              <a:rPr lang="ru-RU" sz="1100" dirty="0" err="1"/>
              <a:t>сәйкес</a:t>
            </a:r>
            <a:r>
              <a:rPr lang="ru-RU" sz="1100" dirty="0"/>
              <a:t> </a:t>
            </a:r>
            <a:r>
              <a:rPr lang="ru-RU" sz="1100" dirty="0" err="1"/>
              <a:t>бюджеттің</a:t>
            </a:r>
            <a:r>
              <a:rPr lang="ru-RU" sz="1100" dirty="0"/>
              <a:t> </a:t>
            </a:r>
            <a:r>
              <a:rPr lang="ru-RU" sz="1100" dirty="0" err="1"/>
              <a:t>атқарылу</a:t>
            </a:r>
            <a:r>
              <a:rPr lang="ru-RU" sz="1100" dirty="0"/>
              <a:t> </a:t>
            </a:r>
            <a:r>
              <a:rPr lang="ru-RU" sz="1100" dirty="0" err="1"/>
              <a:t>тәртібін</a:t>
            </a:r>
            <a:r>
              <a:rPr lang="ru-RU" sz="1100" dirty="0"/>
              <a:t> </a:t>
            </a:r>
            <a:r>
              <a:rPr lang="ru-RU" sz="1100" dirty="0" err="1"/>
              <a:t>айқындайтын</a:t>
            </a:r>
            <a:r>
              <a:rPr lang="ru-RU" sz="1100" dirty="0"/>
              <a:t> </a:t>
            </a:r>
            <a:r>
              <a:rPr lang="ru-RU" sz="1100" dirty="0" err="1"/>
              <a:t>нормативтік-құқықтық</a:t>
            </a:r>
            <a:r>
              <a:rPr lang="ru-RU" sz="1100" dirty="0"/>
              <a:t> </a:t>
            </a:r>
            <a:r>
              <a:rPr lang="ru-RU" sz="1100" dirty="0" err="1"/>
              <a:t>актілер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924" y="15461"/>
            <a:ext cx="8246720" cy="8932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01.08.202</a:t>
            </a:r>
            <a:r>
              <a:rPr lang="kk-KZ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округтің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1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631761"/>
              </p:ext>
            </p:extLst>
          </p:nvPr>
        </p:nvGraphicFramePr>
        <p:xfrm>
          <a:off x="364912" y="692696"/>
          <a:ext cx="8462744" cy="3185751"/>
        </p:xfrm>
        <a:graphic>
          <a:graphicData uri="http://schemas.openxmlformats.org/drawingml/2006/table">
            <a:tbl>
              <a:tblPr/>
              <a:tblGrid>
                <a:gridCol w="3195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3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852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5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Табыстар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42450,4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43328,8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102,1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878,4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Шығындар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37774,2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37773,3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Бюджеттік</a:t>
                      </a: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таза насий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8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ҚАРЖЫЛЫҚ АКТИВТЕРМЕН ОПЕРАЦИЯЛАРҒА САЛЬДО</a:t>
                      </a: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5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Дефицит</a:t>
                      </a: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6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бетт</a:t>
                      </a: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ік) бюджеті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5555,5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547513"/>
              </p:ext>
            </p:extLst>
          </p:nvPr>
        </p:nvGraphicFramePr>
        <p:xfrm>
          <a:off x="364912" y="3898440"/>
          <a:ext cx="8451200" cy="841248"/>
        </p:xfrm>
        <a:graphic>
          <a:graphicData uri="http://schemas.openxmlformats.org/drawingml/2006/table">
            <a:tbl>
              <a:tblPr/>
              <a:tblGrid>
                <a:gridCol w="3198976">
                  <a:extLst>
                    <a:ext uri="{9D8B030D-6E8A-4147-A177-3AD203B41FA5}">
                      <a16:colId xmlns:a16="http://schemas.microsoft.com/office/drawing/2014/main" val="79898198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572924159"/>
                    </a:ext>
                  </a:extLst>
                </a:gridCol>
                <a:gridCol w="1294341">
                  <a:extLst>
                    <a:ext uri="{9D8B030D-6E8A-4147-A177-3AD203B41FA5}">
                      <a16:colId xmlns:a16="http://schemas.microsoft.com/office/drawing/2014/main" val="4237743508"/>
                    </a:ext>
                  </a:extLst>
                </a:gridCol>
                <a:gridCol w="1233081">
                  <a:extLst>
                    <a:ext uri="{9D8B030D-6E8A-4147-A177-3AD203B41FA5}">
                      <a16:colId xmlns:a16="http://schemas.microsoft.com/office/drawing/2014/main" val="902564161"/>
                    </a:ext>
                  </a:extLst>
                </a:gridCol>
                <a:gridCol w="1356650">
                  <a:extLst>
                    <a:ext uri="{9D8B030D-6E8A-4147-A177-3AD203B41FA5}">
                      <a16:colId xmlns:a16="http://schemas.microsoft.com/office/drawing/2014/main" val="1427650921"/>
                    </a:ext>
                  </a:extLst>
                </a:gridCol>
              </a:tblGrid>
              <a:tr h="8267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Қаржыландыру тапшылығы (бетті пайдалану) бюджеті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5555,5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4617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910719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628032"/>
              </p:ext>
            </p:extLst>
          </p:nvPr>
        </p:nvGraphicFramePr>
        <p:xfrm>
          <a:off x="353368" y="4725145"/>
          <a:ext cx="8462744" cy="743200"/>
        </p:xfrm>
        <a:graphic>
          <a:graphicData uri="http://schemas.openxmlformats.org/drawingml/2006/table">
            <a:tbl>
              <a:tblPr/>
              <a:tblGrid>
                <a:gridCol w="3195496">
                  <a:extLst>
                    <a:ext uri="{9D8B030D-6E8A-4147-A177-3AD203B41FA5}">
                      <a16:colId xmlns:a16="http://schemas.microsoft.com/office/drawing/2014/main" val="2190020815"/>
                    </a:ext>
                  </a:extLst>
                </a:gridCol>
                <a:gridCol w="1337930">
                  <a:extLst>
                    <a:ext uri="{9D8B030D-6E8A-4147-A177-3AD203B41FA5}">
                      <a16:colId xmlns:a16="http://schemas.microsoft.com/office/drawing/2014/main" val="2908206989"/>
                    </a:ext>
                  </a:extLst>
                </a:gridCol>
                <a:gridCol w="1345434">
                  <a:extLst>
                    <a:ext uri="{9D8B030D-6E8A-4147-A177-3AD203B41FA5}">
                      <a16:colId xmlns:a16="http://schemas.microsoft.com/office/drawing/2014/main" val="1040210230"/>
                    </a:ext>
                  </a:extLst>
                </a:gridCol>
                <a:gridCol w="1230297">
                  <a:extLst>
                    <a:ext uri="{9D8B030D-6E8A-4147-A177-3AD203B41FA5}">
                      <a16:colId xmlns:a16="http://schemas.microsoft.com/office/drawing/2014/main" val="928963079"/>
                    </a:ext>
                  </a:extLst>
                </a:gridCol>
                <a:gridCol w="1353587">
                  <a:extLst>
                    <a:ext uri="{9D8B030D-6E8A-4147-A177-3AD203B41FA5}">
                      <a16:colId xmlns:a16="http://schemas.microsoft.com/office/drawing/2014/main" val="63274309"/>
                    </a:ext>
                  </a:extLst>
                </a:gridCol>
              </a:tblGrid>
              <a:tr h="743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Бюджеттік қалдықтары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5555,5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121871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76473"/>
              </p:ext>
            </p:extLst>
          </p:nvPr>
        </p:nvGraphicFramePr>
        <p:xfrm>
          <a:off x="364912" y="5157193"/>
          <a:ext cx="8462744" cy="936104"/>
        </p:xfrm>
        <a:graphic>
          <a:graphicData uri="http://schemas.openxmlformats.org/drawingml/2006/table">
            <a:tbl>
              <a:tblPr/>
              <a:tblGrid>
                <a:gridCol w="3195496">
                  <a:extLst>
                    <a:ext uri="{9D8B030D-6E8A-4147-A177-3AD203B41FA5}">
                      <a16:colId xmlns:a16="http://schemas.microsoft.com/office/drawing/2014/main" val="1185611680"/>
                    </a:ext>
                  </a:extLst>
                </a:gridCol>
                <a:gridCol w="1337930">
                  <a:extLst>
                    <a:ext uri="{9D8B030D-6E8A-4147-A177-3AD203B41FA5}">
                      <a16:colId xmlns:a16="http://schemas.microsoft.com/office/drawing/2014/main" val="3185270495"/>
                    </a:ext>
                  </a:extLst>
                </a:gridCol>
                <a:gridCol w="1345434">
                  <a:extLst>
                    <a:ext uri="{9D8B030D-6E8A-4147-A177-3AD203B41FA5}">
                      <a16:colId xmlns:a16="http://schemas.microsoft.com/office/drawing/2014/main" val="647786661"/>
                    </a:ext>
                  </a:extLst>
                </a:gridCol>
                <a:gridCol w="1230297">
                  <a:extLst>
                    <a:ext uri="{9D8B030D-6E8A-4147-A177-3AD203B41FA5}">
                      <a16:colId xmlns:a16="http://schemas.microsoft.com/office/drawing/2014/main" val="2366118290"/>
                    </a:ext>
                  </a:extLst>
                </a:gridCol>
                <a:gridCol w="1353587">
                  <a:extLst>
                    <a:ext uri="{9D8B030D-6E8A-4147-A177-3AD203B41FA5}">
                      <a16:colId xmlns:a16="http://schemas.microsoft.com/office/drawing/2014/main" val="4150936884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Есепті</a:t>
                      </a:r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кезеңнің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басындағы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бюджет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қаражатының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қалықтары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853,4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841309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854594"/>
              </p:ext>
            </p:extLst>
          </p:nvPr>
        </p:nvGraphicFramePr>
        <p:xfrm>
          <a:off x="364912" y="6131720"/>
          <a:ext cx="8462744" cy="741045"/>
        </p:xfrm>
        <a:graphic>
          <a:graphicData uri="http://schemas.openxmlformats.org/drawingml/2006/table">
            <a:tbl>
              <a:tblPr/>
              <a:tblGrid>
                <a:gridCol w="3195496">
                  <a:extLst>
                    <a:ext uri="{9D8B030D-6E8A-4147-A177-3AD203B41FA5}">
                      <a16:colId xmlns:a16="http://schemas.microsoft.com/office/drawing/2014/main" val="640255923"/>
                    </a:ext>
                  </a:extLst>
                </a:gridCol>
                <a:gridCol w="1337930">
                  <a:extLst>
                    <a:ext uri="{9D8B030D-6E8A-4147-A177-3AD203B41FA5}">
                      <a16:colId xmlns:a16="http://schemas.microsoft.com/office/drawing/2014/main" val="699732392"/>
                    </a:ext>
                  </a:extLst>
                </a:gridCol>
                <a:gridCol w="1345434">
                  <a:extLst>
                    <a:ext uri="{9D8B030D-6E8A-4147-A177-3AD203B41FA5}">
                      <a16:colId xmlns:a16="http://schemas.microsoft.com/office/drawing/2014/main" val="2243036325"/>
                    </a:ext>
                  </a:extLst>
                </a:gridCol>
                <a:gridCol w="1230297">
                  <a:extLst>
                    <a:ext uri="{9D8B030D-6E8A-4147-A177-3AD203B41FA5}">
                      <a16:colId xmlns:a16="http://schemas.microsoft.com/office/drawing/2014/main" val="1141114194"/>
                    </a:ext>
                  </a:extLst>
                </a:gridCol>
                <a:gridCol w="1353587">
                  <a:extLst>
                    <a:ext uri="{9D8B030D-6E8A-4147-A177-3AD203B41FA5}">
                      <a16:colId xmlns:a16="http://schemas.microsoft.com/office/drawing/2014/main" val="380204628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Есепті</a:t>
                      </a:r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кезеңнің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соңындағы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бюджет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қаражатының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қалықтары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6408,9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05718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498" y="908720"/>
            <a:ext cx="8246720" cy="2448272"/>
          </a:xfrm>
        </p:spPr>
        <p:txBody>
          <a:bodyPr>
            <a:normAutofit fontScale="90000"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>
                <a:solidFill>
                  <a:srgbClr val="185ABC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185ABC"/>
                </a:solidFill>
                <a:latin typeface="Roboto"/>
              </a:rPr>
            </a:br>
            <a:r>
              <a:rPr lang="kk-KZ" sz="2000" dirty="0">
                <a:solidFill>
                  <a:srgbClr val="202124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202124"/>
                </a:solidFill>
                <a:latin typeface="Roboto"/>
              </a:rPr>
            </a:b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Есеп беру кезеңіндегі жоспарлы мәліметтермен салыстырғанда есеп беру деректері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42450,4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мың теңгенің өзіндік кірістері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102,1%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орындалды, іс жүзінде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43328,8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мың теңге түсті</a:t>
            </a:r>
            <a:r>
              <a:rPr lang="ru-RU" sz="2000" dirty="0">
                <a:solidFill>
                  <a:srgbClr val="5F6368"/>
                </a:solidFill>
                <a:latin typeface="Roboto"/>
              </a:rPr>
              <a:t/>
            </a:r>
            <a:br>
              <a:rPr lang="ru-RU" sz="2000" dirty="0">
                <a:solidFill>
                  <a:srgbClr val="5F6368"/>
                </a:solidFill>
                <a:latin typeface="Roboto"/>
              </a:rPr>
            </a:br>
            <a:r>
              <a:rPr lang="kk-KZ" sz="2000" dirty="0">
                <a:solidFill>
                  <a:srgbClr val="202124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202124"/>
                </a:solidFill>
                <a:latin typeface="Roboto"/>
              </a:rPr>
            </a:br>
            <a:r>
              <a:rPr lang="kk-KZ" sz="2000" dirty="0">
                <a:solidFill>
                  <a:srgbClr val="202124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202124"/>
                </a:solidFill>
                <a:latin typeface="Roboto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52798" y="539635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5085184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0" i="1" dirty="0" smtClean="0"/>
          </a:p>
          <a:p>
            <a:endParaRPr lang="ru-RU" sz="1200" b="0" i="1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82783"/>
              </p:ext>
            </p:extLst>
          </p:nvPr>
        </p:nvGraphicFramePr>
        <p:xfrm>
          <a:off x="443497" y="2132856"/>
          <a:ext cx="8326435" cy="4266044"/>
        </p:xfrm>
        <a:graphic>
          <a:graphicData uri="http://schemas.openxmlformats.org/drawingml/2006/table">
            <a:tbl>
              <a:tblPr/>
              <a:tblGrid>
                <a:gridCol w="3144026">
                  <a:extLst>
                    <a:ext uri="{9D8B030D-6E8A-4147-A177-3AD203B41FA5}">
                      <a16:colId xmlns:a16="http://schemas.microsoft.com/office/drawing/2014/main" val="4173564169"/>
                    </a:ext>
                  </a:extLst>
                </a:gridCol>
                <a:gridCol w="1316380">
                  <a:extLst>
                    <a:ext uri="{9D8B030D-6E8A-4147-A177-3AD203B41FA5}">
                      <a16:colId xmlns:a16="http://schemas.microsoft.com/office/drawing/2014/main" val="393270478"/>
                    </a:ext>
                  </a:extLst>
                </a:gridCol>
                <a:gridCol w="1323763">
                  <a:extLst>
                    <a:ext uri="{9D8B030D-6E8A-4147-A177-3AD203B41FA5}">
                      <a16:colId xmlns:a16="http://schemas.microsoft.com/office/drawing/2014/main" val="6904561"/>
                    </a:ext>
                  </a:extLst>
                </a:gridCol>
                <a:gridCol w="1210481">
                  <a:extLst>
                    <a:ext uri="{9D8B030D-6E8A-4147-A177-3AD203B41FA5}">
                      <a16:colId xmlns:a16="http://schemas.microsoft.com/office/drawing/2014/main" val="1680606778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1950038891"/>
                    </a:ext>
                  </a:extLst>
                </a:gridCol>
              </a:tblGrid>
              <a:tr h="61614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252572"/>
                  </a:ext>
                </a:extLst>
              </a:tr>
              <a:tr h="52626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Салықтық түсімдер</a:t>
                      </a:r>
                      <a:endParaRPr kumimoji="0" lang="ru-RU" sz="18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4860,4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5484,2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112,8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623,8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445503"/>
                  </a:ext>
                </a:extLst>
              </a:tr>
              <a:tr h="26313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Салықтық</a:t>
                      </a:r>
                      <a:r>
                        <a:rPr kumimoji="0"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емес</a:t>
                      </a:r>
                      <a:r>
                        <a:rPr kumimoji="0"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түсімдер</a:t>
                      </a:r>
                      <a:endParaRPr kumimoji="0" lang="ru-RU" sz="18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372,0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606,8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163,1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234,8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340780"/>
                  </a:ext>
                </a:extLst>
              </a:tr>
              <a:tr h="26313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Негізгі</a:t>
                      </a:r>
                      <a:r>
                        <a:rPr kumimoji="0"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капиталды</a:t>
                      </a:r>
                      <a:r>
                        <a:rPr kumimoji="0"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сатудан</a:t>
                      </a:r>
                      <a:r>
                        <a:rPr kumimoji="0"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түсетін</a:t>
                      </a:r>
                      <a:r>
                        <a:rPr kumimoji="0" lang="ru-RU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түсімдер</a:t>
                      </a:r>
                      <a:endParaRPr kumimoji="0" lang="ru-RU" sz="18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455421"/>
                  </a:ext>
                </a:extLst>
              </a:tr>
              <a:tr h="6952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Субвенция түбіртегі</a:t>
                      </a:r>
                      <a:endParaRPr kumimoji="0" lang="ru-RU" sz="18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4617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35718,0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35718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977404"/>
                  </a:ext>
                </a:extLst>
              </a:tr>
              <a:tr h="5652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8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Мақсатты ағымдағы трансферттерді алу</a:t>
                      </a:r>
                      <a:endParaRPr kumimoji="0" lang="ru-RU" sz="18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605937"/>
                  </a:ext>
                </a:extLst>
              </a:tr>
              <a:tr h="5706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42450,4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43328,8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102,1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878,4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24759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752" y="975790"/>
            <a:ext cx="824672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 округтің жылдық бюджеті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орындалды</a:t>
            </a:r>
            <a:b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37774,2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теңге, кассалық орындалуы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37773,3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 орындалмауы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0,9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теңгені құрайды, оның ішінде</a:t>
            </a:r>
            <a:r>
              <a:rPr lang="ru-RU" dirty="0"/>
              <a:t/>
            </a:r>
            <a:br>
              <a:rPr lang="ru-RU" dirty="0"/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3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189275"/>
              </p:ext>
            </p:extLst>
          </p:nvPr>
        </p:nvGraphicFramePr>
        <p:xfrm>
          <a:off x="288388" y="2132835"/>
          <a:ext cx="8398412" cy="2630020"/>
        </p:xfrm>
        <a:graphic>
          <a:graphicData uri="http://schemas.openxmlformats.org/drawingml/2006/table">
            <a:tbl>
              <a:tblPr/>
              <a:tblGrid>
                <a:gridCol w="3171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0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3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01-</a:t>
                      </a:r>
                      <a:r>
                        <a:rPr kumimoji="0" lang="kk-KZ" sz="18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Жалпы мемлекеттік қызметтер</a:t>
                      </a:r>
                      <a:endParaRPr kumimoji="0" lang="ru-RU" sz="18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24281,6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24280,7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07- </a:t>
                      </a:r>
                      <a:r>
                        <a:rPr kumimoji="0" lang="kk-KZ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ТКШ бөлімі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11820,6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11820,6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08-</a:t>
                      </a:r>
                      <a:r>
                        <a:rPr kumimoji="0" lang="kk-KZ" sz="18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Мәдениет, спорт, туризм және ақпараттық кеңістік</a:t>
                      </a:r>
                      <a:endParaRPr kumimoji="0" lang="ru-RU" sz="18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</a:t>
                      </a:r>
                      <a:r>
                        <a:rPr kumimoji="0" lang="kk-KZ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Көлік және коммуникация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1300</a:t>
                      </a: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          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</a:t>
                      </a: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              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600" b="0" u="non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</a:t>
                      </a:r>
                      <a:r>
                        <a:rPr lang="kk-KZ" sz="1600" b="0" u="non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трансферттер</a:t>
                      </a:r>
                      <a:endParaRPr lang="ru-RU" sz="1600" b="0" u="none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4617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4617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4617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2" y="4581127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473694"/>
              </p:ext>
            </p:extLst>
          </p:nvPr>
        </p:nvGraphicFramePr>
        <p:xfrm>
          <a:off x="291836" y="4770133"/>
          <a:ext cx="8398416" cy="560832"/>
        </p:xfrm>
        <a:graphic>
          <a:graphicData uri="http://schemas.openxmlformats.org/drawingml/2006/table">
            <a:tbl>
              <a:tblPr/>
              <a:tblGrid>
                <a:gridCol w="3171204">
                  <a:extLst>
                    <a:ext uri="{9D8B030D-6E8A-4147-A177-3AD203B41FA5}">
                      <a16:colId xmlns:a16="http://schemas.microsoft.com/office/drawing/2014/main" val="397734953"/>
                    </a:ext>
                  </a:extLst>
                </a:gridCol>
                <a:gridCol w="1327760">
                  <a:extLst>
                    <a:ext uri="{9D8B030D-6E8A-4147-A177-3AD203B41FA5}">
                      <a16:colId xmlns:a16="http://schemas.microsoft.com/office/drawing/2014/main" val="2945367331"/>
                    </a:ext>
                  </a:extLst>
                </a:gridCol>
                <a:gridCol w="1335208">
                  <a:extLst>
                    <a:ext uri="{9D8B030D-6E8A-4147-A177-3AD203B41FA5}">
                      <a16:colId xmlns:a16="http://schemas.microsoft.com/office/drawing/2014/main" val="1402777541"/>
                    </a:ext>
                  </a:extLst>
                </a:gridCol>
                <a:gridCol w="1220946">
                  <a:extLst>
                    <a:ext uri="{9D8B030D-6E8A-4147-A177-3AD203B41FA5}">
                      <a16:colId xmlns:a16="http://schemas.microsoft.com/office/drawing/2014/main" val="187299569"/>
                    </a:ext>
                  </a:extLst>
                </a:gridCol>
                <a:gridCol w="1343298">
                  <a:extLst>
                    <a:ext uri="{9D8B030D-6E8A-4147-A177-3AD203B41FA5}">
                      <a16:colId xmlns:a16="http://schemas.microsoft.com/office/drawing/2014/main" val="3129712543"/>
                    </a:ext>
                  </a:extLst>
                </a:gridCol>
              </a:tblGrid>
              <a:tr h="516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4617B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4617B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37774,2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37773,3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99469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25603</TotalTime>
  <Words>397</Words>
  <Application>Microsoft Office PowerPoint</Application>
  <PresentationFormat>Экран (4:3)</PresentationFormat>
  <Paragraphs>157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Constantia</vt:lpstr>
      <vt:lpstr>Roboto</vt:lpstr>
      <vt:lpstr>Times New Roman</vt:lpstr>
      <vt:lpstr>Trebuchet MS</vt:lpstr>
      <vt:lpstr>Wingdings</vt:lpstr>
      <vt:lpstr>Wingdings 2</vt:lpstr>
      <vt:lpstr>Поток</vt:lpstr>
      <vt:lpstr>    01.08.2026 жылға арналған «Бюджеттің атқарылу сатысында» азаматтық бюджеті Аққулы ауданының Жамбыл ауылдық округі әкімінің аппараты ММ   </vt:lpstr>
      <vt:lpstr>Презентация PowerPoint</vt:lpstr>
      <vt:lpstr>Презентация PowerPoint</vt:lpstr>
      <vt:lpstr>      01.08.2026 жылға арналған ауылдық округтің бюджеті   </vt:lpstr>
      <vt:lpstr>   Есеп беру кезеңіндегі жоспарлы мәліметтермен салыстырғанда есеп беру деректері 42450,4 мың теңгенің өзіндік кірістері 102,1% орындалды, іс жүзінде 43328,8 мың теңге түсті     </vt:lpstr>
      <vt:lpstr>                                                Ауылдық округінің шығындары   Ауылдық округтің жылдық бюджеті 100% орындалды  жоспары 37774,2 мың теңге, кассалық орындалуы 37773,3 мың теңге орындалмауы 0,9 мың теңгені құрайды, оның ішінде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Пользователь Windows</cp:lastModifiedBy>
  <cp:revision>2360</cp:revision>
  <dcterms:created xsi:type="dcterms:W3CDTF">2006-10-20T07:25:08Z</dcterms:created>
  <dcterms:modified xsi:type="dcterms:W3CDTF">2026-08-04T05:08:51Z</dcterms:modified>
</cp:coreProperties>
</file>