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0"/>
  </p:notesMasterIdLst>
  <p:sldIdLst>
    <p:sldId id="257" r:id="rId4"/>
    <p:sldId id="270" r:id="rId5"/>
    <p:sldId id="295" r:id="rId6"/>
    <p:sldId id="299" r:id="rId7"/>
    <p:sldId id="296" r:id="rId8"/>
    <p:sldId id="297" r:id="rId9"/>
  </p:sldIdLst>
  <p:sldSz cx="12192000" cy="6858000"/>
  <p:notesSz cx="6794500" cy="9906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0D0349"/>
    <a:srgbClr val="1E5AA8"/>
    <a:srgbClr val="0070C0"/>
    <a:srgbClr val="E0F2FE"/>
    <a:srgbClr val="ECF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B2A44-40FE-497E-9C4F-674C965F75BE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B225F-51A2-47AE-8688-365991EBCE56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89566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  <p:sp>
        <p:nvSpPr>
          <p:cNvPr id="28" name="Прямоугольники"/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  <p:sp>
        <p:nvSpPr>
          <p:cNvPr id="29" name="Объект"/>
          <p:cNvSpPr>
            <a:spLocks noGrp="1" noRot="1" noChangeAspect="1"/>
          </p:cNvSpPr>
          <p:nvPr>
            <p:ph type="sldImg"/>
          </p:nvPr>
        </p:nvSpPr>
        <p:spPr>
          <a:xfrm>
            <a:off x="-847725" y="1730375"/>
            <a:ext cx="8296275" cy="46672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30" name="Текстовое поле"/>
          <p:cNvSpPr>
            <a:spLocks noGrp="1"/>
          </p:cNvSpPr>
          <p:nvPr>
            <p:ph type="body" idx="1"/>
          </p:nvPr>
        </p:nvSpPr>
        <p:spPr>
          <a:xfrm>
            <a:off x="660159" y="6659342"/>
            <a:ext cx="5281250" cy="544855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31" tIns="45715" rIns="91431" bIns="45715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Прямоугольники"/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407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5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4EEA4B-307A-4CC8-2F4B-AFA37D5BB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>
            <a:extLst>
              <a:ext uri="{FF2B5EF4-FFF2-40B4-BE49-F238E27FC236}">
                <a16:creationId xmlns:a16="http://schemas.microsoft.com/office/drawing/2014/main" xmlns="" id="{9BAC0355-A633-51CD-6ED0-4312340B1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Текстовое поле">
            <a:extLst>
              <a:ext uri="{FF2B5EF4-FFF2-40B4-BE49-F238E27FC236}">
                <a16:creationId xmlns:a16="http://schemas.microsoft.com/office/drawing/2014/main" xmlns="" id="{0F58FA5F-7A44-DAF9-7822-46E18C071D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Текстовое поле">
            <a:extLst>
              <a:ext uri="{FF2B5EF4-FFF2-40B4-BE49-F238E27FC236}">
                <a16:creationId xmlns:a16="http://schemas.microsoft.com/office/drawing/2014/main" xmlns="" id="{E7235A56-C837-2825-8F6E-9A05DB3306B8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53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C0E4B26-4D92-5F4F-A320-4B970E125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>
            <a:extLst>
              <a:ext uri="{FF2B5EF4-FFF2-40B4-BE49-F238E27FC236}">
                <a16:creationId xmlns:a16="http://schemas.microsoft.com/office/drawing/2014/main" xmlns="" id="{FD5C59E9-9D5E-2A4E-0DD9-27C749D63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Текстовое поле">
            <a:extLst>
              <a:ext uri="{FF2B5EF4-FFF2-40B4-BE49-F238E27FC236}">
                <a16:creationId xmlns:a16="http://schemas.microsoft.com/office/drawing/2014/main" xmlns="" id="{139AA701-6054-E036-B1D4-15C894ABF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Текстовое поле">
            <a:extLst>
              <a:ext uri="{FF2B5EF4-FFF2-40B4-BE49-F238E27FC236}">
                <a16:creationId xmlns:a16="http://schemas.microsoft.com/office/drawing/2014/main" xmlns="" id="{392DE098-FC3E-6377-4376-3111C2CA4483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761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4DDA704-41E8-E151-2A4D-B474593CA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>
            <a:extLst>
              <a:ext uri="{FF2B5EF4-FFF2-40B4-BE49-F238E27FC236}">
                <a16:creationId xmlns:a16="http://schemas.microsoft.com/office/drawing/2014/main" xmlns="" id="{C99405AD-1F48-5501-2305-504BF38AD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Текстовое поле">
            <a:extLst>
              <a:ext uri="{FF2B5EF4-FFF2-40B4-BE49-F238E27FC236}">
                <a16:creationId xmlns:a16="http://schemas.microsoft.com/office/drawing/2014/main" xmlns="" id="{A8C137CE-62B8-4797-24FF-DBE444D43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Текстовое поле">
            <a:extLst>
              <a:ext uri="{FF2B5EF4-FFF2-40B4-BE49-F238E27FC236}">
                <a16:creationId xmlns:a16="http://schemas.microsoft.com/office/drawing/2014/main" xmlns="" id="{38478AA4-13FA-1376-858E-16F64BB1CC67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85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FBB5FB-B649-C4B7-CC4B-2448E41A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>
            <a:extLst>
              <a:ext uri="{FF2B5EF4-FFF2-40B4-BE49-F238E27FC236}">
                <a16:creationId xmlns:a16="http://schemas.microsoft.com/office/drawing/2014/main" xmlns="" id="{3F2AC62A-76AC-2823-1D01-C41F9DDF4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Текстовое поле">
            <a:extLst>
              <a:ext uri="{FF2B5EF4-FFF2-40B4-BE49-F238E27FC236}">
                <a16:creationId xmlns:a16="http://schemas.microsoft.com/office/drawing/2014/main" xmlns="" id="{61BC8329-B804-C0EA-C5AF-5B6985BD4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Текстовое поле">
            <a:extLst>
              <a:ext uri="{FF2B5EF4-FFF2-40B4-BE49-F238E27FC236}">
                <a16:creationId xmlns:a16="http://schemas.microsoft.com/office/drawing/2014/main" xmlns="" id="{44FE41F1-F150-ED23-5DAF-1D59B0ECB878}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3739363" y="13143319"/>
            <a:ext cx="2860679" cy="69428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558" tIns="45780" rIns="91558" bIns="45780" anchor="b" anchorCtr="0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D2D6BD-DE1B-4B5F-8B41-2702339687B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等线" charset="0"/>
                <a:cs typeface="Calibri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等线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5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BFE7B8-0D03-31F3-850C-443F30D577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BC28B7B-DC22-8938-4A19-C556A39DF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7D969F-9C92-A055-7ACB-CC0C0F832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B93CE3-4CF7-E6E2-85E2-1887E2958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D6D7BE-1514-6EB0-7348-F62B11BD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74158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B099C4-268F-F407-9AE1-C0414F09D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175B9A-B2FD-6E9A-AD71-BF875B252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C8BADE-B3C5-B3FA-9254-6F303015F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943391B-8AE0-3082-5041-053854BE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776E1E-7C74-981F-36A8-C54A6588E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679147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1E181C-9A33-89F4-B222-5AA3EE41E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A34F321-A695-6AB4-A29D-9EB38A3B4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EDBDAA-56AB-00F6-980D-18B09121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191EB6-26CC-FC33-60AB-84D62333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114A64-461B-31D3-E2CC-C54675D25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77986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719AFB-706F-CBE4-B121-8B17630B6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EB7693-FCB0-6589-EB75-4EEA8662D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3F03D25-ED0F-6B36-5380-6EC4512D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16E356E-C2B9-570B-E70B-E2B8B103D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6A5E80D-B163-B8C6-BEB0-10C1FB5A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8F13240-70A6-D3C3-C897-ECA4DBC1E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2834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EDDF7B-A2DD-744F-29D3-00B12E2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88E00D-F442-DC98-035A-DE69E461B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BB240C7-CE18-FD79-9FE0-2A5D7BE3B2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7C02E6B-088E-1636-A590-1CFEAF9B2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85B5D32-E7F4-E0FA-2CF2-26FBE546D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70B46A0-26C6-F932-A34B-94A149B3D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72673D5-FCEA-2F29-B81E-72DFB585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EBE5FC8-F398-57B3-F39F-7A897AB9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274989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4012F6-21B3-F52F-0961-987CC9032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31E7402-D158-BC7A-7307-A0EF2313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AF591DA-9692-F8C1-7D5C-0C63F4F7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6C379B4-1C5F-BFCF-E48C-E964BD411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2583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6C359B3-D291-ECFD-D9C9-CC0E4EAF3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46DC9DC-8AA9-9352-79D1-4ECA5AA3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EDB9769-B53B-4432-4C31-7D430A2D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77133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900901-C716-2470-540D-885DD6BD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5C8390-7410-C717-1CD6-60CB06339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57E5820-547E-CF50-835F-E200915A5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ACCBA85-D4BE-18EC-3805-0AA77F45F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2645238-D1EE-794A-D8A0-EEACBD98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8B71A07-59E1-B38C-4512-E70D0C4FD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126937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915D4C-0DA1-C355-8F83-83C9D6E54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6211994-4E69-18FD-FF2C-26A1E0D12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0FAE984-A137-215C-C800-BAC18D781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C9D60AE-5B74-2010-D6B3-F88B6377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5BDDE34-1524-691E-EE95-487B5D79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10CA764-2FCB-6A29-9FBA-AE1BB9AC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2744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6E9143-CC7F-282E-1071-2D0C11A42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588C1DE-BF0C-F0AE-F88C-C1E004E67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B5AF61-293D-7830-2492-0F14391C6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789109-3E87-ABD1-FFC6-16C9F00D2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696278-6C2B-F191-6158-4AE266AF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56481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86E0935-7AB4-B919-5099-DA57421E9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48D7A31-B236-5492-EC2E-AB6976417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6FEDECF-51A9-8168-459E-E1F6C6CC5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BF9041E-98F4-23E5-18AC-4DFB8CD77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6C295DC-15C1-0605-7051-9DB8DB2E7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63804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E64C86-27FC-1B62-CF2F-93541CE16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D343D44-492A-D15D-8AF7-9499C806C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92E85F9-CCE6-F20F-2EB1-0C642BCF4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69D23FD-95FB-4A86-28F4-C067BC88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91C958-A677-62CC-8252-2FB3F4FE3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83843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7CB5BF-91AF-B038-88E1-D125B6803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7D9F95F-CA74-B64E-CACA-918E2D3B9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FABD9F-85FC-3790-1C91-583A9D7E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E2EF64-0995-F005-A680-CF4B67A6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C6DA5F-9B1C-BB10-2567-D6E4005C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88216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3F6D32-1820-F61D-8155-4AD2F667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1663FE7-00A8-2322-583D-8A82C7561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141493C-AE23-A803-295F-6980D550B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FAE779-7CD2-FC30-0451-B6F8F81B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6F9E947-890C-A952-6553-FF2A30CBC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466590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76444B-2F41-789C-CD52-5F8CE78A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37CCCA6-56E1-7202-407C-2EC242F85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8985857-D4F0-E1DE-742E-238287CA0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57CDB59-733B-6D34-8B2C-9541C7CC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A970A9-42F9-C2CB-85DA-F6B72864C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735DE17-130F-9C01-1A2D-F50793B2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744137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6A1CA0-81B5-CBA0-2464-A3170EE28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9317BB-6B59-4DA2-02CC-7BDE9F050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FAA9FC1-C897-2E7C-D01F-5E7C45044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1FF59EF-B98B-0374-01A7-B1B66F176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96ACEDC-864F-FD59-3840-CAC748EFF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DB382B6-C8CF-3A43-7576-8081689E1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557F0A9-1719-F5F8-1A0E-806F48DF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99A601D-8548-8919-CF75-E6B5F8A0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286322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CC9904-32C7-E924-C5B0-14CCA52A6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F5AC77F-9529-8025-A3CE-52CE4E26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1BD8139-D69E-7314-A72E-8FFD140D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BF2D7DE-3C1D-8995-88FC-85AC35A5D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70160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FABB802-01B4-B614-452D-D2AB894B3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DB9FDF4-9E94-C486-90E7-05998D848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D1239E9-4087-5A0E-CF01-B026AFE67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738224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4C35C3-1D78-6178-8C73-D7E00A5C8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2911A5-F170-F425-9CCD-66E925EF7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D842162-BB18-7EC4-1A9C-2EFE0AA8C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88824A8-5BA6-4D73-3F93-9933478B8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3F676B5-3973-43A7-2168-7ECFCB257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D87B80C-05FA-CE2D-3DD2-757E67B7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970268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45BBEC-3FAD-97CE-5C29-8F8836C12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EF94964-9607-AE88-5779-007634562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E8A47E9-B460-65D5-3931-A76C975A4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2B570BC-8C21-E082-9767-9F859ED81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EA1E8B8-9D70-E616-AEBA-1C0B22FA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D7DC193-DB68-C754-5ECC-F5049065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217671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D96EA8-A739-0A8F-2586-298BA1954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9F3B19C-096D-04AC-5CBB-B3750F8EF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8AD7F3-841D-036C-30EE-F39DF088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D30CA16-EEB0-F570-735C-2B995EFC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7C4CCA-3F2E-2458-6825-EF246F12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601292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8629A4C-5FA2-C55E-A3F2-F795EA15B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85C9702-AADD-1609-E702-ED9D13373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29DA02C-0F91-B170-5C0D-E810D26E9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54500C5-9961-2303-8D03-FA836D7B1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A52786-60EF-2A6B-3674-A66264F7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6315752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Изображения"/>
          <p:cNvPicPr>
            <a:picLocks noChangeAspect="1"/>
          </p:cNvPicPr>
          <p:nvPr/>
        </p:nvPicPr>
        <p:blipFill>
          <a:blip r:embed="rId2" cstate="print">
            <a:duotone>
              <a:srgbClr val="768A9B"/>
              <a:prstClr val="white"/>
            </a:duotone>
          </a:blip>
          <a:srcRect l="2695" r="50888"/>
          <a:stretch>
            <a:fillRect/>
          </a:stretch>
        </p:blipFill>
        <p:spPr>
          <a:xfrm rot="5400000">
            <a:off x="7078826" y="1745501"/>
            <a:ext cx="6858674" cy="33676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3463329758"/>
      </p:ext>
    </p:extLst>
  </p:cSld>
  <p:clrMapOvr>
    <a:masterClrMapping/>
  </p:clrMapOvr>
  <p:hf sldNum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1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39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060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143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361180" y="2203450"/>
            <a:ext cx="3886453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361180" y="1453356"/>
            <a:ext cx="3886453" cy="750094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86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sz="half" idx="1"/>
          </p:nvPr>
        </p:nvSpPr>
        <p:spPr>
          <a:xfrm>
            <a:off x="228615" y="800100"/>
            <a:ext cx="2019431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2324251" y="800100"/>
            <a:ext cx="2019431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338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228615" y="767556"/>
            <a:ext cx="2020225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228615" y="1087437"/>
            <a:ext cx="2020225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body" sz="quarter" idx="3"/>
          </p:nvPr>
        </p:nvSpPr>
        <p:spPr>
          <a:xfrm>
            <a:off x="2322664" y="767556"/>
            <a:ext cx="2021019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Текстовое поле"/>
          <p:cNvSpPr>
            <a:spLocks noGrp="1"/>
          </p:cNvSpPr>
          <p:nvPr>
            <p:ph sz="quarter" idx="4"/>
          </p:nvPr>
        </p:nvSpPr>
        <p:spPr>
          <a:xfrm>
            <a:off x="2322664" y="1087437"/>
            <a:ext cx="2021019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8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0715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713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7697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228615" y="136525"/>
            <a:ext cx="1504254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>
          <a:xfrm>
            <a:off x="1787642" y="136525"/>
            <a:ext cx="2556041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228615" y="717550"/>
            <a:ext cx="1504254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597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896202" y="2400300"/>
            <a:ext cx="2743379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pic" idx="1"/>
          </p:nvPr>
        </p:nvSpPr>
        <p:spPr>
          <a:xfrm>
            <a:off x="896202" y="306388"/>
            <a:ext cx="2743379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896202" y="2683669"/>
            <a:ext cx="2743379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455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8915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 orient="vert"/>
          </p:nvPr>
        </p:nvSpPr>
        <p:spPr>
          <a:xfrm>
            <a:off x="3314916" y="137319"/>
            <a:ext cx="1028767" cy="2925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>
          <a:xfrm>
            <a:off x="228615" y="137319"/>
            <a:ext cx="3010096" cy="2925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853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Изображения"/>
          <p:cNvPicPr>
            <a:picLocks noChangeAspect="1"/>
          </p:cNvPicPr>
          <p:nvPr/>
        </p:nvPicPr>
        <p:blipFill>
          <a:blip r:embed="rId2" cstate="print"/>
          <a:srcRect l="49037"/>
          <a:stretch>
            <a:fillRect/>
          </a:stretch>
        </p:blipFill>
        <p:spPr>
          <a:xfrm>
            <a:off x="3613895" y="2348719"/>
            <a:ext cx="1670626" cy="315497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33" name="Прямоугольники"/>
          <p:cNvSpPr>
            <a:spLocks/>
          </p:cNvSpPr>
          <p:nvPr/>
        </p:nvSpPr>
        <p:spPr>
          <a:xfrm>
            <a:off x="1522512" y="1584960"/>
            <a:ext cx="5182732" cy="4174003"/>
          </a:xfrm>
          <a:prstGeom prst="rect">
            <a:avLst/>
          </a:prstGeom>
          <a:solidFill>
            <a:schemeClr val="bg1"/>
          </a:solidFill>
          <a:ln w="48664" cap="flat" cmpd="sng">
            <a:noFill/>
            <a:prstDash val="solid"/>
            <a:miter/>
          </a:ln>
        </p:spPr>
      </p:sp>
      <p:pic>
        <p:nvPicPr>
          <p:cNvPr id="34" name="Изображения"/>
          <p:cNvPicPr>
            <a:picLocks noChangeAspect="1"/>
          </p:cNvPicPr>
          <p:nvPr/>
        </p:nvPicPr>
        <p:blipFill>
          <a:blip r:embed="rId3" cstate="print">
            <a:duotone>
              <a:srgbClr val="768A9B"/>
              <a:prstClr val="white"/>
            </a:duotone>
          </a:blip>
          <a:srcRect l="2695" r="50888"/>
          <a:stretch>
            <a:fillRect/>
          </a:stretch>
        </p:blipFill>
        <p:spPr>
          <a:xfrm rot="5400000">
            <a:off x="-1745498" y="1745501"/>
            <a:ext cx="6858674" cy="336767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3609713056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E13BC3-D6AD-51FC-C681-60DC15462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2AD7949-306F-23E9-8740-75E4A2AF3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45A320-C52E-E6F4-C793-CCC1347CF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D9E62-AA56-4D78-B5FF-8A05CC81536A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528437-1568-4F8D-CE08-95F93F0D80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8864497-73DB-C09C-DD55-525F84301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0C4E5-06D6-469B-93F0-8E50B6628C17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53904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9BCDF9-88D6-B484-B0EE-F2A6276D7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aa-ET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03C1147-52C1-2821-8372-8CDBE7AC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981C63-6A98-3EC9-5709-A141131D4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C3FC2-7A9B-4BF2-83B0-20DAA0B3D092}" type="datetimeFigureOut">
              <a:rPr lang="aa-ET" smtClean="0"/>
              <a:t>28/08/2026</a:t>
            </a:fld>
            <a:endParaRPr lang="aa-ET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4954D1C-91D7-79D0-E360-5528D739B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3D759C-9611-58C1-0A7F-A587DCC16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792A5-EB27-4EEF-83A1-B6B8BBD11BAE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23197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е поле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заголовка</a:t>
            </a:r>
            <a:endParaRPr lang="zh-CN" altLang="en-US"/>
          </a:p>
        </p:txBody>
      </p:sp>
      <p:sp>
        <p:nvSpPr>
          <p:cNvPr id="8" name="Текстовое поле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текста</a:t>
            </a:r>
          </a:p>
          <a:p>
            <a:pPr lvl="1"/>
            <a:r>
              <a:rPr lang="en-US" altLang="zh-CN"/>
              <a:t>Второй уровень</a:t>
            </a:r>
          </a:p>
          <a:p>
            <a:pPr lvl="2"/>
            <a:r>
              <a:rPr lang="en-US" altLang="zh-CN"/>
              <a:t>Третий уровень</a:t>
            </a:r>
          </a:p>
          <a:p>
            <a:pPr lvl="3"/>
            <a:r>
              <a:rPr lang="en-US" altLang="zh-CN"/>
              <a:t>Четвертый уровень</a:t>
            </a:r>
          </a:p>
          <a:p>
            <a:pPr lvl="4"/>
            <a:r>
              <a:rPr lang="en-US" altLang="zh-CN"/>
              <a:t>Пятый уровень</a:t>
            </a:r>
            <a:endParaRPr lang="zh-CN" altLang="en-US"/>
          </a:p>
        </p:txBody>
      </p:sp>
      <p:sp>
        <p:nvSpPr>
          <p:cNvPr id="9" name="Текстовое поле"/>
          <p:cNvSpPr>
            <a:spLocks noGrp="1"/>
          </p:cNvSpPr>
          <p:nvPr>
            <p:ph type="dt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l"/>
            <a:r>
              <a:rPr lang="en-US" altLang="zh-CN" sz="1200">
                <a:solidFill>
                  <a:srgbClr val="898989"/>
                </a:solidFill>
                <a:latin typeface="Droid Sans" charset="0"/>
                <a:ea typeface="Droid Sans" charset="0"/>
                <a:cs typeface="Droid Sans" charset="0"/>
              </a:rPr>
              <a:t>Date/Time</a:t>
            </a:r>
            <a:endParaRPr lang="zh-CN" altLang="en-US" sz="1200">
              <a:solidFill>
                <a:srgbClr val="898989"/>
              </a:solidFill>
              <a:latin typeface="Droid Sans" charset="0"/>
              <a:ea typeface="Droid Sans" charset="0"/>
              <a:cs typeface="Droid Sans" charset="0"/>
            </a:endParaRPr>
          </a:p>
        </p:txBody>
      </p:sp>
      <p:sp>
        <p:nvSpPr>
          <p:cNvPr id="10" name="Текстовое поле"/>
          <p:cNvSpPr>
            <a:spLocks noGrp="1"/>
          </p:cNvSpPr>
          <p:nvPr>
            <p:ph type="ftr" idx="3"/>
          </p:nvPr>
        </p:nvSpPr>
        <p:spPr>
          <a:xfrm>
            <a:off x="4038601" y="6356351"/>
            <a:ext cx="4114799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Droid Sans" charset="0"/>
              <a:ea typeface="Droid Sans" charset="0"/>
              <a:cs typeface="Droid Sans" charset="0"/>
            </a:endParaRPr>
          </a:p>
        </p:txBody>
      </p:sp>
      <p:sp>
        <p:nvSpPr>
          <p:cNvPr id="11" name="Текстовое поле"/>
          <p:cNvSpPr>
            <a:spLocks noGrp="1"/>
          </p:cNvSpPr>
          <p:nvPr>
            <p:ph type="sldNum" idx="4"/>
          </p:nvPr>
        </p:nvSpPr>
        <p:spPr>
          <a:xfrm>
            <a:off x="8610600" y="6356351"/>
            <a:ext cx="2743201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Droid Sans" charset="0"/>
                <a:ea typeface="Droid Sans" charset="0"/>
                <a:cs typeface="Droid Sans" charset="0"/>
              </a:rPr>
              <a:t>‹#›</a:t>
            </a:fld>
            <a:endParaRPr lang="zh-CN" altLang="en-US" sz="1200">
              <a:solidFill>
                <a:srgbClr val="898989"/>
              </a:solidFill>
              <a:latin typeface="Droid Sans" charset="0"/>
              <a:ea typeface="Droid Sans" charset="0"/>
              <a:cs typeface="Droid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46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l" defTabSz="457200" eaLnBrk="1" fontAlgn="auto" latinLnBrk="0" hangingPunct="1">
        <a:lnSpc>
          <a:spcPct val="90000"/>
        </a:lnSpc>
        <a:spcBef>
          <a:spcPts val="0"/>
        </a:spcBef>
        <a:buNone/>
        <a:defRPr sz="4400" kern="1200">
          <a:solidFill>
            <a:schemeClr val="tx1"/>
          </a:solidFill>
          <a:latin typeface="Calibri Light" charset="0"/>
          <a:ea typeface="等线 Light" charset="0"/>
          <a:cs typeface="Calibri Light" charset="0"/>
        </a:defRPr>
      </a:lvl1pPr>
    </p:titleStyle>
    <p:bodyStyle>
      <a:lvl1pPr marL="228537" indent="-228537" algn="l" defTabSz="457200" eaLnBrk="1" fontAlgn="auto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1pPr>
      <a:lvl2pPr marL="685673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2pPr>
      <a:lvl3pPr marL="1142873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3pPr>
      <a:lvl4pPr marL="1600010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4pPr>
      <a:lvl5pPr marL="2057210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5pPr>
      <a:lvl6pPr marL="2514410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6pPr>
      <a:lvl7pPr marL="2971546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7pPr>
      <a:lvl8pPr marL="3428746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8pPr>
      <a:lvl9pPr marL="3428746" indent="-228537" algn="l" defTabSz="457200" eaLnBrk="1" fontAlgn="auto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Calibri" charset="0"/>
          <a:ea typeface="等线" charset="0"/>
          <a:cs typeface="Calibri" charset="0"/>
        </a:defRPr>
      </a:lvl9pPr>
    </p:bodyStyle>
    <p:otherStyle>
      <a:defPPr>
        <a:defRPr lang="ru-RU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Изображения"/>
          <p:cNvPicPr>
            <a:picLocks noChangeAspect="1"/>
          </p:cNvPicPr>
          <p:nvPr/>
        </p:nvPicPr>
        <p:blipFill>
          <a:blip r:embed="rId3" cstate="print"/>
          <a:srcRect l="18" r="18"/>
          <a:stretch>
            <a:fillRect/>
          </a:stretch>
        </p:blipFill>
        <p:spPr>
          <a:xfrm>
            <a:off x="397" y="0"/>
            <a:ext cx="12191206" cy="68580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23" name="Прямоугольники"/>
          <p:cNvSpPr>
            <a:spLocks/>
          </p:cNvSpPr>
          <p:nvPr/>
        </p:nvSpPr>
        <p:spPr>
          <a:xfrm>
            <a:off x="397" y="0"/>
            <a:ext cx="12191206" cy="6858000"/>
          </a:xfrm>
          <a:prstGeom prst="rect">
            <a:avLst/>
          </a:prstGeom>
          <a:gradFill rotWithShape="1">
            <a:gsLst>
              <a:gs pos="0">
                <a:srgbClr val="FFFFFF">
                  <a:alpha val="100000"/>
                </a:srgbClr>
              </a:gs>
              <a:gs pos="64000">
                <a:srgbClr val="FFFFFF">
                  <a:alpha val="83921"/>
                </a:srgbClr>
              </a:gs>
              <a:gs pos="100000">
                <a:srgbClr val="FFFFFF">
                  <a:alpha val="55686"/>
                </a:srgbClr>
              </a:gs>
            </a:gsLst>
            <a:lin ang="2700000" scaled="1"/>
          </a:gradFill>
          <a:ln w="48664" cap="flat" cmpd="sng">
            <a:noFill/>
            <a:prstDash val="solid"/>
            <a:miter/>
          </a:ln>
        </p:spPr>
      </p:sp>
      <p:pic>
        <p:nvPicPr>
          <p:cNvPr id="25" name="Изображения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3371" y="283216"/>
            <a:ext cx="660486" cy="68461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</p:pic>
      <p:sp>
        <p:nvSpPr>
          <p:cNvPr id="26" name="Прямоугольники"/>
          <p:cNvSpPr>
            <a:spLocks/>
          </p:cNvSpPr>
          <p:nvPr/>
        </p:nvSpPr>
        <p:spPr>
          <a:xfrm>
            <a:off x="1284891" y="186940"/>
            <a:ext cx="3934809" cy="87716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45720" tIns="22860" rIns="45720" bIns="22860" anchor="t" anchorCtr="0">
            <a:prstTxWarp prst="textNoShape">
              <a:avLst/>
            </a:prstTxWarp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Roboto Condensed Light" charset="0"/>
                <a:cs typeface="Arial" pitchFamily="34" charset="0"/>
              </a:rPr>
              <a:t>Министерство труда и социальной защиты населения Республики Казахстан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Roboto Condensed Light" charset="0"/>
              <a:cs typeface="Arial" pitchFamily="34" charset="0"/>
            </a:endParaRPr>
          </a:p>
        </p:txBody>
      </p:sp>
      <p:sp>
        <p:nvSpPr>
          <p:cNvPr id="27" name="Прямоугольники"/>
          <p:cNvSpPr>
            <a:spLocks/>
          </p:cNvSpPr>
          <p:nvPr/>
        </p:nvSpPr>
        <p:spPr>
          <a:xfrm>
            <a:off x="5124450" y="6427573"/>
            <a:ext cx="2302694" cy="292388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45720" tIns="22860" rIns="45720" bIns="22860" anchor="t" anchorCtr="0">
            <a:prstTxWarp prst="textNoShape">
              <a:avLst/>
            </a:prstTxWarp>
            <a:sp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Roboto Condensed Light" charset="0"/>
                <a:cs typeface="Arial" pitchFamily="34" charset="0"/>
              </a:rPr>
              <a:t>Астана, </a:t>
            </a:r>
            <a:r>
              <a:rPr kumimoji="0" lang="ru-RU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Roboto Condensed Light" charset="0"/>
                <a:cs typeface="Arial" pitchFamily="34" charset="0"/>
              </a:rPr>
              <a:t>август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Roboto Condensed Light" charset="0"/>
                <a:cs typeface="Arial" pitchFamily="34" charset="0"/>
              </a:rPr>
              <a:t> 202</a:t>
            </a:r>
            <a:r>
              <a:rPr kumimoji="0" lang="kk-KZ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Roboto Condensed Light" charset="0"/>
                <a:cs typeface="Arial" pitchFamily="34" charset="0"/>
              </a:rPr>
              <a:t>6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Roboto Condensed Light" charset="0"/>
              <a:cs typeface="Arial" pitchFamily="34" charset="0"/>
            </a:endParaRPr>
          </a:p>
        </p:txBody>
      </p:sp>
      <p:sp>
        <p:nvSpPr>
          <p:cNvPr id="3" name="Google Shape;1449;p67">
            <a:extLst>
              <a:ext uri="{FF2B5EF4-FFF2-40B4-BE49-F238E27FC236}">
                <a16:creationId xmlns:a16="http://schemas.microsoft.com/office/drawing/2014/main" xmlns="" id="{F692096C-DBF5-C2FC-0C18-ECF0A9F951E2}"/>
              </a:ext>
            </a:extLst>
          </p:cNvPr>
          <p:cNvSpPr txBox="1"/>
          <p:nvPr/>
        </p:nvSpPr>
        <p:spPr>
          <a:xfrm>
            <a:off x="473371" y="2207893"/>
            <a:ext cx="1154082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87B"/>
              </a:buClr>
              <a:buSzPts val="3200"/>
              <a:buFont typeface="Arial Black"/>
              <a:buNone/>
              <a:tabLst/>
              <a:defRPr/>
            </a:pPr>
            <a:r>
              <a:rPr kumimoji="0" lang="ru-RU" sz="32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Black"/>
                <a:cs typeface="Arial" panose="020B0604020202020204" pitchFamily="34" charset="0"/>
                <a:sym typeface="Arial Black"/>
              </a:rPr>
              <a:t>Услуги в социально-трудовой сфере </a:t>
            </a:r>
            <a:endParaRPr kumimoji="0" lang="ru-RU" sz="1800" b="0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Arial Black"/>
              <a:cs typeface="Arial" panose="020B0604020202020204" pitchFamily="34" charset="0"/>
              <a:sym typeface="Arial Black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87B"/>
              </a:buClr>
              <a:buSzPts val="3200"/>
              <a:buFont typeface="Arial Black"/>
              <a:buNone/>
              <a:tabLst/>
              <a:defRPr/>
            </a:pPr>
            <a:r>
              <a:rPr kumimoji="0" lang="ru-RU" sz="32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Black"/>
                <a:cs typeface="Arial" panose="020B0604020202020204" pitchFamily="34" charset="0"/>
                <a:sym typeface="Arial Black"/>
              </a:rPr>
              <a:t>на основе искусственного интеллекта</a:t>
            </a:r>
            <a:endParaRPr kumimoji="0" lang="ru-RU" sz="1400" b="0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6587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2">
            <a:extLst>
              <a:ext uri="{FF2B5EF4-FFF2-40B4-BE49-F238E27FC236}">
                <a16:creationId xmlns:a16="http://schemas.microsoft.com/office/drawing/2014/main" xmlns="" id="{235D743D-42D8-A49E-AC2A-A61F4478E6CC}"/>
              </a:ext>
            </a:extLst>
          </p:cNvPr>
          <p:cNvSpPr/>
          <p:nvPr/>
        </p:nvSpPr>
        <p:spPr>
          <a:xfrm>
            <a:off x="1270032" y="1041400"/>
            <a:ext cx="10480693" cy="5558628"/>
          </a:xfrm>
          <a:prstGeom prst="roundRect">
            <a:avLst>
              <a:gd name="adj" fmla="val 2840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/>
        </p:spPr>
      </p:sp>
      <p:sp>
        <p:nvSpPr>
          <p:cNvPr id="85" name="Shape 2">
            <a:extLst>
              <a:ext uri="{FF2B5EF4-FFF2-40B4-BE49-F238E27FC236}">
                <a16:creationId xmlns:a16="http://schemas.microsoft.com/office/drawing/2014/main" xmlns="" id="{83176390-7E7D-96A5-12F8-2EE511222036}"/>
              </a:ext>
            </a:extLst>
          </p:cNvPr>
          <p:cNvSpPr/>
          <p:nvPr/>
        </p:nvSpPr>
        <p:spPr>
          <a:xfrm>
            <a:off x="1615276" y="4848047"/>
            <a:ext cx="9676826" cy="1605612"/>
          </a:xfrm>
          <a:prstGeom prst="roundRect">
            <a:avLst>
              <a:gd name="adj" fmla="val 11582"/>
            </a:avLst>
          </a:prstGeom>
          <a:solidFill>
            <a:srgbClr val="ECF3FA"/>
          </a:solidFill>
          <a:ln w="12700">
            <a:noFill/>
            <a:prstDash val="solid"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</p:sp>
      <p:sp>
        <p:nvSpPr>
          <p:cNvPr id="8" name="Text 1">
            <a:extLst>
              <a:ext uri="{FF2B5EF4-FFF2-40B4-BE49-F238E27FC236}">
                <a16:creationId xmlns:a16="http://schemas.microsoft.com/office/drawing/2014/main" xmlns="" id="{2C4A7C2F-B0DA-7568-FCEA-C71B81F8B24F}"/>
              </a:ext>
            </a:extLst>
          </p:cNvPr>
          <p:cNvSpPr/>
          <p:nvPr/>
        </p:nvSpPr>
        <p:spPr>
          <a:xfrm>
            <a:off x="504508" y="64008"/>
            <a:ext cx="6239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srgbClr val="0D0349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ЕДИНАЯ ЦИФРОВАЯ ПЛАТФОРМА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D034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Номер слайда 17">
            <a:extLst>
              <a:ext uri="{FF2B5EF4-FFF2-40B4-BE49-F238E27FC236}">
                <a16:creationId xmlns:a16="http://schemas.microsoft.com/office/drawing/2014/main" xmlns="" id="{ED51B1BC-35F1-0CB4-89CF-AC5D65BB751F}"/>
              </a:ext>
            </a:extLst>
          </p:cNvPr>
          <p:cNvSpPr txBox="1">
            <a:spLocks/>
          </p:cNvSpPr>
          <p:nvPr/>
        </p:nvSpPr>
        <p:spPr>
          <a:xfrm>
            <a:off x="11718550" y="6473825"/>
            <a:ext cx="378200" cy="365125"/>
          </a:xfrm>
          <a:prstGeom prst="rect">
            <a:avLst/>
          </a:prstGeom>
        </p:spPr>
        <p:txBody>
          <a:bodyPr/>
          <a:lstStyle>
            <a:defPPr>
              <a:defRPr lang="aa-E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6510C-72CB-42DD-AA03-F7CF6227A5FB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Text 4">
            <a:extLst>
              <a:ext uri="{FF2B5EF4-FFF2-40B4-BE49-F238E27FC236}">
                <a16:creationId xmlns:a16="http://schemas.microsoft.com/office/drawing/2014/main" xmlns="" id="{211F61DA-29B5-1F87-F536-8E9F1870ADC0}"/>
              </a:ext>
            </a:extLst>
          </p:cNvPr>
          <p:cNvSpPr/>
          <p:nvPr/>
        </p:nvSpPr>
        <p:spPr>
          <a:xfrm>
            <a:off x="169707" y="658345"/>
            <a:ext cx="4595061" cy="323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ДОСТИГНУТЫЙ РЕЗУЛЬТАТ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7">
            <a:extLst>
              <a:ext uri="{FF2B5EF4-FFF2-40B4-BE49-F238E27FC236}">
                <a16:creationId xmlns:a16="http://schemas.microsoft.com/office/drawing/2014/main" xmlns="" id="{90C82857-A254-9DC8-6749-1F4A68E571BE}"/>
              </a:ext>
            </a:extLst>
          </p:cNvPr>
          <p:cNvSpPr/>
          <p:nvPr/>
        </p:nvSpPr>
        <p:spPr>
          <a:xfrm>
            <a:off x="1647608" y="1137743"/>
            <a:ext cx="6797603" cy="627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Pct val="100000"/>
              <a:buFontTx/>
              <a:buNone/>
              <a:tabLst/>
              <a:defRPr/>
            </a:pPr>
            <a:r>
              <a:rPr lang="ru-RU" sz="2200" b="1" i="0" u="none" strike="noStrike" dirty="0">
                <a:solidFill>
                  <a:srgbClr val="002060"/>
                </a:solidFill>
                <a:effectLst/>
              </a:rPr>
              <a:t>Единая цифровая платформа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Pct val="100000"/>
              <a:buFontTx/>
              <a:buNone/>
              <a:tabLst/>
              <a:defRPr/>
            </a:pPr>
            <a:r>
              <a:rPr lang="ru-RU" sz="2200" b="1" i="0" u="none" strike="noStrike" dirty="0">
                <a:solidFill>
                  <a:srgbClr val="002060"/>
                </a:solidFill>
                <a:effectLst/>
              </a:rPr>
              <a:t>внедрена во всех регионах</a:t>
            </a:r>
            <a:endParaRPr kumimoji="0" lang="ru-RU" sz="22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 7">
            <a:extLst>
              <a:ext uri="{FF2B5EF4-FFF2-40B4-BE49-F238E27FC236}">
                <a16:creationId xmlns:a16="http://schemas.microsoft.com/office/drawing/2014/main" xmlns="" id="{E59609C3-575F-BF66-898E-84A2FD869228}"/>
              </a:ext>
            </a:extLst>
          </p:cNvPr>
          <p:cNvSpPr/>
          <p:nvPr/>
        </p:nvSpPr>
        <p:spPr>
          <a:xfrm>
            <a:off x="2403354" y="5038767"/>
            <a:ext cx="5994415" cy="627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Pct val="100000"/>
              <a:buFontTx/>
              <a:buNone/>
              <a:tabLst/>
              <a:defRPr/>
            </a:pPr>
            <a:r>
              <a:rPr lang="ru-RU" sz="24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Меры поддержки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МИО 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/>
            </a:r>
            <a:b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</a:br>
            <a:r>
              <a:rPr kumimoji="0" lang="ru-RU" sz="120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(на праздничные и памятные даты)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lvl="0">
              <a:buSzPct val="100000"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1E5AA8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назначаются с помощью </a:t>
            </a:r>
            <a:r>
              <a:rPr lang="ru-RU" sz="2400" b="1" dirty="0">
                <a:solidFill>
                  <a:srgbClr val="1E5AA8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искусственного интеллекта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E5AA8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xmlns="" id="{35EB71B7-03E1-D266-9DF8-9595CF647899}"/>
              </a:ext>
            </a:extLst>
          </p:cNvPr>
          <p:cNvSpPr/>
          <p:nvPr/>
        </p:nvSpPr>
        <p:spPr>
          <a:xfrm>
            <a:off x="6345124" y="1147653"/>
            <a:ext cx="3169207" cy="543678"/>
          </a:xfrm>
          <a:prstGeom prst="roundRect">
            <a:avLst>
              <a:gd name="adj" fmla="val 42454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xmlns="" id="{3F847E62-9B05-BCCD-C6BE-F707269B26B2}"/>
              </a:ext>
            </a:extLst>
          </p:cNvPr>
          <p:cNvSpPr/>
          <p:nvPr/>
        </p:nvSpPr>
        <p:spPr>
          <a:xfrm>
            <a:off x="6345123" y="5147719"/>
            <a:ext cx="3212467" cy="543678"/>
          </a:xfrm>
          <a:prstGeom prst="roundRect">
            <a:avLst>
              <a:gd name="adj" fmla="val 42454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9" name="Text 7">
            <a:extLst>
              <a:ext uri="{FF2B5EF4-FFF2-40B4-BE49-F238E27FC236}">
                <a16:creationId xmlns:a16="http://schemas.microsoft.com/office/drawing/2014/main" xmlns="" id="{5C4BC702-E8AC-7F2B-7658-37B8BC70BC19}"/>
              </a:ext>
            </a:extLst>
          </p:cNvPr>
          <p:cNvSpPr/>
          <p:nvPr/>
        </p:nvSpPr>
        <p:spPr>
          <a:xfrm>
            <a:off x="6604522" y="1281148"/>
            <a:ext cx="2474564" cy="227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 ИЮНЯ 2026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 7">
            <a:extLst>
              <a:ext uri="{FF2B5EF4-FFF2-40B4-BE49-F238E27FC236}">
                <a16:creationId xmlns:a16="http://schemas.microsoft.com/office/drawing/2014/main" xmlns="" id="{9FB8378F-F6C4-C44A-11D7-58CC808EE33D}"/>
              </a:ext>
            </a:extLst>
          </p:cNvPr>
          <p:cNvSpPr/>
          <p:nvPr/>
        </p:nvSpPr>
        <p:spPr>
          <a:xfrm>
            <a:off x="6477060" y="5281684"/>
            <a:ext cx="2859155" cy="227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 АВГУСТА 2026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01AA1213-2CA0-BEEB-9D72-640732A81A17}"/>
              </a:ext>
            </a:extLst>
          </p:cNvPr>
          <p:cNvGrpSpPr/>
          <p:nvPr/>
        </p:nvGrpSpPr>
        <p:grpSpPr>
          <a:xfrm>
            <a:off x="1582491" y="2904517"/>
            <a:ext cx="4653462" cy="1757900"/>
            <a:chOff x="773811" y="2529404"/>
            <a:chExt cx="1890463" cy="1858116"/>
          </a:xfrm>
        </p:grpSpPr>
        <p:sp>
          <p:nvSpPr>
            <p:cNvPr id="110" name="Прямоугольник: скругленные углы 109">
              <a:extLst>
                <a:ext uri="{FF2B5EF4-FFF2-40B4-BE49-F238E27FC236}">
                  <a16:creationId xmlns:a16="http://schemas.microsoft.com/office/drawing/2014/main" xmlns="" id="{E81E6709-B32B-4B3D-6802-74755C9A6716}"/>
                </a:ext>
              </a:extLst>
            </p:cNvPr>
            <p:cNvSpPr/>
            <p:nvPr/>
          </p:nvSpPr>
          <p:spPr>
            <a:xfrm>
              <a:off x="773811" y="2529404"/>
              <a:ext cx="1890463" cy="1858116"/>
            </a:xfrm>
            <a:prstGeom prst="roundRect">
              <a:avLst>
                <a:gd name="adj" fmla="val 11321"/>
              </a:avLst>
            </a:prstGeom>
            <a:solidFill>
              <a:schemeClr val="bg1"/>
            </a:solidFill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4" name="Text 4">
              <a:extLst>
                <a:ext uri="{FF2B5EF4-FFF2-40B4-BE49-F238E27FC236}">
                  <a16:creationId xmlns:a16="http://schemas.microsoft.com/office/drawing/2014/main" xmlns="" id="{9F6AC424-8F64-A76B-800B-E5A88DE85DDF}"/>
                </a:ext>
              </a:extLst>
            </p:cNvPr>
            <p:cNvSpPr/>
            <p:nvPr/>
          </p:nvSpPr>
          <p:spPr>
            <a:xfrm>
              <a:off x="946865" y="3632325"/>
              <a:ext cx="1587246" cy="323258"/>
            </a:xfrm>
            <a:prstGeom prst="rect">
              <a:avLst/>
            </a:prstGeom>
            <a:noFill/>
            <a:ln/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k-KZ" dirty="0">
                  <a:solidFill>
                    <a:srgbClr val="2B3A34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 сумма </a:t>
              </a:r>
              <a:r>
                <a:rPr kumimoji="0" lang="kk-KZ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1,1</a:t>
              </a:r>
              <a:r>
                <a:rPr kumimoji="0" lang="kk-KZ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 млрд тг.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" name="Text 4">
              <a:extLst>
                <a:ext uri="{FF2B5EF4-FFF2-40B4-BE49-F238E27FC236}">
                  <a16:creationId xmlns:a16="http://schemas.microsoft.com/office/drawing/2014/main" xmlns="" id="{76A0F6A9-DC97-CBB9-D067-8A0BED63F8A9}"/>
                </a:ext>
              </a:extLst>
            </p:cNvPr>
            <p:cNvSpPr/>
            <p:nvPr/>
          </p:nvSpPr>
          <p:spPr>
            <a:xfrm>
              <a:off x="907732" y="2700553"/>
              <a:ext cx="1587246" cy="323258"/>
            </a:xfrm>
            <a:prstGeom prst="rect">
              <a:avLst/>
            </a:prstGeom>
            <a:noFill/>
            <a:ln/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21 335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2" name="Text 7">
              <a:extLst>
                <a:ext uri="{FF2B5EF4-FFF2-40B4-BE49-F238E27FC236}">
                  <a16:creationId xmlns:a16="http://schemas.microsoft.com/office/drawing/2014/main" xmlns="" id="{D22E37AA-CBB6-CAAD-9A67-580441D7379B}"/>
                </a:ext>
              </a:extLst>
            </p:cNvPr>
            <p:cNvSpPr/>
            <p:nvPr/>
          </p:nvSpPr>
          <p:spPr>
            <a:xfrm>
              <a:off x="864477" y="3158413"/>
              <a:ext cx="1695766" cy="635541"/>
            </a:xfrm>
            <a:prstGeom prst="rect">
              <a:avLst/>
            </a:prstGeom>
            <a:noFill/>
            <a:ln/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txBody>
            <a:bodyPr wrap="square"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12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kk-KZ" b="0" i="0" u="none" strike="noStrike" kern="1200" cap="none" spc="0" normalizeH="0" baseline="0" noProof="0" dirty="0">
                  <a:ln>
                    <a:noFill/>
                  </a:ln>
                  <a:solidFill>
                    <a:srgbClr val="2B3A34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обращений</a:t>
              </a: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4996132D-6439-FE44-7975-37369F3EEFFD}"/>
              </a:ext>
            </a:extLst>
          </p:cNvPr>
          <p:cNvGrpSpPr/>
          <p:nvPr/>
        </p:nvGrpSpPr>
        <p:grpSpPr>
          <a:xfrm>
            <a:off x="5414656" y="2933487"/>
            <a:ext cx="4415055" cy="1749925"/>
            <a:chOff x="2894928" y="2529404"/>
            <a:chExt cx="1891384" cy="1858116"/>
          </a:xfrm>
        </p:grpSpPr>
        <p:sp>
          <p:nvSpPr>
            <p:cNvPr id="112" name="Прямоугольник: скругленные углы 111">
              <a:extLst>
                <a:ext uri="{FF2B5EF4-FFF2-40B4-BE49-F238E27FC236}">
                  <a16:creationId xmlns:a16="http://schemas.microsoft.com/office/drawing/2014/main" xmlns="" id="{686DE68C-5DA6-FA57-7418-191E392FD71C}"/>
                </a:ext>
              </a:extLst>
            </p:cNvPr>
            <p:cNvSpPr/>
            <p:nvPr/>
          </p:nvSpPr>
          <p:spPr>
            <a:xfrm>
              <a:off x="2894928" y="2529404"/>
              <a:ext cx="1891384" cy="1858116"/>
            </a:xfrm>
            <a:prstGeom prst="roundRect">
              <a:avLst>
                <a:gd name="adj" fmla="val 11959"/>
              </a:avLst>
            </a:prstGeom>
            <a:solidFill>
              <a:schemeClr val="bg1"/>
            </a:solidFill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8" name="Text 4">
              <a:extLst>
                <a:ext uri="{FF2B5EF4-FFF2-40B4-BE49-F238E27FC236}">
                  <a16:creationId xmlns:a16="http://schemas.microsoft.com/office/drawing/2014/main" xmlns="" id="{359FD568-6EF8-972A-C614-620243E09BC5}"/>
                </a:ext>
              </a:extLst>
            </p:cNvPr>
            <p:cNvSpPr/>
            <p:nvPr/>
          </p:nvSpPr>
          <p:spPr>
            <a:xfrm>
              <a:off x="3070009" y="3589289"/>
              <a:ext cx="1587246" cy="323258"/>
            </a:xfrm>
            <a:prstGeom prst="rect">
              <a:avLst/>
            </a:prstGeom>
            <a:noFill/>
            <a:ln/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txBody>
            <a:bodyPr wrap="square" lIns="0" tIns="0" rIns="0" bIns="0" rtlCol="0" anchor="ctr"/>
            <a:lstStyle/>
            <a:p>
              <a:pPr lvl="0" algn="ctr">
                <a:defRPr/>
              </a:pPr>
              <a:r>
                <a:rPr lang="kk-KZ" dirty="0">
                  <a:solidFill>
                    <a:srgbClr val="2B3A34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сумма </a:t>
              </a:r>
              <a:r>
                <a:rPr kumimoji="0" lang="kk-KZ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660</a:t>
              </a:r>
              <a:r>
                <a:rPr kumimoji="0" lang="kk-KZ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 млн тг.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0" name="Text 4">
              <a:extLst>
                <a:ext uri="{FF2B5EF4-FFF2-40B4-BE49-F238E27FC236}">
                  <a16:creationId xmlns:a16="http://schemas.microsoft.com/office/drawing/2014/main" xmlns="" id="{4448D67B-F935-C46C-CEA7-3C872B869063}"/>
                </a:ext>
              </a:extLst>
            </p:cNvPr>
            <p:cNvSpPr/>
            <p:nvPr/>
          </p:nvSpPr>
          <p:spPr>
            <a:xfrm>
              <a:off x="3032379" y="2700553"/>
              <a:ext cx="1587246" cy="323258"/>
            </a:xfrm>
            <a:prstGeom prst="rect">
              <a:avLst/>
            </a:prstGeom>
            <a:noFill/>
            <a:ln/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11 267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4" name="Text 7">
              <a:extLst>
                <a:ext uri="{FF2B5EF4-FFF2-40B4-BE49-F238E27FC236}">
                  <a16:creationId xmlns:a16="http://schemas.microsoft.com/office/drawing/2014/main" xmlns="" id="{C4D04C8B-6A57-04E9-B19A-56359D149C48}"/>
                </a:ext>
              </a:extLst>
            </p:cNvPr>
            <p:cNvSpPr/>
            <p:nvPr/>
          </p:nvSpPr>
          <p:spPr>
            <a:xfrm>
              <a:off x="3015749" y="3158413"/>
              <a:ext cx="1695766" cy="635541"/>
            </a:xfrm>
            <a:prstGeom prst="rect">
              <a:avLst/>
            </a:prstGeom>
            <a:noFill/>
            <a:ln/>
            <a:effectLst>
              <a:glow rad="101600">
                <a:schemeClr val="accent5">
                  <a:lumMod val="20000"/>
                  <a:lumOff val="80000"/>
                  <a:alpha val="60000"/>
                </a:schemeClr>
              </a:glow>
            </a:effectLst>
          </p:spPr>
          <p:txBody>
            <a:bodyPr wrap="square"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12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kk-KZ" b="0" i="0" u="none" strike="noStrike" kern="1200" cap="none" spc="0" normalizeH="0" baseline="0" noProof="0" dirty="0">
                  <a:ln>
                    <a:noFill/>
                  </a:ln>
                  <a:solidFill>
                    <a:srgbClr val="2B3A34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выплат </a:t>
              </a:r>
              <a:br>
                <a:rPr kumimoji="0" lang="kk-KZ" b="0" i="0" u="none" strike="noStrike" kern="1200" cap="none" spc="0" normalizeH="0" baseline="0" noProof="0" dirty="0">
                  <a:ln>
                    <a:noFill/>
                  </a:ln>
                  <a:solidFill>
                    <a:srgbClr val="2B3A34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</a:b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" name="Google Shape;1630;p72" descr="Цифровизация – Бесплатные иконки: технологии">
            <a:extLst>
              <a:ext uri="{FF2B5EF4-FFF2-40B4-BE49-F238E27FC236}">
                <a16:creationId xmlns:a16="http://schemas.microsoft.com/office/drawing/2014/main" xmlns="" id="{87C3FBE8-70EE-7BF6-9E67-E6BE94D8D587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615276" y="5103199"/>
            <a:ext cx="851962" cy="5842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730A95F7-FAB8-F7F6-7BFE-266D3E31E72C}"/>
              </a:ext>
            </a:extLst>
          </p:cNvPr>
          <p:cNvSpPr/>
          <p:nvPr/>
        </p:nvSpPr>
        <p:spPr>
          <a:xfrm>
            <a:off x="1542024" y="2081971"/>
            <a:ext cx="9982915" cy="653924"/>
          </a:xfrm>
          <a:prstGeom prst="roundRect">
            <a:avLst>
              <a:gd name="adj" fmla="val 28438"/>
            </a:avLst>
          </a:prstGeom>
          <a:solidFill>
            <a:srgbClr val="ECF3FA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xmlns="" id="{649174F9-B72E-50AF-44A3-43096BFBC540}"/>
              </a:ext>
            </a:extLst>
          </p:cNvPr>
          <p:cNvSpPr/>
          <p:nvPr/>
        </p:nvSpPr>
        <p:spPr>
          <a:xfrm>
            <a:off x="1009218" y="2241260"/>
            <a:ext cx="11422178" cy="323258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Меры поддержки МИО унифицированы до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13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видов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356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05E04BD-A6F3-5600-34FC-84CFD49C4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2">
            <a:extLst>
              <a:ext uri="{FF2B5EF4-FFF2-40B4-BE49-F238E27FC236}">
                <a16:creationId xmlns:a16="http://schemas.microsoft.com/office/drawing/2014/main" xmlns="" id="{EF24D1E0-3EBF-71FA-0D5F-E944C3FC4C87}"/>
              </a:ext>
            </a:extLst>
          </p:cNvPr>
          <p:cNvSpPr/>
          <p:nvPr/>
        </p:nvSpPr>
        <p:spPr>
          <a:xfrm>
            <a:off x="3314312" y="1110087"/>
            <a:ext cx="5765033" cy="4443375"/>
          </a:xfrm>
          <a:prstGeom prst="roundRect">
            <a:avLst>
              <a:gd name="adj" fmla="val 2840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sp>
      <p:sp>
        <p:nvSpPr>
          <p:cNvPr id="8" name="Text 1">
            <a:extLst>
              <a:ext uri="{FF2B5EF4-FFF2-40B4-BE49-F238E27FC236}">
                <a16:creationId xmlns:a16="http://schemas.microsoft.com/office/drawing/2014/main" xmlns="" id="{0B777662-BD9B-7517-0719-330052859695}"/>
              </a:ext>
            </a:extLst>
          </p:cNvPr>
          <p:cNvSpPr/>
          <p:nvPr/>
        </p:nvSpPr>
        <p:spPr>
          <a:xfrm>
            <a:off x="201372" y="178061"/>
            <a:ext cx="633227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kk-KZ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ЦИФРОВАЯ СЛУЖБА ЗАНЯТОСТИ</a:t>
            </a:r>
            <a:endParaRPr lang="en-US" sz="2400" b="1" dirty="0">
              <a:solidFill>
                <a:srgbClr val="0D0349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73" name="Text 4">
            <a:extLst>
              <a:ext uri="{FF2B5EF4-FFF2-40B4-BE49-F238E27FC236}">
                <a16:creationId xmlns:a16="http://schemas.microsoft.com/office/drawing/2014/main" xmlns="" id="{92FC3F79-6A6D-E8EC-A2D6-2511C1D4C7CE}"/>
              </a:ext>
            </a:extLst>
          </p:cNvPr>
          <p:cNvSpPr/>
          <p:nvPr/>
        </p:nvSpPr>
        <p:spPr>
          <a:xfrm>
            <a:off x="5234475" y="1234108"/>
            <a:ext cx="2368296" cy="323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КАК СТАЛО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7">
            <a:extLst>
              <a:ext uri="{FF2B5EF4-FFF2-40B4-BE49-F238E27FC236}">
                <a16:creationId xmlns:a16="http://schemas.microsoft.com/office/drawing/2014/main" xmlns="" id="{7BEBD68E-D7DB-B0EE-83D9-4B3430D92855}"/>
              </a:ext>
            </a:extLst>
          </p:cNvPr>
          <p:cNvSpPr/>
          <p:nvPr/>
        </p:nvSpPr>
        <p:spPr>
          <a:xfrm>
            <a:off x="200892" y="650913"/>
            <a:ext cx="7974474" cy="364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>
              <a:lnSpc>
                <a:spcPct val="98000"/>
              </a:lnSpc>
              <a:spcAft>
                <a:spcPts val="1200"/>
              </a:spcAft>
              <a:buSzPct val="100000"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Цель – переход к проактивному </a:t>
            </a:r>
            <a:r>
              <a:rPr lang="ru-RU" sz="2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обеспечению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занятости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xmlns="" id="{3D80AE31-D42F-928B-903B-B63C2C64ED51}"/>
              </a:ext>
            </a:extLst>
          </p:cNvPr>
          <p:cNvSpPr/>
          <p:nvPr/>
        </p:nvSpPr>
        <p:spPr>
          <a:xfrm>
            <a:off x="3388368" y="1658398"/>
            <a:ext cx="2873742" cy="1157449"/>
          </a:xfrm>
          <a:prstGeom prst="roundRect">
            <a:avLst>
              <a:gd name="adj" fmla="val 9097"/>
            </a:avLst>
          </a:prstGeom>
          <a:solidFill>
            <a:srgbClr val="ECF3FA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xmlns="" id="{D4DD5696-AA86-D3F9-1E84-F11AD5617F45}"/>
              </a:ext>
            </a:extLst>
          </p:cNvPr>
          <p:cNvSpPr/>
          <p:nvPr/>
        </p:nvSpPr>
        <p:spPr>
          <a:xfrm>
            <a:off x="6396287" y="1638328"/>
            <a:ext cx="2348334" cy="1157449"/>
          </a:xfrm>
          <a:prstGeom prst="roundRect">
            <a:avLst>
              <a:gd name="adj" fmla="val 13087"/>
            </a:avLst>
          </a:prstGeom>
          <a:solidFill>
            <a:srgbClr val="ECF3FA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Text 7">
            <a:extLst>
              <a:ext uri="{FF2B5EF4-FFF2-40B4-BE49-F238E27FC236}">
                <a16:creationId xmlns:a16="http://schemas.microsoft.com/office/drawing/2014/main" xmlns="" id="{05313AC5-BF6C-20AC-6F4C-E595CE6D39A7}"/>
              </a:ext>
            </a:extLst>
          </p:cNvPr>
          <p:cNvSpPr/>
          <p:nvPr/>
        </p:nvSpPr>
        <p:spPr>
          <a:xfrm>
            <a:off x="3322685" y="1735690"/>
            <a:ext cx="2930359" cy="682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E5AA8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Проактивное определение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граждан, нуждающихся в работе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7">
            <a:extLst>
              <a:ext uri="{FF2B5EF4-FFF2-40B4-BE49-F238E27FC236}">
                <a16:creationId xmlns:a16="http://schemas.microsoft.com/office/drawing/2014/main" xmlns="" id="{64940807-EB52-A01A-E77E-2F9424A1D719}"/>
              </a:ext>
            </a:extLst>
          </p:cNvPr>
          <p:cNvSpPr/>
          <p:nvPr/>
        </p:nvSpPr>
        <p:spPr>
          <a:xfrm>
            <a:off x="6418623" y="1755055"/>
            <a:ext cx="2325997" cy="682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Уведомление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через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eGov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1414</a:t>
            </a: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и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Enbek.kz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 7">
            <a:extLst>
              <a:ext uri="{FF2B5EF4-FFF2-40B4-BE49-F238E27FC236}">
                <a16:creationId xmlns:a16="http://schemas.microsoft.com/office/drawing/2014/main" xmlns="" id="{9E25597E-9D4E-1F59-8590-8BC58C4D96FA}"/>
              </a:ext>
            </a:extLst>
          </p:cNvPr>
          <p:cNvSpPr/>
          <p:nvPr/>
        </p:nvSpPr>
        <p:spPr>
          <a:xfrm>
            <a:off x="3404535" y="3236791"/>
            <a:ext cx="5562436" cy="167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kk-KZ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подбор </a:t>
            </a:r>
            <a:r>
              <a:rPr kumimoji="0" lang="kk-KZ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ваканси</a:t>
            </a:r>
            <a:r>
              <a:rPr lang="ru-RU" sz="19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й</a:t>
            </a:r>
            <a:r>
              <a:rPr kumimoji="0" lang="kk-KZ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kumimoji="0" lang="kk-KZ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 своем и других регионах 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kk-KZ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платформенная</a:t>
            </a:r>
            <a:r>
              <a:rPr kumimoji="0" lang="kk-KZ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занятость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kk-KZ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подбор курсов </a:t>
            </a:r>
            <a:r>
              <a:rPr kumimoji="0" lang="kk-KZ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обучения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kk-KZ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варианты </a:t>
            </a:r>
            <a:r>
              <a:rPr kumimoji="0" lang="kk-KZ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переселения</a:t>
            </a: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kk-KZ" sz="1900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трудоустройство </a:t>
            </a:r>
            <a:r>
              <a:rPr lang="kk-KZ" sz="1900" b="1" dirty="0">
                <a:solidFill>
                  <a:srgbClr val="000000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за рубежом</a:t>
            </a:r>
            <a:endParaRPr kumimoji="0" lang="ru-RU" sz="19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B2B7BA77-1CB9-E054-09A2-1AE0B66DF88A}"/>
              </a:ext>
            </a:extLst>
          </p:cNvPr>
          <p:cNvGrpSpPr/>
          <p:nvPr/>
        </p:nvGrpSpPr>
        <p:grpSpPr>
          <a:xfrm>
            <a:off x="200892" y="1110087"/>
            <a:ext cx="3138099" cy="5391707"/>
            <a:chOff x="243223" y="1088874"/>
            <a:chExt cx="3138099" cy="5391707"/>
          </a:xfrm>
        </p:grpSpPr>
        <p:sp>
          <p:nvSpPr>
            <p:cNvPr id="71" name="Shape 2">
              <a:extLst>
                <a:ext uri="{FF2B5EF4-FFF2-40B4-BE49-F238E27FC236}">
                  <a16:creationId xmlns:a16="http://schemas.microsoft.com/office/drawing/2014/main" xmlns="" id="{952F782E-18EC-ECD3-3A1A-0B12F4367142}"/>
                </a:ext>
              </a:extLst>
            </p:cNvPr>
            <p:cNvSpPr/>
            <p:nvPr/>
          </p:nvSpPr>
          <p:spPr>
            <a:xfrm>
              <a:off x="243223" y="1088874"/>
              <a:ext cx="3003176" cy="5391707"/>
            </a:xfrm>
            <a:prstGeom prst="roundRect">
              <a:avLst>
                <a:gd name="adj" fmla="val 5525"/>
              </a:avLst>
            </a:prstGeom>
            <a:solidFill>
              <a:schemeClr val="bg1"/>
            </a:solidFill>
            <a:ln w="12700">
              <a:noFill/>
              <a:prstDash val="solid"/>
            </a:ln>
            <a:effectLst>
              <a:glow rad="63500">
                <a:schemeClr val="accent5">
                  <a:lumMod val="40000"/>
                  <a:lumOff val="60000"/>
                  <a:alpha val="40000"/>
                </a:schemeClr>
              </a:glow>
            </a:effectLst>
          </p:spPr>
        </p:sp>
        <p:sp>
          <p:nvSpPr>
            <p:cNvPr id="135" name="Shape 2">
              <a:extLst>
                <a:ext uri="{FF2B5EF4-FFF2-40B4-BE49-F238E27FC236}">
                  <a16:creationId xmlns:a16="http://schemas.microsoft.com/office/drawing/2014/main" xmlns="" id="{41CBC3A0-CF3B-8D18-CD09-E1494034E8CC}"/>
                </a:ext>
              </a:extLst>
            </p:cNvPr>
            <p:cNvSpPr/>
            <p:nvPr/>
          </p:nvSpPr>
          <p:spPr>
            <a:xfrm>
              <a:off x="334870" y="5049243"/>
              <a:ext cx="2810443" cy="1249857"/>
            </a:xfrm>
            <a:prstGeom prst="roundRect">
              <a:avLst>
                <a:gd name="adj" fmla="val 12937"/>
              </a:avLst>
            </a:prstGeom>
            <a:solidFill>
              <a:srgbClr val="FEF8F4"/>
            </a:solidFill>
            <a:ln w="12700">
              <a:noFill/>
              <a:prstDash val="solid"/>
            </a:ln>
            <a:effectLst>
              <a:glow rad="63500">
                <a:schemeClr val="accent5">
                  <a:lumMod val="40000"/>
                  <a:lumOff val="60000"/>
                  <a:alpha val="40000"/>
                </a:schemeClr>
              </a:glow>
            </a:effectLst>
          </p:spPr>
        </p:sp>
        <p:cxnSp>
          <p:nvCxnSpPr>
            <p:cNvPr id="30" name="Прямая со стрелкой 29">
              <a:extLst>
                <a:ext uri="{FF2B5EF4-FFF2-40B4-BE49-F238E27FC236}">
                  <a16:creationId xmlns:a16="http://schemas.microsoft.com/office/drawing/2014/main" xmlns="" id="{9207A341-00E5-CE4A-491A-FB0FFB8E2A03}"/>
                </a:ext>
              </a:extLst>
            </p:cNvPr>
            <p:cNvCxnSpPr>
              <a:cxnSpLocks/>
            </p:cNvCxnSpPr>
            <p:nvPr/>
          </p:nvCxnSpPr>
          <p:spPr>
            <a:xfrm>
              <a:off x="1792169" y="2687148"/>
              <a:ext cx="0" cy="1258162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79465820-2BA5-AEE3-FE79-8F78EB9DA4A5}"/>
                </a:ext>
              </a:extLst>
            </p:cNvPr>
            <p:cNvSpPr/>
            <p:nvPr/>
          </p:nvSpPr>
          <p:spPr>
            <a:xfrm>
              <a:off x="334870" y="2776865"/>
              <a:ext cx="2850864" cy="830416"/>
            </a:xfrm>
            <a:prstGeom prst="roundRect">
              <a:avLst>
                <a:gd name="adj" fmla="val 9530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5" name="Text 4">
              <a:extLst>
                <a:ext uri="{FF2B5EF4-FFF2-40B4-BE49-F238E27FC236}">
                  <a16:creationId xmlns:a16="http://schemas.microsoft.com/office/drawing/2014/main" xmlns="" id="{B4A9289F-731C-8606-1F0B-5038682AA304}"/>
                </a:ext>
              </a:extLst>
            </p:cNvPr>
            <p:cNvSpPr/>
            <p:nvPr/>
          </p:nvSpPr>
          <p:spPr>
            <a:xfrm>
              <a:off x="512337" y="1205233"/>
              <a:ext cx="2540889" cy="323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КАК БЫЛО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D37198EE-0C8D-BF34-F0B3-93327B843E0F}"/>
                </a:ext>
              </a:extLst>
            </p:cNvPr>
            <p:cNvSpPr/>
            <p:nvPr/>
          </p:nvSpPr>
          <p:spPr>
            <a:xfrm>
              <a:off x="346322" y="1842099"/>
              <a:ext cx="2824479" cy="845049"/>
            </a:xfrm>
            <a:prstGeom prst="roundRect">
              <a:avLst>
                <a:gd name="adj" fmla="val 9744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xmlns="" id="{8091C989-540F-0DA4-CE07-91AD69BA23F9}"/>
                </a:ext>
              </a:extLst>
            </p:cNvPr>
            <p:cNvSpPr/>
            <p:nvPr/>
          </p:nvSpPr>
          <p:spPr>
            <a:xfrm>
              <a:off x="334870" y="3945310"/>
              <a:ext cx="2835450" cy="978386"/>
            </a:xfrm>
            <a:prstGeom prst="roundRect">
              <a:avLst>
                <a:gd name="adj" fmla="val 10501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 7">
              <a:extLst>
                <a:ext uri="{FF2B5EF4-FFF2-40B4-BE49-F238E27FC236}">
                  <a16:creationId xmlns:a16="http://schemas.microsoft.com/office/drawing/2014/main" xmlns="" id="{49B34BA8-00F1-96F7-4980-CC26B7AC423B}"/>
                </a:ext>
              </a:extLst>
            </p:cNvPr>
            <p:cNvSpPr/>
            <p:nvPr/>
          </p:nvSpPr>
          <p:spPr>
            <a:xfrm>
              <a:off x="457312" y="1964495"/>
              <a:ext cx="2713488" cy="2999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12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Обращение </a:t>
              </a:r>
              <a:b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</a:b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в карьерный центр</a:t>
              </a: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1CE151A1-ECDF-C3CB-F77B-40CD394F5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2268" y="1215799"/>
              <a:ext cx="576541" cy="576541"/>
            </a:xfrm>
            <a:prstGeom prst="rect">
              <a:avLst/>
            </a:prstGeom>
          </p:spPr>
        </p:pic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xmlns="" id="{06595F24-B30F-B61E-C5DF-D9C086BE900E}"/>
                </a:ext>
              </a:extLst>
            </p:cNvPr>
            <p:cNvCxnSpPr/>
            <p:nvPr/>
          </p:nvCxnSpPr>
          <p:spPr>
            <a:xfrm>
              <a:off x="1792169" y="1595706"/>
              <a:ext cx="0" cy="259080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xmlns="" id="{CE434FD4-CEA0-A055-A8BE-300512C409EE}"/>
                </a:ext>
              </a:extLst>
            </p:cNvPr>
            <p:cNvCxnSpPr>
              <a:cxnSpLocks/>
            </p:cNvCxnSpPr>
            <p:nvPr/>
          </p:nvCxnSpPr>
          <p:spPr>
            <a:xfrm>
              <a:off x="1782781" y="1582196"/>
              <a:ext cx="327962" cy="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7">
              <a:extLst>
                <a:ext uri="{FF2B5EF4-FFF2-40B4-BE49-F238E27FC236}">
                  <a16:creationId xmlns:a16="http://schemas.microsoft.com/office/drawing/2014/main" xmlns="" id="{CCFAACAE-7D72-BCD8-0182-DDCED1721B37}"/>
                </a:ext>
              </a:extLst>
            </p:cNvPr>
            <p:cNvSpPr/>
            <p:nvPr/>
          </p:nvSpPr>
          <p:spPr>
            <a:xfrm>
              <a:off x="363546" y="2853829"/>
              <a:ext cx="2950766" cy="2999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12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Регистрация</a:t>
              </a:r>
              <a:b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</a:b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как безработный</a:t>
              </a: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 7">
              <a:extLst>
                <a:ext uri="{FF2B5EF4-FFF2-40B4-BE49-F238E27FC236}">
                  <a16:creationId xmlns:a16="http://schemas.microsoft.com/office/drawing/2014/main" xmlns="" id="{A09330B9-EDC6-35CE-E95E-B59D4E734663}"/>
                </a:ext>
              </a:extLst>
            </p:cNvPr>
            <p:cNvSpPr/>
            <p:nvPr/>
          </p:nvSpPr>
          <p:spPr>
            <a:xfrm>
              <a:off x="545486" y="3999978"/>
              <a:ext cx="2493366" cy="10085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12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Карьерное консультирование, профориентация</a:t>
              </a:r>
              <a:endPara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Text 7">
              <a:extLst>
                <a:ext uri="{FF2B5EF4-FFF2-40B4-BE49-F238E27FC236}">
                  <a16:creationId xmlns:a16="http://schemas.microsoft.com/office/drawing/2014/main" xmlns="" id="{118B6293-DF58-7B72-4705-1ADF0EA998AF}"/>
                </a:ext>
              </a:extLst>
            </p:cNvPr>
            <p:cNvSpPr/>
            <p:nvPr/>
          </p:nvSpPr>
          <p:spPr>
            <a:xfrm>
              <a:off x="704015" y="5163400"/>
              <a:ext cx="2677307" cy="10475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8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kk-KZ" sz="15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Физическое</a:t>
              </a:r>
              <a:r>
                <a:rPr kumimoji="0" lang="kk-KZ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 </a:t>
              </a:r>
              <a:r>
                <a:rPr kumimoji="0" lang="kk-KZ" sz="15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присутствие</a:t>
              </a:r>
              <a:r>
                <a:rPr kumimoji="0" lang="kk-KZ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 </a:t>
              </a:r>
              <a:r>
                <a:rPr kumimoji="0" lang="kk-KZ" sz="15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гражданина</a:t>
              </a:r>
              <a:endParaRPr kumimoji="0" lang="kk-KZ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8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kk-KZ" sz="15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Субъективное</a:t>
              </a:r>
              <a:r>
                <a:rPr kumimoji="0" lang="kk-KZ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 решение карьерного центра</a:t>
              </a:r>
              <a:endPara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Прямоугольник: скругленные углы 130">
              <a:extLst>
                <a:ext uri="{FF2B5EF4-FFF2-40B4-BE49-F238E27FC236}">
                  <a16:creationId xmlns:a16="http://schemas.microsoft.com/office/drawing/2014/main" xmlns="" id="{AAF0528B-ADB0-CBB5-A553-9665CF42D0A6}"/>
                </a:ext>
              </a:extLst>
            </p:cNvPr>
            <p:cNvSpPr/>
            <p:nvPr/>
          </p:nvSpPr>
          <p:spPr>
            <a:xfrm>
              <a:off x="421212" y="5329975"/>
              <a:ext cx="147935" cy="147935"/>
            </a:xfrm>
            <a:prstGeom prst="roundRect">
              <a:avLst>
                <a:gd name="adj" fmla="val 3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" name="Прямоугольник: скругленные углы 132">
              <a:extLst>
                <a:ext uri="{FF2B5EF4-FFF2-40B4-BE49-F238E27FC236}">
                  <a16:creationId xmlns:a16="http://schemas.microsoft.com/office/drawing/2014/main" xmlns="" id="{22B2D657-3138-6CC4-D682-996979580C8A}"/>
                </a:ext>
              </a:extLst>
            </p:cNvPr>
            <p:cNvSpPr/>
            <p:nvPr/>
          </p:nvSpPr>
          <p:spPr>
            <a:xfrm>
              <a:off x="421212" y="5741477"/>
              <a:ext cx="147935" cy="147935"/>
            </a:xfrm>
            <a:prstGeom prst="roundRect">
              <a:avLst>
                <a:gd name="adj" fmla="val 3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270F1525-DF69-F4F6-1EA3-1285F8D661C5}"/>
              </a:ext>
            </a:extLst>
          </p:cNvPr>
          <p:cNvCxnSpPr>
            <a:cxnSpLocks/>
          </p:cNvCxnSpPr>
          <p:nvPr/>
        </p:nvCxnSpPr>
        <p:spPr>
          <a:xfrm flipV="1">
            <a:off x="7757329" y="2824059"/>
            <a:ext cx="0" cy="190134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8D5BC5EF-969D-D4E5-6828-E9A766E0C846}"/>
              </a:ext>
            </a:extLst>
          </p:cNvPr>
          <p:cNvCxnSpPr>
            <a:cxnSpLocks/>
          </p:cNvCxnSpPr>
          <p:nvPr/>
        </p:nvCxnSpPr>
        <p:spPr>
          <a:xfrm>
            <a:off x="3750437" y="3018342"/>
            <a:ext cx="401832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1519;p69">
            <a:extLst>
              <a:ext uri="{FF2B5EF4-FFF2-40B4-BE49-F238E27FC236}">
                <a16:creationId xmlns:a16="http://schemas.microsoft.com/office/drawing/2014/main" xmlns="" id="{E091F814-ABFF-469E-808B-BED52D243EFE}"/>
              </a:ext>
            </a:extLst>
          </p:cNvPr>
          <p:cNvSpPr/>
          <p:nvPr/>
        </p:nvSpPr>
        <p:spPr>
          <a:xfrm>
            <a:off x="3319991" y="5672185"/>
            <a:ext cx="8684943" cy="829610"/>
          </a:xfrm>
          <a:prstGeom prst="roundRect">
            <a:avLst>
              <a:gd name="adj" fmla="val 12307"/>
            </a:avLst>
          </a:prstGeom>
          <a:solidFill>
            <a:srgbClr val="F1F5F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6" name="Google Shape;1522;p69">
            <a:extLst>
              <a:ext uri="{FF2B5EF4-FFF2-40B4-BE49-F238E27FC236}">
                <a16:creationId xmlns:a16="http://schemas.microsoft.com/office/drawing/2014/main" xmlns="" id="{054BFB8E-9B88-6BA1-3A27-B28E7DC544EB}"/>
              </a:ext>
            </a:extLst>
          </p:cNvPr>
          <p:cNvSpPr/>
          <p:nvPr/>
        </p:nvSpPr>
        <p:spPr>
          <a:xfrm>
            <a:off x="4827971" y="5695385"/>
            <a:ext cx="1423383" cy="729188"/>
          </a:xfrm>
          <a:prstGeom prst="roundRect">
            <a:avLst>
              <a:gd name="adj" fmla="val 1224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2" name="Google Shape;1525;p69">
            <a:extLst>
              <a:ext uri="{FF2B5EF4-FFF2-40B4-BE49-F238E27FC236}">
                <a16:creationId xmlns:a16="http://schemas.microsoft.com/office/drawing/2014/main" xmlns="" id="{401160BF-1867-043F-8E04-F02066E347F7}"/>
              </a:ext>
            </a:extLst>
          </p:cNvPr>
          <p:cNvSpPr txBox="1"/>
          <p:nvPr/>
        </p:nvSpPr>
        <p:spPr>
          <a:xfrm>
            <a:off x="4977824" y="5857196"/>
            <a:ext cx="1517549" cy="62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="1" dirty="0">
                <a:solidFill>
                  <a:srgbClr val="1A202C"/>
                </a:solidFill>
                <a:latin typeface="Arial"/>
                <a:ea typeface="Arial"/>
                <a:cs typeface="Arial"/>
                <a:sym typeface="Arial"/>
              </a:rPr>
              <a:t>июль</a:t>
            </a:r>
            <a:endParaRPr b="1" dirty="0">
              <a:solidFill>
                <a:srgbClr val="1A202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b="0" dirty="0">
                <a:solidFill>
                  <a:srgbClr val="4A5568"/>
                </a:solidFill>
                <a:latin typeface="Arial"/>
                <a:ea typeface="Arial"/>
                <a:cs typeface="Arial"/>
                <a:sym typeface="Arial"/>
              </a:rPr>
              <a:t>Павлодар </a:t>
            </a:r>
            <a:r>
              <a:rPr lang="ru-RU" b="0" dirty="0">
                <a:solidFill>
                  <a:srgbClr val="4A5568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b="0" dirty="0">
                <a:solidFill>
                  <a:srgbClr val="4A5568"/>
                </a:solidFill>
                <a:latin typeface="Arial"/>
                <a:ea typeface="Arial"/>
                <a:cs typeface="Arial"/>
                <a:sym typeface="Arial"/>
              </a:rPr>
            </a:br>
            <a:endParaRPr b="0" dirty="0">
              <a:solidFill>
                <a:srgbClr val="4A556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521;p69">
            <a:extLst>
              <a:ext uri="{FF2B5EF4-FFF2-40B4-BE49-F238E27FC236}">
                <a16:creationId xmlns:a16="http://schemas.microsoft.com/office/drawing/2014/main" xmlns="" id="{13A39AAE-C76C-B89A-A3B4-8C7A53D2ACE1}"/>
              </a:ext>
            </a:extLst>
          </p:cNvPr>
          <p:cNvSpPr txBox="1"/>
          <p:nvPr/>
        </p:nvSpPr>
        <p:spPr>
          <a:xfrm>
            <a:off x="3414543" y="5695385"/>
            <a:ext cx="1321667" cy="729187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sym typeface="Montserrat Black"/>
              </a:rPr>
              <a:t>Внедрение</a:t>
            </a:r>
          </a:p>
        </p:txBody>
      </p:sp>
      <p:sp>
        <p:nvSpPr>
          <p:cNvPr id="42" name="Google Shape;1522;p69">
            <a:extLst>
              <a:ext uri="{FF2B5EF4-FFF2-40B4-BE49-F238E27FC236}">
                <a16:creationId xmlns:a16="http://schemas.microsoft.com/office/drawing/2014/main" xmlns="" id="{59F9E108-A6C5-656C-811A-71CAC0A17C92}"/>
              </a:ext>
            </a:extLst>
          </p:cNvPr>
          <p:cNvSpPr/>
          <p:nvPr/>
        </p:nvSpPr>
        <p:spPr>
          <a:xfrm>
            <a:off x="6363156" y="5685755"/>
            <a:ext cx="1360626" cy="738817"/>
          </a:xfrm>
          <a:prstGeom prst="roundRect">
            <a:avLst>
              <a:gd name="adj" fmla="val 1224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4" name="Google Shape;1525;p69">
            <a:extLst>
              <a:ext uri="{FF2B5EF4-FFF2-40B4-BE49-F238E27FC236}">
                <a16:creationId xmlns:a16="http://schemas.microsoft.com/office/drawing/2014/main" xmlns="" id="{ED6B6CAA-FB1F-62F9-BD5E-856CF0D16F71}"/>
              </a:ext>
            </a:extLst>
          </p:cNvPr>
          <p:cNvSpPr txBox="1"/>
          <p:nvPr/>
        </p:nvSpPr>
        <p:spPr>
          <a:xfrm>
            <a:off x="6496528" y="5728976"/>
            <a:ext cx="1517549" cy="62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="1" dirty="0" err="1">
                <a:solidFill>
                  <a:srgbClr val="1A202C"/>
                </a:solidFill>
                <a:latin typeface="Arial"/>
                <a:ea typeface="Arial"/>
                <a:cs typeface="Arial"/>
                <a:sym typeface="Arial"/>
              </a:rPr>
              <a:t>сентябрь</a:t>
            </a:r>
            <a:endParaRPr b="1" dirty="0">
              <a:solidFill>
                <a:srgbClr val="1A202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ru-RU" b="0" dirty="0" err="1">
                <a:solidFill>
                  <a:srgbClr val="4A5568"/>
                </a:solidFill>
                <a:latin typeface="Arial"/>
                <a:ea typeface="Arial"/>
                <a:cs typeface="Arial"/>
                <a:sym typeface="Arial"/>
              </a:rPr>
              <a:t>Мангистау</a:t>
            </a:r>
            <a:endParaRPr b="0" dirty="0">
              <a:solidFill>
                <a:srgbClr val="4A556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1522;p69">
            <a:extLst>
              <a:ext uri="{FF2B5EF4-FFF2-40B4-BE49-F238E27FC236}">
                <a16:creationId xmlns:a16="http://schemas.microsoft.com/office/drawing/2014/main" xmlns="" id="{A5FAA1D9-D1DC-4110-59EE-E165EE030AEC}"/>
              </a:ext>
            </a:extLst>
          </p:cNvPr>
          <p:cNvSpPr/>
          <p:nvPr/>
        </p:nvSpPr>
        <p:spPr>
          <a:xfrm>
            <a:off x="7857154" y="5695385"/>
            <a:ext cx="4101508" cy="729187"/>
          </a:xfrm>
          <a:prstGeom prst="roundRect">
            <a:avLst>
              <a:gd name="adj" fmla="val 1224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52" name="Google Shape;1525;p69">
            <a:extLst>
              <a:ext uri="{FF2B5EF4-FFF2-40B4-BE49-F238E27FC236}">
                <a16:creationId xmlns:a16="http://schemas.microsoft.com/office/drawing/2014/main" xmlns="" id="{58975606-291F-850B-8319-B3A551308529}"/>
              </a:ext>
            </a:extLst>
          </p:cNvPr>
          <p:cNvSpPr txBox="1"/>
          <p:nvPr/>
        </p:nvSpPr>
        <p:spPr>
          <a:xfrm rot="10800000" flipV="1">
            <a:off x="7921533" y="5762220"/>
            <a:ext cx="4037129" cy="57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="1" dirty="0">
                <a:solidFill>
                  <a:srgbClr val="1A202C"/>
                </a:solidFill>
                <a:latin typeface="Arial"/>
                <a:ea typeface="Arial"/>
                <a:cs typeface="Arial"/>
                <a:sym typeface="Arial"/>
              </a:rPr>
              <a:t>до </a:t>
            </a:r>
            <a:r>
              <a:rPr lang="kk-KZ" b="1" dirty="0" err="1">
                <a:solidFill>
                  <a:srgbClr val="1A202C"/>
                </a:solidFill>
                <a:latin typeface="Arial"/>
                <a:ea typeface="Arial"/>
                <a:cs typeface="Arial"/>
                <a:sym typeface="Arial"/>
              </a:rPr>
              <a:t>декабря</a:t>
            </a:r>
            <a:r>
              <a:rPr lang="kk-KZ" b="1" dirty="0">
                <a:solidFill>
                  <a:srgbClr val="1A202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dirty="0">
              <a:solidFill>
                <a:srgbClr val="1A202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4A5568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ru-RU" b="0" dirty="0">
                <a:solidFill>
                  <a:srgbClr val="4A5568"/>
                </a:solidFill>
                <a:latin typeface="Arial"/>
                <a:ea typeface="Arial"/>
                <a:cs typeface="Arial"/>
                <a:sym typeface="Arial"/>
              </a:rPr>
              <a:t>асштабирование во всех регионах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E04D328-66B5-C53A-FD96-50C2D59FAA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t="8156" r="8611" b="7347"/>
          <a:stretch>
            <a:fillRect/>
          </a:stretch>
        </p:blipFill>
        <p:spPr>
          <a:xfrm>
            <a:off x="8806150" y="323245"/>
            <a:ext cx="3322298" cy="5165674"/>
          </a:xfrm>
          <a:prstGeom prst="rect">
            <a:avLst/>
          </a:prstGeom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79C2BB93-B866-4424-30F6-DA62A76F6E1B}"/>
              </a:ext>
            </a:extLst>
          </p:cNvPr>
          <p:cNvCxnSpPr>
            <a:cxnSpLocks/>
          </p:cNvCxnSpPr>
          <p:nvPr/>
        </p:nvCxnSpPr>
        <p:spPr>
          <a:xfrm flipV="1">
            <a:off x="3750437" y="3028168"/>
            <a:ext cx="0" cy="190134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utoShape 2">
            <a:extLst>
              <a:ext uri="{FF2B5EF4-FFF2-40B4-BE49-F238E27FC236}">
                <a16:creationId xmlns:a16="http://schemas.microsoft.com/office/drawing/2014/main" xmlns="" id="{C4F3CC58-4FD3-E096-441A-9923AFC8A6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1286" y="318545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17CAB067-12A5-023B-59E0-950F33794E10}"/>
              </a:ext>
            </a:extLst>
          </p:cNvPr>
          <p:cNvGrpSpPr/>
          <p:nvPr/>
        </p:nvGrpSpPr>
        <p:grpSpPr>
          <a:xfrm>
            <a:off x="3365187" y="4751388"/>
            <a:ext cx="5461627" cy="724975"/>
            <a:chOff x="5749428" y="4652437"/>
            <a:chExt cx="1615642" cy="642455"/>
          </a:xfrm>
        </p:grpSpPr>
        <p:sp>
          <p:nvSpPr>
            <p:cNvPr id="117" name="Прямоугольник: скругленные углы 116">
              <a:extLst>
                <a:ext uri="{FF2B5EF4-FFF2-40B4-BE49-F238E27FC236}">
                  <a16:creationId xmlns:a16="http://schemas.microsoft.com/office/drawing/2014/main" xmlns="" id="{AD88133C-DD0A-81FF-436C-CE2F99345AFD}"/>
                </a:ext>
              </a:extLst>
            </p:cNvPr>
            <p:cNvSpPr/>
            <p:nvPr/>
          </p:nvSpPr>
          <p:spPr>
            <a:xfrm>
              <a:off x="5791021" y="4652437"/>
              <a:ext cx="1537983" cy="642455"/>
            </a:xfrm>
            <a:prstGeom prst="roundRect">
              <a:avLst>
                <a:gd name="adj" fmla="val 1460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2700">
              <a:noFill/>
            </a:ln>
            <a:effectLst>
              <a:glow rad="63500">
                <a:schemeClr val="accent5">
                  <a:lumMod val="40000"/>
                  <a:lumOff val="60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a-ET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9" name="Text 7">
              <a:extLst>
                <a:ext uri="{FF2B5EF4-FFF2-40B4-BE49-F238E27FC236}">
                  <a16:creationId xmlns:a16="http://schemas.microsoft.com/office/drawing/2014/main" xmlns="" id="{3BF2BF8C-7622-175A-C2FD-A0B3C1C21C42}"/>
                </a:ext>
              </a:extLst>
            </p:cNvPr>
            <p:cNvSpPr/>
            <p:nvPr/>
          </p:nvSpPr>
          <p:spPr>
            <a:xfrm>
              <a:off x="5749428" y="4778206"/>
              <a:ext cx="1615642" cy="39958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98000"/>
                </a:lnSpc>
                <a:spcBef>
                  <a:spcPts val="0"/>
                </a:spcBef>
                <a:spcAft>
                  <a:spcPts val="120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kk-K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Сопровождение </a:t>
              </a:r>
              <a:br>
                <a:rPr kumimoji="0" lang="kk-K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</a:br>
              <a:r>
                <a:rPr kumimoji="0" lang="kk-KZ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до </a:t>
              </a:r>
              <a:r>
                <a:rPr kumimoji="0" lang="kk-KZ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трудоустройства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Номер слайда 17">
            <a:extLst>
              <a:ext uri="{FF2B5EF4-FFF2-40B4-BE49-F238E27FC236}">
                <a16:creationId xmlns:a16="http://schemas.microsoft.com/office/drawing/2014/main" xmlns="" id="{32686D19-61B5-C1BA-1520-84F61BCB70A8}"/>
              </a:ext>
            </a:extLst>
          </p:cNvPr>
          <p:cNvSpPr txBox="1">
            <a:spLocks/>
          </p:cNvSpPr>
          <p:nvPr/>
        </p:nvSpPr>
        <p:spPr>
          <a:xfrm>
            <a:off x="11748744" y="6457816"/>
            <a:ext cx="378200" cy="365125"/>
          </a:xfrm>
          <a:prstGeom prst="rect">
            <a:avLst/>
          </a:prstGeom>
        </p:spPr>
        <p:txBody>
          <a:bodyPr/>
          <a:lstStyle>
            <a:defPPr>
              <a:defRPr lang="aa-E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6510C-72CB-42DD-AA03-F7CF6227A5FB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720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62A5426-7137-0E4D-398B-A79684BA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2">
            <a:extLst>
              <a:ext uri="{FF2B5EF4-FFF2-40B4-BE49-F238E27FC236}">
                <a16:creationId xmlns:a16="http://schemas.microsoft.com/office/drawing/2014/main" xmlns="" id="{6D720E36-4EC4-C302-8F18-07A398830C19}"/>
              </a:ext>
            </a:extLst>
          </p:cNvPr>
          <p:cNvSpPr/>
          <p:nvPr/>
        </p:nvSpPr>
        <p:spPr>
          <a:xfrm>
            <a:off x="4588159" y="1371131"/>
            <a:ext cx="7154142" cy="4819671"/>
          </a:xfrm>
          <a:prstGeom prst="roundRect">
            <a:avLst>
              <a:gd name="adj" fmla="val 2840"/>
            </a:avLst>
          </a:prstGeom>
          <a:solidFill>
            <a:schemeClr val="bg1"/>
          </a:solidFill>
          <a:ln w="12700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</p:sp>
      <p:sp>
        <p:nvSpPr>
          <p:cNvPr id="102" name="Shape 8">
            <a:extLst>
              <a:ext uri="{FF2B5EF4-FFF2-40B4-BE49-F238E27FC236}">
                <a16:creationId xmlns:a16="http://schemas.microsoft.com/office/drawing/2014/main" xmlns="" id="{A3CEAEBA-6B20-C5D4-2075-3843C2D1CF1E}"/>
              </a:ext>
            </a:extLst>
          </p:cNvPr>
          <p:cNvSpPr/>
          <p:nvPr/>
        </p:nvSpPr>
        <p:spPr>
          <a:xfrm>
            <a:off x="8920927" y="2107943"/>
            <a:ext cx="2691943" cy="3377571"/>
          </a:xfrm>
          <a:prstGeom prst="roundRect">
            <a:avLst>
              <a:gd name="adj" fmla="val 3716"/>
            </a:avLst>
          </a:prstGeom>
          <a:solidFill>
            <a:schemeClr val="bg1"/>
          </a:solidFill>
          <a:ln w="12700">
            <a:noFill/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sp>
      <p:sp>
        <p:nvSpPr>
          <p:cNvPr id="71" name="Shape 2">
            <a:extLst>
              <a:ext uri="{FF2B5EF4-FFF2-40B4-BE49-F238E27FC236}">
                <a16:creationId xmlns:a16="http://schemas.microsoft.com/office/drawing/2014/main" xmlns="" id="{A50E444B-BDC2-7EAC-D1A3-846204ABD7CC}"/>
              </a:ext>
            </a:extLst>
          </p:cNvPr>
          <p:cNvSpPr/>
          <p:nvPr/>
        </p:nvSpPr>
        <p:spPr>
          <a:xfrm>
            <a:off x="521761" y="1371131"/>
            <a:ext cx="3814776" cy="5068541"/>
          </a:xfrm>
          <a:prstGeom prst="roundRect">
            <a:avLst>
              <a:gd name="adj" fmla="val 5525"/>
            </a:avLst>
          </a:prstGeom>
          <a:solidFill>
            <a:schemeClr val="bg1"/>
          </a:solidFill>
          <a:ln w="12700">
            <a:noFill/>
            <a:prstDash val="solid"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</p:sp>
      <p:sp>
        <p:nvSpPr>
          <p:cNvPr id="8" name="Text 1">
            <a:extLst>
              <a:ext uri="{FF2B5EF4-FFF2-40B4-BE49-F238E27FC236}">
                <a16:creationId xmlns:a16="http://schemas.microsoft.com/office/drawing/2014/main" xmlns="" id="{06C6BBE3-4211-37FC-4352-EDEA4D0DB48A}"/>
              </a:ext>
            </a:extLst>
          </p:cNvPr>
          <p:cNvSpPr/>
          <p:nvPr/>
        </p:nvSpPr>
        <p:spPr>
          <a:xfrm>
            <a:off x="423355" y="294426"/>
            <a:ext cx="1148429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lang="kk-KZ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КОНФИГУРАТОР ПРОФЕССИОНАЛЬНЫХ СТАНДАРТОВ </a:t>
            </a:r>
            <a:r>
              <a:rPr lang="ru-RU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 ПОМОЩЬЮ ИСКУССТВЕННОГО ИНТЕЛЛЕКТА</a:t>
            </a:r>
            <a:endParaRPr lang="en-US" sz="2400" b="1" dirty="0">
              <a:solidFill>
                <a:srgbClr val="0D0349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69" name="Номер слайда 17">
            <a:extLst>
              <a:ext uri="{FF2B5EF4-FFF2-40B4-BE49-F238E27FC236}">
                <a16:creationId xmlns:a16="http://schemas.microsoft.com/office/drawing/2014/main" xmlns="" id="{EC20EEA7-B1A4-8B09-2278-1752BA30A988}"/>
              </a:ext>
            </a:extLst>
          </p:cNvPr>
          <p:cNvSpPr txBox="1">
            <a:spLocks/>
          </p:cNvSpPr>
          <p:nvPr/>
        </p:nvSpPr>
        <p:spPr>
          <a:xfrm>
            <a:off x="11718549" y="6468507"/>
            <a:ext cx="378200" cy="365125"/>
          </a:xfrm>
          <a:prstGeom prst="rect">
            <a:avLst/>
          </a:prstGeom>
        </p:spPr>
        <p:txBody>
          <a:bodyPr/>
          <a:lstStyle>
            <a:defPPr>
              <a:defRPr lang="aa-E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686510C-72CB-42DD-AA03-F7CF6227A5FB}" type="slidenum">
              <a:rPr lang="ru-RU" sz="16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4">
            <a:extLst>
              <a:ext uri="{FF2B5EF4-FFF2-40B4-BE49-F238E27FC236}">
                <a16:creationId xmlns:a16="http://schemas.microsoft.com/office/drawing/2014/main" xmlns="" id="{90E57C35-9F9B-D679-5B4C-B459ADC05034}"/>
              </a:ext>
            </a:extLst>
          </p:cNvPr>
          <p:cNvSpPr/>
          <p:nvPr/>
        </p:nvSpPr>
        <p:spPr>
          <a:xfrm>
            <a:off x="6726511" y="1405334"/>
            <a:ext cx="2368296" cy="323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k-KZ" sz="2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КАК СТАЛО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4">
            <a:extLst>
              <a:ext uri="{FF2B5EF4-FFF2-40B4-BE49-F238E27FC236}">
                <a16:creationId xmlns:a16="http://schemas.microsoft.com/office/drawing/2014/main" xmlns="" id="{EBD87648-3125-EA97-998A-5893166A07A1}"/>
              </a:ext>
            </a:extLst>
          </p:cNvPr>
          <p:cNvSpPr/>
          <p:nvPr/>
        </p:nvSpPr>
        <p:spPr>
          <a:xfrm>
            <a:off x="938328" y="1425711"/>
            <a:ext cx="2981642" cy="323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k-KZ" sz="2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КАК БЫЛО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7">
            <a:extLst>
              <a:ext uri="{FF2B5EF4-FFF2-40B4-BE49-F238E27FC236}">
                <a16:creationId xmlns:a16="http://schemas.microsoft.com/office/drawing/2014/main" xmlns="" id="{FBB52564-1372-B2F6-DEA8-5420D67D0F8A}"/>
              </a:ext>
            </a:extLst>
          </p:cNvPr>
          <p:cNvSpPr/>
          <p:nvPr/>
        </p:nvSpPr>
        <p:spPr>
          <a:xfrm>
            <a:off x="504506" y="987590"/>
            <a:ext cx="10915967" cy="516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000" b="1" noProof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Цель – повышение качества и сокращение сроков разработки </a:t>
            </a:r>
            <a:r>
              <a:rPr lang="ru-RU" sz="2000" b="1" noProof="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профстандартов</a:t>
            </a:r>
            <a:endParaRPr lang="ru-RU" sz="2000" b="1" noProof="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B6671194-28E0-2100-067D-B17F9D6C20B7}"/>
              </a:ext>
            </a:extLst>
          </p:cNvPr>
          <p:cNvSpPr/>
          <p:nvPr/>
        </p:nvSpPr>
        <p:spPr>
          <a:xfrm>
            <a:off x="689335" y="5786335"/>
            <a:ext cx="3458669" cy="682172"/>
          </a:xfrm>
          <a:prstGeom prst="roundRect">
            <a:avLst>
              <a:gd name="adj" fmla="val 23171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D3EEC43A-F24A-FED5-A7FE-E57AA42EF3CE}"/>
              </a:ext>
            </a:extLst>
          </p:cNvPr>
          <p:cNvSpPr/>
          <p:nvPr/>
        </p:nvSpPr>
        <p:spPr>
          <a:xfrm>
            <a:off x="4738253" y="5752481"/>
            <a:ext cx="6874619" cy="683244"/>
          </a:xfrm>
          <a:prstGeom prst="roundRect">
            <a:avLst>
              <a:gd name="adj" fmla="val 2546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xmlns="" id="{A516DB61-ACF5-B23E-7FE9-9B0DB9D695DF}"/>
              </a:ext>
            </a:extLst>
          </p:cNvPr>
          <p:cNvSpPr/>
          <p:nvPr/>
        </p:nvSpPr>
        <p:spPr>
          <a:xfrm>
            <a:off x="2415858" y="5857119"/>
            <a:ext cx="1692204" cy="553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0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до</a:t>
            </a:r>
            <a:r>
              <a:rPr lang="ru-RU" sz="24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ru-RU" sz="28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6</a:t>
            </a:r>
            <a:r>
              <a:rPr lang="ru-RU" sz="24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kk-KZ" sz="24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мес.</a:t>
            </a:r>
            <a:endParaRPr lang="ru-RU" sz="2400" b="1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xmlns="" id="{C58CEC74-9D04-B3F4-0A5B-399943FBBC6D}"/>
              </a:ext>
            </a:extLst>
          </p:cNvPr>
          <p:cNvSpPr/>
          <p:nvPr/>
        </p:nvSpPr>
        <p:spPr>
          <a:xfrm>
            <a:off x="5998636" y="5774254"/>
            <a:ext cx="4090352" cy="403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Срок разработки: </a:t>
            </a: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2-3</a:t>
            </a:r>
            <a:r>
              <a:rPr lang="ru-RU" sz="28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ru-RU" sz="24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дня</a:t>
            </a:r>
            <a:endParaRPr lang="ru-RU" sz="2800" b="1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72772550-17B6-1809-BA1F-BC9A22F3C8A0}"/>
              </a:ext>
            </a:extLst>
          </p:cNvPr>
          <p:cNvSpPr/>
          <p:nvPr/>
        </p:nvSpPr>
        <p:spPr>
          <a:xfrm>
            <a:off x="689336" y="1897556"/>
            <a:ext cx="3179851" cy="761461"/>
          </a:xfrm>
          <a:prstGeom prst="roundRect">
            <a:avLst>
              <a:gd name="adj" fmla="val 28438"/>
            </a:avLst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xmlns="" id="{5173E8CE-B88B-0DA6-718A-317AF2D13CB7}"/>
              </a:ext>
            </a:extLst>
          </p:cNvPr>
          <p:cNvSpPr/>
          <p:nvPr/>
        </p:nvSpPr>
        <p:spPr>
          <a:xfrm>
            <a:off x="750442" y="1963514"/>
            <a:ext cx="3036468" cy="29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Формирование профстандарта вручную</a:t>
            </a:r>
            <a:endParaRPr lang="ru-R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F9700D6E-238C-DECF-0F1D-FCEB51CB9427}"/>
              </a:ext>
            </a:extLst>
          </p:cNvPr>
          <p:cNvSpPr/>
          <p:nvPr/>
        </p:nvSpPr>
        <p:spPr>
          <a:xfrm>
            <a:off x="689335" y="4542932"/>
            <a:ext cx="3491404" cy="1147551"/>
          </a:xfrm>
          <a:prstGeom prst="roundRect">
            <a:avLst>
              <a:gd name="adj" fmla="val 23424"/>
            </a:avLst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/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xmlns="" id="{84008CCA-63F6-8BEC-B9DC-553810F9EF1C}"/>
              </a:ext>
            </a:extLst>
          </p:cNvPr>
          <p:cNvSpPr/>
          <p:nvPr/>
        </p:nvSpPr>
        <p:spPr>
          <a:xfrm>
            <a:off x="793490" y="4641383"/>
            <a:ext cx="3387249" cy="441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Утверждение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и публикация профстандарта </a:t>
            </a:r>
            <a: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/>
            </a:r>
            <a:b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</a:br>
            <a: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на цифровой платформе</a:t>
            </a:r>
            <a:endParaRPr lang="ru-RU" sz="200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xmlns="" id="{8F6A199E-3669-030F-138D-9AD027922316}"/>
              </a:ext>
            </a:extLst>
          </p:cNvPr>
          <p:cNvSpPr/>
          <p:nvPr/>
        </p:nvSpPr>
        <p:spPr>
          <a:xfrm>
            <a:off x="541933" y="2722087"/>
            <a:ext cx="3759684" cy="98609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300"/>
              </a:spcAft>
              <a:buSzPct val="100000"/>
            </a:pPr>
            <a:r>
              <a:rPr lang="kk-KZ" sz="2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10</a:t>
            </a:r>
            <a:r>
              <a:rPr lang="kk-KZ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этапов</a:t>
            </a:r>
          </a:p>
          <a:p>
            <a:pPr algn="ctr">
              <a:lnSpc>
                <a:spcPct val="98000"/>
              </a:lnSpc>
              <a:spcAft>
                <a:spcPts val="300"/>
              </a:spcAft>
              <a:buSzPct val="100000"/>
            </a:pPr>
            <a:r>
              <a:rPr lang="kk-KZ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Самостоятельный анализ,                       поиск отраслевых документов, ф</a:t>
            </a:r>
            <a:r>
              <a:rPr lang="kk-KZ" sz="16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ормирование содержания вручную</a:t>
            </a:r>
            <a:r>
              <a:rPr lang="kk-KZ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перевод, загрузка на платформу вручную и др.</a:t>
            </a:r>
            <a:endParaRPr lang="ru-RU" sz="160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xmlns="" id="{CD5CF334-D71F-E108-DD1E-D4D3BB61E9FC}"/>
              </a:ext>
            </a:extLst>
          </p:cNvPr>
          <p:cNvSpPr/>
          <p:nvPr/>
        </p:nvSpPr>
        <p:spPr>
          <a:xfrm>
            <a:off x="4980193" y="1969808"/>
            <a:ext cx="3439488" cy="703857"/>
          </a:xfrm>
          <a:prstGeom prst="roundRect">
            <a:avLst>
              <a:gd name="adj" fmla="val 28438"/>
            </a:avLst>
          </a:prstGeom>
          <a:solidFill>
            <a:srgbClr val="ECF3FA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/>
          </a:p>
        </p:txBody>
      </p:sp>
      <p:sp>
        <p:nvSpPr>
          <p:cNvPr id="61" name="Text 7">
            <a:extLst>
              <a:ext uri="{FF2B5EF4-FFF2-40B4-BE49-F238E27FC236}">
                <a16:creationId xmlns:a16="http://schemas.microsoft.com/office/drawing/2014/main" xmlns="" id="{25012621-7F1D-DFA2-117C-0823D352D8E7}"/>
              </a:ext>
            </a:extLst>
          </p:cNvPr>
          <p:cNvSpPr/>
          <p:nvPr/>
        </p:nvSpPr>
        <p:spPr>
          <a:xfrm>
            <a:off x="4876683" y="2024657"/>
            <a:ext cx="3542998" cy="442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Формирование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профстандарта</a:t>
            </a:r>
            <a:r>
              <a:rPr lang="ru-RU" sz="20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endParaRPr lang="ru-RU" sz="2000" b="1" noProof="0" dirty="0">
              <a:solidFill>
                <a:srgbClr val="1E5AA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xmlns="" id="{942C90FE-EC09-0604-A3E1-F56CAB17B2C7}"/>
              </a:ext>
            </a:extLst>
          </p:cNvPr>
          <p:cNvSpPr/>
          <p:nvPr/>
        </p:nvSpPr>
        <p:spPr>
          <a:xfrm>
            <a:off x="4953006" y="4390544"/>
            <a:ext cx="3716299" cy="1038103"/>
          </a:xfrm>
          <a:prstGeom prst="roundRect">
            <a:avLst>
              <a:gd name="adj" fmla="val 23424"/>
            </a:avLst>
          </a:prstGeom>
          <a:solidFill>
            <a:srgbClr val="ECF3FA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/>
          </a:p>
        </p:txBody>
      </p:sp>
      <p:sp>
        <p:nvSpPr>
          <p:cNvPr id="64" name="Text 7">
            <a:extLst>
              <a:ext uri="{FF2B5EF4-FFF2-40B4-BE49-F238E27FC236}">
                <a16:creationId xmlns:a16="http://schemas.microsoft.com/office/drawing/2014/main" xmlns="" id="{78DE9BFB-93DF-61AD-0481-7C92E5162F6D}"/>
              </a:ext>
            </a:extLst>
          </p:cNvPr>
          <p:cNvSpPr/>
          <p:nvPr/>
        </p:nvSpPr>
        <p:spPr>
          <a:xfrm>
            <a:off x="4897915" y="4600446"/>
            <a:ext cx="3657193" cy="4981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8000"/>
              </a:lnSpc>
              <a:spcAft>
                <a:spcPts val="1200"/>
              </a:spcAft>
              <a:buSzPct val="100000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Утверждение профстандарта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на цифровой платформе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xmlns="" id="{882E08C3-49FB-F945-143C-13241878916D}"/>
              </a:ext>
            </a:extLst>
          </p:cNvPr>
          <p:cNvCxnSpPr>
            <a:cxnSpLocks/>
          </p:cNvCxnSpPr>
          <p:nvPr/>
        </p:nvCxnSpPr>
        <p:spPr>
          <a:xfrm flipH="1">
            <a:off x="6730459" y="2711765"/>
            <a:ext cx="10921" cy="166875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49D16C0D-953B-B6B6-671C-076BB8A9D68C}"/>
              </a:ext>
            </a:extLst>
          </p:cNvPr>
          <p:cNvSpPr txBox="1"/>
          <p:nvPr/>
        </p:nvSpPr>
        <p:spPr>
          <a:xfrm>
            <a:off x="750442" y="5924826"/>
            <a:ext cx="18859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Срок разработки: </a:t>
            </a:r>
            <a:endParaRPr lang="aa-ET" dirty="0"/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xmlns="" id="{AAC7D33E-85DF-B50A-7363-67C58FF3B6F8}"/>
              </a:ext>
            </a:extLst>
          </p:cNvPr>
          <p:cNvSpPr/>
          <p:nvPr/>
        </p:nvSpPr>
        <p:spPr>
          <a:xfrm>
            <a:off x="8947906" y="3382925"/>
            <a:ext cx="2672943" cy="155782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106</a:t>
            </a:r>
            <a:r>
              <a:rPr kumimoji="0" lang="kk-KZ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7">
            <a:extLst>
              <a:ext uri="{FF2B5EF4-FFF2-40B4-BE49-F238E27FC236}">
                <a16:creationId xmlns:a16="http://schemas.microsoft.com/office/drawing/2014/main" xmlns="" id="{75354748-3959-565D-4580-97B4F91A6B59}"/>
              </a:ext>
            </a:extLst>
          </p:cNvPr>
          <p:cNvSpPr/>
          <p:nvPr/>
        </p:nvSpPr>
        <p:spPr>
          <a:xfrm>
            <a:off x="8928906" y="3905402"/>
            <a:ext cx="2691943" cy="289120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kk-KZ" sz="2400" b="1" u="none" strike="noStrike" kern="1200" cap="none" spc="0" normalizeH="0" baseline="0" noProof="0" dirty="0">
                <a:ln>
                  <a:noFill/>
                </a:ln>
                <a:solidFill>
                  <a:srgbClr val="2B3A34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профстандартов разработано                  с ИИ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F49E9EB9-6D2E-6F21-E4D5-6A5CB60546C3}"/>
              </a:ext>
            </a:extLst>
          </p:cNvPr>
          <p:cNvGrpSpPr/>
          <p:nvPr/>
        </p:nvGrpSpPr>
        <p:grpSpPr>
          <a:xfrm>
            <a:off x="4897915" y="2987169"/>
            <a:ext cx="3771390" cy="983727"/>
            <a:chOff x="4928439" y="2608459"/>
            <a:chExt cx="3542998" cy="543678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xmlns="" id="{5BF0DFDB-B9B8-ED84-2459-157100C8F8EE}"/>
                </a:ext>
              </a:extLst>
            </p:cNvPr>
            <p:cNvSpPr/>
            <p:nvPr/>
          </p:nvSpPr>
          <p:spPr>
            <a:xfrm>
              <a:off x="4980194" y="2608459"/>
              <a:ext cx="3439488" cy="543678"/>
            </a:xfrm>
            <a:prstGeom prst="roundRect">
              <a:avLst>
                <a:gd name="adj" fmla="val 28438"/>
              </a:avLst>
            </a:prstGeom>
            <a:solidFill>
              <a:srgbClr val="ECF3FA"/>
            </a:solidFill>
            <a:ln w="12700">
              <a:noFill/>
            </a:ln>
            <a:effectLst>
              <a:glow rad="63500">
                <a:schemeClr val="accent5">
                  <a:lumMod val="40000"/>
                  <a:lumOff val="60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 sz="2400"/>
            </a:p>
          </p:txBody>
        </p:sp>
        <p:sp>
          <p:nvSpPr>
            <p:cNvPr id="7" name="Text 7">
              <a:extLst>
                <a:ext uri="{FF2B5EF4-FFF2-40B4-BE49-F238E27FC236}">
                  <a16:creationId xmlns:a16="http://schemas.microsoft.com/office/drawing/2014/main" xmlns="" id="{90655250-A9E3-1171-2D09-4E8831A10313}"/>
                </a:ext>
              </a:extLst>
            </p:cNvPr>
            <p:cNvSpPr/>
            <p:nvPr/>
          </p:nvSpPr>
          <p:spPr>
            <a:xfrm>
              <a:off x="4928439" y="2649285"/>
              <a:ext cx="3542998" cy="4423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ct val="98000"/>
                </a:lnSpc>
                <a:spcAft>
                  <a:spcPts val="1200"/>
                </a:spcAft>
                <a:buSzPct val="100000"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ИИ генерирует содержание профстандарта, перевод текста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468668AA-28F9-D900-C5CD-26CF7CA0DEC5}"/>
              </a:ext>
            </a:extLst>
          </p:cNvPr>
          <p:cNvGrpSpPr/>
          <p:nvPr/>
        </p:nvGrpSpPr>
        <p:grpSpPr>
          <a:xfrm>
            <a:off x="9003205" y="2197688"/>
            <a:ext cx="504000" cy="504000"/>
            <a:chOff x="5165203" y="1750291"/>
            <a:chExt cx="713232" cy="713232"/>
          </a:xfrm>
        </p:grpSpPr>
        <p:sp>
          <p:nvSpPr>
            <p:cNvPr id="12" name="Shape 20">
              <a:extLst>
                <a:ext uri="{FF2B5EF4-FFF2-40B4-BE49-F238E27FC236}">
                  <a16:creationId xmlns:a16="http://schemas.microsoft.com/office/drawing/2014/main" xmlns="" id="{EF6737B9-599F-4EBF-C61B-70516BCA89C1}"/>
                </a:ext>
              </a:extLst>
            </p:cNvPr>
            <p:cNvSpPr/>
            <p:nvPr/>
          </p:nvSpPr>
          <p:spPr>
            <a:xfrm>
              <a:off x="5165203" y="1750291"/>
              <a:ext cx="713232" cy="713232"/>
            </a:xfrm>
            <a:prstGeom prst="ellipse">
              <a:avLst/>
            </a:prstGeom>
            <a:solidFill>
              <a:srgbClr val="1E5AA8"/>
            </a:solidFill>
            <a:ln/>
          </p:spPr>
        </p:sp>
        <p:pic>
          <p:nvPicPr>
            <p:cNvPr id="13" name="Google Shape;1630;p72" descr="Цифровизация – Бесплатные иконки: технологии">
              <a:extLst>
                <a:ext uri="{FF2B5EF4-FFF2-40B4-BE49-F238E27FC236}">
                  <a16:creationId xmlns:a16="http://schemas.microsoft.com/office/drawing/2014/main" xmlns="" id="{CA8CBA1E-D8E0-888A-4DCE-492D618E6B6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lum bright="70000" contrast="-70000"/>
            </a:blip>
            <a:srcRect/>
            <a:stretch/>
          </p:blipFill>
          <p:spPr>
            <a:xfrm>
              <a:off x="5236780" y="1837012"/>
              <a:ext cx="513258" cy="5153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Text 7">
            <a:extLst>
              <a:ext uri="{FF2B5EF4-FFF2-40B4-BE49-F238E27FC236}">
                <a16:creationId xmlns:a16="http://schemas.microsoft.com/office/drawing/2014/main" xmlns="" id="{DF26D9A4-A455-C62F-A0EB-87AADA5D499C}"/>
              </a:ext>
            </a:extLst>
          </p:cNvPr>
          <p:cNvSpPr/>
          <p:nvPr/>
        </p:nvSpPr>
        <p:spPr>
          <a:xfrm>
            <a:off x="8947906" y="2727031"/>
            <a:ext cx="2691943" cy="289120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lang="kk-KZ" sz="2000" b="1" dirty="0">
                <a:solidFill>
                  <a:srgbClr val="2B3A3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</a:t>
            </a:r>
            <a:r>
              <a:rPr kumimoji="0" lang="kk-KZ" sz="2000" b="1" u="none" strike="noStrike" kern="1200" cap="none" spc="0" normalizeH="0" baseline="0" noProof="0" dirty="0">
                <a:ln>
                  <a:noFill/>
                </a:ln>
                <a:solidFill>
                  <a:srgbClr val="2B3A34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текущем году</a:t>
            </a:r>
          </a:p>
        </p:txBody>
      </p:sp>
    </p:spTree>
    <p:extLst>
      <p:ext uri="{BB962C8B-B14F-4D97-AF65-F5344CB8AC3E}">
        <p14:creationId xmlns:p14="http://schemas.microsoft.com/office/powerpoint/2010/main" val="84797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7E7172-977F-DAA4-CD6C-DE643A527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>
            <a:extLst>
              <a:ext uri="{FF2B5EF4-FFF2-40B4-BE49-F238E27FC236}">
                <a16:creationId xmlns:a16="http://schemas.microsoft.com/office/drawing/2014/main" xmlns="" id="{2D656777-878D-8FAE-77EC-43006262B45B}"/>
              </a:ext>
            </a:extLst>
          </p:cNvPr>
          <p:cNvSpPr/>
          <p:nvPr/>
        </p:nvSpPr>
        <p:spPr>
          <a:xfrm>
            <a:off x="504508" y="64008"/>
            <a:ext cx="11446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ИСКУССТВЕННЫЙ ИНТЕЛЛЕКТ В ГОСУДАРСТВЕННЫХ УСЛУГАХ </a:t>
            </a:r>
          </a:p>
        </p:txBody>
      </p:sp>
      <p:sp>
        <p:nvSpPr>
          <p:cNvPr id="69" name="Номер слайда 17">
            <a:extLst>
              <a:ext uri="{FF2B5EF4-FFF2-40B4-BE49-F238E27FC236}">
                <a16:creationId xmlns:a16="http://schemas.microsoft.com/office/drawing/2014/main" xmlns="" id="{40E86AA7-6026-14F2-8DB1-F6CAD0F9EE5A}"/>
              </a:ext>
            </a:extLst>
          </p:cNvPr>
          <p:cNvSpPr txBox="1">
            <a:spLocks/>
          </p:cNvSpPr>
          <p:nvPr/>
        </p:nvSpPr>
        <p:spPr>
          <a:xfrm>
            <a:off x="11718550" y="6473825"/>
            <a:ext cx="378200" cy="365125"/>
          </a:xfrm>
          <a:prstGeom prst="rect">
            <a:avLst/>
          </a:prstGeom>
        </p:spPr>
        <p:txBody>
          <a:bodyPr/>
          <a:lstStyle>
            <a:defPPr>
              <a:defRPr lang="aa-E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6510C-72CB-42DD-AA03-F7CF6227A5FB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xmlns="" id="{3EA991E8-B2E7-8690-472A-37A0366939EB}"/>
              </a:ext>
            </a:extLst>
          </p:cNvPr>
          <p:cNvSpPr/>
          <p:nvPr/>
        </p:nvSpPr>
        <p:spPr>
          <a:xfrm>
            <a:off x="363713" y="735574"/>
            <a:ext cx="3600000" cy="4773412"/>
          </a:xfrm>
          <a:prstGeom prst="roundRect">
            <a:avLst>
              <a:gd name="adj" fmla="val 5525"/>
            </a:avLst>
          </a:prstGeom>
          <a:solidFill>
            <a:schemeClr val="bg1"/>
          </a:solidFill>
          <a:ln w="12700">
            <a:noFill/>
            <a:prstDash val="solid"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</p:sp>
      <p:sp>
        <p:nvSpPr>
          <p:cNvPr id="136" name="Shape 2">
            <a:extLst>
              <a:ext uri="{FF2B5EF4-FFF2-40B4-BE49-F238E27FC236}">
                <a16:creationId xmlns:a16="http://schemas.microsoft.com/office/drawing/2014/main" xmlns="" id="{B8763FDA-61B8-D624-E532-6AF49F451AD2}"/>
              </a:ext>
            </a:extLst>
          </p:cNvPr>
          <p:cNvSpPr/>
          <p:nvPr/>
        </p:nvSpPr>
        <p:spPr>
          <a:xfrm>
            <a:off x="4296362" y="774676"/>
            <a:ext cx="3600000" cy="4715248"/>
          </a:xfrm>
          <a:prstGeom prst="roundRect">
            <a:avLst>
              <a:gd name="adj" fmla="val 5525"/>
            </a:avLst>
          </a:prstGeom>
          <a:solidFill>
            <a:schemeClr val="bg1"/>
          </a:solidFill>
          <a:ln w="12700">
            <a:noFill/>
            <a:prstDash val="solid"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</p:sp>
      <p:sp>
        <p:nvSpPr>
          <p:cNvPr id="139" name="Shape 2">
            <a:extLst>
              <a:ext uri="{FF2B5EF4-FFF2-40B4-BE49-F238E27FC236}">
                <a16:creationId xmlns:a16="http://schemas.microsoft.com/office/drawing/2014/main" xmlns="" id="{6C3AB165-92FE-BE10-D734-C1FC9838D3DA}"/>
              </a:ext>
            </a:extLst>
          </p:cNvPr>
          <p:cNvSpPr/>
          <p:nvPr/>
        </p:nvSpPr>
        <p:spPr>
          <a:xfrm>
            <a:off x="8235273" y="774676"/>
            <a:ext cx="3600000" cy="4715248"/>
          </a:xfrm>
          <a:prstGeom prst="roundRect">
            <a:avLst>
              <a:gd name="adj" fmla="val 5525"/>
            </a:avLst>
          </a:prstGeom>
          <a:solidFill>
            <a:schemeClr val="bg1"/>
          </a:solidFill>
          <a:ln w="12700">
            <a:noFill/>
            <a:prstDash val="solid"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</p:sp>
      <p:sp>
        <p:nvSpPr>
          <p:cNvPr id="141" name="Google Shape;1493;p68">
            <a:extLst>
              <a:ext uri="{FF2B5EF4-FFF2-40B4-BE49-F238E27FC236}">
                <a16:creationId xmlns:a16="http://schemas.microsoft.com/office/drawing/2014/main" xmlns="" id="{A6874C11-8E46-4339-851A-7A184A127FA8}"/>
              </a:ext>
            </a:extLst>
          </p:cNvPr>
          <p:cNvSpPr/>
          <p:nvPr/>
        </p:nvSpPr>
        <p:spPr>
          <a:xfrm>
            <a:off x="363713" y="5619464"/>
            <a:ext cx="11478547" cy="919323"/>
          </a:xfrm>
          <a:prstGeom prst="roundRect">
            <a:avLst>
              <a:gd name="adj" fmla="val 12454"/>
            </a:avLst>
          </a:prstGeom>
          <a:solidFill>
            <a:srgbClr val="0070C0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8" name="Google Shape;1499;p68">
            <a:extLst>
              <a:ext uri="{FF2B5EF4-FFF2-40B4-BE49-F238E27FC236}">
                <a16:creationId xmlns:a16="http://schemas.microsoft.com/office/drawing/2014/main" xmlns="" id="{4927B31A-B6EC-CF4D-7F80-6E87A5654A38}"/>
              </a:ext>
            </a:extLst>
          </p:cNvPr>
          <p:cNvSpPr txBox="1"/>
          <p:nvPr/>
        </p:nvSpPr>
        <p:spPr>
          <a:xfrm>
            <a:off x="473369" y="5865464"/>
            <a:ext cx="5177128" cy="42388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Срок отдельных услуг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</a:t>
            </a:r>
            <a:r>
              <a:rPr lang="kk-K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ок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ращен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 4 дней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10 минут</a:t>
            </a:r>
            <a:endParaRPr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6" name="Google Shape;1502;p68">
            <a:extLst>
              <a:ext uri="{FF2B5EF4-FFF2-40B4-BE49-F238E27FC236}">
                <a16:creationId xmlns:a16="http://schemas.microsoft.com/office/drawing/2014/main" xmlns="" id="{7E3DF071-9956-60EA-21E2-8FF0807B0E89}"/>
              </a:ext>
            </a:extLst>
          </p:cNvPr>
          <p:cNvSpPr txBox="1"/>
          <p:nvPr/>
        </p:nvSpPr>
        <p:spPr>
          <a:xfrm>
            <a:off x="6719574" y="5806497"/>
            <a:ext cx="4998976" cy="42388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Объективность и снижение ручной обработки</a:t>
            </a:r>
            <a:endParaRPr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52" name="Google Shape;1462;p68">
            <a:extLst>
              <a:ext uri="{FF2B5EF4-FFF2-40B4-BE49-F238E27FC236}">
                <a16:creationId xmlns:a16="http://schemas.microsoft.com/office/drawing/2014/main" xmlns="" id="{0D6FC983-CFAC-7BDD-0197-3A3F8E4529E9}"/>
              </a:ext>
            </a:extLst>
          </p:cNvPr>
          <p:cNvSpPr/>
          <p:nvPr/>
        </p:nvSpPr>
        <p:spPr>
          <a:xfrm>
            <a:off x="4575493" y="892229"/>
            <a:ext cx="2001153" cy="408864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xmlns="" id="{01A0F40A-2AD6-6115-7599-6F7A228115F5}"/>
              </a:ext>
            </a:extLst>
          </p:cNvPr>
          <p:cNvSpPr/>
          <p:nvPr/>
        </p:nvSpPr>
        <p:spPr>
          <a:xfrm>
            <a:off x="4637366" y="898692"/>
            <a:ext cx="185820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октябрь 2025</a:t>
            </a:r>
          </a:p>
        </p:txBody>
      </p:sp>
      <p:sp>
        <p:nvSpPr>
          <p:cNvPr id="158" name="Google Shape;1462;p68">
            <a:extLst>
              <a:ext uri="{FF2B5EF4-FFF2-40B4-BE49-F238E27FC236}">
                <a16:creationId xmlns:a16="http://schemas.microsoft.com/office/drawing/2014/main" xmlns="" id="{B9D7B42B-F37B-88E4-355F-F10E40BB04DF}"/>
              </a:ext>
            </a:extLst>
          </p:cNvPr>
          <p:cNvSpPr/>
          <p:nvPr/>
        </p:nvSpPr>
        <p:spPr>
          <a:xfrm>
            <a:off x="8499449" y="879984"/>
            <a:ext cx="1884266" cy="341326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xmlns="" id="{E563ADA0-03E7-5D15-1E8D-CE438C561708}"/>
              </a:ext>
            </a:extLst>
          </p:cNvPr>
          <p:cNvSpPr/>
          <p:nvPr/>
        </p:nvSpPr>
        <p:spPr>
          <a:xfrm>
            <a:off x="8601204" y="845887"/>
            <a:ext cx="2134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июль 2026</a:t>
            </a:r>
          </a:p>
        </p:txBody>
      </p:sp>
      <p:sp>
        <p:nvSpPr>
          <p:cNvPr id="161" name="Google Shape;1462;p68">
            <a:extLst>
              <a:ext uri="{FF2B5EF4-FFF2-40B4-BE49-F238E27FC236}">
                <a16:creationId xmlns:a16="http://schemas.microsoft.com/office/drawing/2014/main" xmlns="" id="{A1BF81C3-0B05-FE17-9B3B-29FEC92953D9}"/>
              </a:ext>
            </a:extLst>
          </p:cNvPr>
          <p:cNvSpPr/>
          <p:nvPr/>
        </p:nvSpPr>
        <p:spPr>
          <a:xfrm>
            <a:off x="589862" y="898692"/>
            <a:ext cx="2608593" cy="412009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xmlns="" id="{5A9D1F5F-CA7C-488A-7CEF-5181039DFCB6}"/>
              </a:ext>
            </a:extLst>
          </p:cNvPr>
          <p:cNvSpPr/>
          <p:nvPr/>
        </p:nvSpPr>
        <p:spPr>
          <a:xfrm>
            <a:off x="687985" y="905449"/>
            <a:ext cx="19287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октябрь 2025 </a:t>
            </a:r>
          </a:p>
        </p:txBody>
      </p:sp>
      <p:sp>
        <p:nvSpPr>
          <p:cNvPr id="164" name="Прямоугольник: скругленные углы 163">
            <a:extLst>
              <a:ext uri="{FF2B5EF4-FFF2-40B4-BE49-F238E27FC236}">
                <a16:creationId xmlns:a16="http://schemas.microsoft.com/office/drawing/2014/main" xmlns="" id="{1667BAD8-0571-4756-0D02-83357FEFEE1C}"/>
              </a:ext>
            </a:extLst>
          </p:cNvPr>
          <p:cNvSpPr/>
          <p:nvPr/>
        </p:nvSpPr>
        <p:spPr>
          <a:xfrm>
            <a:off x="468582" y="4298663"/>
            <a:ext cx="3384000" cy="1067628"/>
          </a:xfrm>
          <a:prstGeom prst="roundRect">
            <a:avLst>
              <a:gd name="adj" fmla="val 11959"/>
            </a:avLst>
          </a:prstGeom>
          <a:solidFill>
            <a:schemeClr val="bg1"/>
          </a:solidFill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6" name="Text 4">
            <a:extLst>
              <a:ext uri="{FF2B5EF4-FFF2-40B4-BE49-F238E27FC236}">
                <a16:creationId xmlns:a16="http://schemas.microsoft.com/office/drawing/2014/main" xmlns="" id="{4967A0FA-7E5C-381B-6F50-FE7A50AE3F55}"/>
              </a:ext>
            </a:extLst>
          </p:cNvPr>
          <p:cNvSpPr/>
          <p:nvPr/>
        </p:nvSpPr>
        <p:spPr>
          <a:xfrm>
            <a:off x="464727" y="4488856"/>
            <a:ext cx="3384000" cy="209913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99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тыс.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 7">
            <a:extLst>
              <a:ext uri="{FF2B5EF4-FFF2-40B4-BE49-F238E27FC236}">
                <a16:creationId xmlns:a16="http://schemas.microsoft.com/office/drawing/2014/main" xmlns="" id="{695ABC66-3A41-E66D-ABDC-7A243B830865}"/>
              </a:ext>
            </a:extLst>
          </p:cNvPr>
          <p:cNvSpPr/>
          <p:nvPr/>
        </p:nvSpPr>
        <p:spPr>
          <a:xfrm>
            <a:off x="443609" y="4830173"/>
            <a:ext cx="3413760" cy="289120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kk-KZ" sz="1600" b="0" i="1" u="none" strike="noStrike" kern="1200" cap="none" spc="0" normalizeH="0" baseline="0" noProof="0" dirty="0">
                <a:ln>
                  <a:noFill/>
                </a:ln>
                <a:solidFill>
                  <a:srgbClr val="2B3A34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заявлений</a:t>
            </a:r>
          </a:p>
        </p:txBody>
      </p:sp>
      <p:sp>
        <p:nvSpPr>
          <p:cNvPr id="170" name="Google Shape;1465;p68">
            <a:extLst>
              <a:ext uri="{FF2B5EF4-FFF2-40B4-BE49-F238E27FC236}">
                <a16:creationId xmlns:a16="http://schemas.microsoft.com/office/drawing/2014/main" xmlns="" id="{9B95CED4-55EA-2BB4-4044-0DB3B44B363C}"/>
              </a:ext>
            </a:extLst>
          </p:cNvPr>
          <p:cNvSpPr txBox="1"/>
          <p:nvPr/>
        </p:nvSpPr>
        <p:spPr>
          <a:xfrm>
            <a:off x="356726" y="1887826"/>
            <a:ext cx="3599999" cy="857266"/>
          </a:xfrm>
          <a:prstGeom prst="rect">
            <a:avLst/>
          </a:prstGeom>
          <a:noFill/>
          <a:ln/>
        </p:spPr>
        <p:txBody>
          <a:bodyPr wrap="square" lIns="108000" tIns="0" rIns="108000" bIns="0" rtlCol="0" anchor="ctr"/>
          <a:lstStyle>
            <a:defPPr>
              <a:defRPr lang="aa-ET"/>
            </a:defPPr>
            <a:lvl1pPr indent="0">
              <a:buNone/>
              <a:defRPr sz="120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b="1" dirty="0">
                <a:solidFill>
                  <a:srgbClr val="002060"/>
                </a:solidFill>
                <a:sym typeface="Arial"/>
              </a:rPr>
              <a:t>Назначение адресной социальной помощи</a:t>
            </a:r>
            <a:endParaRPr sz="2400" b="1" dirty="0">
              <a:solidFill>
                <a:srgbClr val="002060"/>
              </a:solidFill>
              <a:sym typeface="Arial"/>
            </a:endParaRPr>
          </a:p>
        </p:txBody>
      </p:sp>
      <p:sp>
        <p:nvSpPr>
          <p:cNvPr id="172" name="Google Shape;1473;p68">
            <a:extLst>
              <a:ext uri="{FF2B5EF4-FFF2-40B4-BE49-F238E27FC236}">
                <a16:creationId xmlns:a16="http://schemas.microsoft.com/office/drawing/2014/main" xmlns="" id="{2FFE1225-7106-6E48-B4D7-4888851D6422}"/>
              </a:ext>
            </a:extLst>
          </p:cNvPr>
          <p:cNvSpPr txBox="1"/>
          <p:nvPr/>
        </p:nvSpPr>
        <p:spPr>
          <a:xfrm>
            <a:off x="4311075" y="1823540"/>
            <a:ext cx="3585287" cy="857266"/>
          </a:xfrm>
          <a:prstGeom prst="rect">
            <a:avLst/>
          </a:prstGeom>
          <a:noFill/>
          <a:ln/>
        </p:spPr>
        <p:txBody>
          <a:bodyPr wrap="square" lIns="108000" tIns="0" rIns="108000" bIns="0" rtlCol="0" anchor="ctr"/>
          <a:lstStyle>
            <a:defPPr>
              <a:defRPr lang="aa-ET"/>
            </a:defPPr>
            <a:lvl1pPr indent="0">
              <a:buNone/>
              <a:defRPr sz="120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b="1" dirty="0">
                <a:solidFill>
                  <a:srgbClr val="002060"/>
                </a:solidFill>
                <a:sym typeface="Arial"/>
              </a:rPr>
              <a:t>Установление инвалидности и мер соцзащиты</a:t>
            </a:r>
            <a:endParaRPr sz="2400" b="1" dirty="0">
              <a:solidFill>
                <a:srgbClr val="002060"/>
              </a:solidFill>
              <a:sym typeface="Arial"/>
            </a:endParaRPr>
          </a:p>
        </p:txBody>
      </p:sp>
      <p:sp>
        <p:nvSpPr>
          <p:cNvPr id="176" name="Google Shape;1489;p68">
            <a:extLst>
              <a:ext uri="{FF2B5EF4-FFF2-40B4-BE49-F238E27FC236}">
                <a16:creationId xmlns:a16="http://schemas.microsoft.com/office/drawing/2014/main" xmlns="" id="{DABC3180-80C1-15E8-550C-967D8D82FCE5}"/>
              </a:ext>
            </a:extLst>
          </p:cNvPr>
          <p:cNvSpPr txBox="1"/>
          <p:nvPr/>
        </p:nvSpPr>
        <p:spPr>
          <a:xfrm>
            <a:off x="8229011" y="1901739"/>
            <a:ext cx="3606262" cy="857266"/>
          </a:xfrm>
          <a:prstGeom prst="rect">
            <a:avLst/>
          </a:prstGeom>
          <a:noFill/>
          <a:ln/>
        </p:spPr>
        <p:txBody>
          <a:bodyPr wrap="square" lIns="108000" tIns="0" rIns="108000" bIns="0" rtlCol="0" anchor="ctr"/>
          <a:lstStyle>
            <a:defPPr>
              <a:defRPr lang="aa-ET"/>
            </a:defPPr>
            <a:lvl1pPr indent="0">
              <a:buNone/>
              <a:defRPr sz="120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b="1" dirty="0">
                <a:solidFill>
                  <a:srgbClr val="002060"/>
                </a:solidFill>
                <a:sym typeface="Arial"/>
              </a:rPr>
              <a:t>Автоматическое назначение госуслуг</a:t>
            </a:r>
            <a:endParaRPr sz="2400" b="1" dirty="0">
              <a:solidFill>
                <a:srgbClr val="002060"/>
              </a:solidFill>
              <a:sym typeface="Arial"/>
            </a:endParaRPr>
          </a:p>
        </p:txBody>
      </p:sp>
      <p:pic>
        <p:nvPicPr>
          <p:cNvPr id="179" name="Рисунок 178">
            <a:extLst>
              <a:ext uri="{FF2B5EF4-FFF2-40B4-BE49-F238E27FC236}">
                <a16:creationId xmlns:a16="http://schemas.microsoft.com/office/drawing/2014/main" xmlns="" id="{3F9092E9-303F-B015-B6BD-D1CA3E61545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72319" y="1453396"/>
            <a:ext cx="598578" cy="462752"/>
          </a:xfrm>
          <a:prstGeom prst="rect">
            <a:avLst/>
          </a:prstGeom>
        </p:spPr>
      </p:pic>
      <p:pic>
        <p:nvPicPr>
          <p:cNvPr id="181" name="Рисунок 180">
            <a:extLst>
              <a:ext uri="{FF2B5EF4-FFF2-40B4-BE49-F238E27FC236}">
                <a16:creationId xmlns:a16="http://schemas.microsoft.com/office/drawing/2014/main" xmlns="" id="{7A3538CF-2266-6175-428A-37A59BEF60A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02811" y="1334079"/>
            <a:ext cx="384956" cy="370520"/>
          </a:xfrm>
          <a:prstGeom prst="rect">
            <a:avLst/>
          </a:prstGeom>
          <a:noFill/>
        </p:spPr>
      </p:pic>
      <p:pic>
        <p:nvPicPr>
          <p:cNvPr id="185" name="Рисунок 184">
            <a:extLst>
              <a:ext uri="{FF2B5EF4-FFF2-40B4-BE49-F238E27FC236}">
                <a16:creationId xmlns:a16="http://schemas.microsoft.com/office/drawing/2014/main" xmlns="" id="{CE165EC9-D94D-D9C6-40BD-6E5B8C20E0A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14532" y="1494013"/>
            <a:ext cx="441482" cy="391314"/>
          </a:xfrm>
          <a:prstGeom prst="rect">
            <a:avLst/>
          </a:prstGeom>
        </p:spPr>
      </p:pic>
      <p:sp>
        <p:nvSpPr>
          <p:cNvPr id="189" name="Прямоугольник: скругленные углы 188">
            <a:extLst>
              <a:ext uri="{FF2B5EF4-FFF2-40B4-BE49-F238E27FC236}">
                <a16:creationId xmlns:a16="http://schemas.microsoft.com/office/drawing/2014/main" xmlns="" id="{C3E8C204-DAB2-DA3D-315F-FED8809708C8}"/>
              </a:ext>
            </a:extLst>
          </p:cNvPr>
          <p:cNvSpPr/>
          <p:nvPr/>
        </p:nvSpPr>
        <p:spPr>
          <a:xfrm>
            <a:off x="473369" y="2745092"/>
            <a:ext cx="3384000" cy="1475813"/>
          </a:xfrm>
          <a:prstGeom prst="roundRect">
            <a:avLst>
              <a:gd name="adj" fmla="val 15883"/>
            </a:avLst>
          </a:prstGeom>
          <a:solidFill>
            <a:srgbClr val="E0F2FE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1" name="Text 7">
            <a:extLst>
              <a:ext uri="{FF2B5EF4-FFF2-40B4-BE49-F238E27FC236}">
                <a16:creationId xmlns:a16="http://schemas.microsoft.com/office/drawing/2014/main" xmlns="" id="{D9D286DA-C30F-7FF2-6AF3-67212E80186D}"/>
              </a:ext>
            </a:extLst>
          </p:cNvPr>
          <p:cNvSpPr/>
          <p:nvPr/>
        </p:nvSpPr>
        <p:spPr>
          <a:xfrm>
            <a:off x="1227714" y="2854015"/>
            <a:ext cx="2283815" cy="11499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2000" dirty="0"/>
              <a:t>Анализ фото и видео жилищно-бытовых условий</a:t>
            </a:r>
          </a:p>
        </p:txBody>
      </p:sp>
      <p:sp>
        <p:nvSpPr>
          <p:cNvPr id="196" name="Прямоугольник: скругленные углы 195">
            <a:extLst>
              <a:ext uri="{FF2B5EF4-FFF2-40B4-BE49-F238E27FC236}">
                <a16:creationId xmlns:a16="http://schemas.microsoft.com/office/drawing/2014/main" xmlns="" id="{16FF115A-DDEC-06E0-C680-9465D0D758B5}"/>
              </a:ext>
            </a:extLst>
          </p:cNvPr>
          <p:cNvSpPr/>
          <p:nvPr/>
        </p:nvSpPr>
        <p:spPr>
          <a:xfrm>
            <a:off x="4407493" y="2829924"/>
            <a:ext cx="3384000" cy="1396368"/>
          </a:xfrm>
          <a:prstGeom prst="roundRect">
            <a:avLst>
              <a:gd name="adj" fmla="val 15883"/>
            </a:avLst>
          </a:prstGeom>
          <a:solidFill>
            <a:srgbClr val="E0F2FE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2400" dirty="0">
              <a:solidFill>
                <a:srgbClr val="FFFFFF"/>
              </a:solidFill>
            </a:endParaRPr>
          </a:p>
        </p:txBody>
      </p:sp>
      <p:sp>
        <p:nvSpPr>
          <p:cNvPr id="197" name="Text 7">
            <a:extLst>
              <a:ext uri="{FF2B5EF4-FFF2-40B4-BE49-F238E27FC236}">
                <a16:creationId xmlns:a16="http://schemas.microsoft.com/office/drawing/2014/main" xmlns="" id="{FEC9FA73-1F4E-2EC5-8188-C96A947734C7}"/>
              </a:ext>
            </a:extLst>
          </p:cNvPr>
          <p:cNvSpPr/>
          <p:nvPr/>
        </p:nvSpPr>
        <p:spPr>
          <a:xfrm>
            <a:off x="5016788" y="2935395"/>
            <a:ext cx="2827139" cy="11499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2000" dirty="0"/>
              <a:t>Анализ мед. данных </a:t>
            </a:r>
          </a:p>
          <a:p>
            <a:pPr algn="ctr"/>
            <a:r>
              <a:rPr lang="ru-RU" sz="2000" dirty="0"/>
              <a:t>по установлению группы инвалидности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05" name="Прямоугольник: скругленные углы 204">
            <a:extLst>
              <a:ext uri="{FF2B5EF4-FFF2-40B4-BE49-F238E27FC236}">
                <a16:creationId xmlns:a16="http://schemas.microsoft.com/office/drawing/2014/main" xmlns="" id="{67B3D09D-39E7-18CD-57ED-5B680FB995CE}"/>
              </a:ext>
            </a:extLst>
          </p:cNvPr>
          <p:cNvSpPr/>
          <p:nvPr/>
        </p:nvSpPr>
        <p:spPr>
          <a:xfrm>
            <a:off x="8343273" y="2829924"/>
            <a:ext cx="3384000" cy="1232606"/>
          </a:xfrm>
          <a:prstGeom prst="roundRect">
            <a:avLst>
              <a:gd name="adj" fmla="val 15883"/>
            </a:avLst>
          </a:prstGeom>
          <a:solidFill>
            <a:srgbClr val="E0F2FE"/>
          </a:solidFill>
          <a:ln w="12700">
            <a:noFill/>
          </a:ln>
          <a:effectLst>
            <a:glow rad="63500">
              <a:schemeClr val="accent5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6" name="Text 7">
            <a:extLst>
              <a:ext uri="{FF2B5EF4-FFF2-40B4-BE49-F238E27FC236}">
                <a16:creationId xmlns:a16="http://schemas.microsoft.com/office/drawing/2014/main" xmlns="" id="{EEF3B5BF-0250-0A10-9261-0011B2D93BED}"/>
              </a:ext>
            </a:extLst>
          </p:cNvPr>
          <p:cNvSpPr/>
          <p:nvPr/>
        </p:nvSpPr>
        <p:spPr>
          <a:xfrm>
            <a:off x="8919329" y="2854015"/>
            <a:ext cx="2673369" cy="11499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2000" dirty="0"/>
              <a:t>Исключение человеческого фактора</a:t>
            </a:r>
          </a:p>
        </p:txBody>
      </p:sp>
      <p:sp>
        <p:nvSpPr>
          <p:cNvPr id="223" name="Прямоугольник: скругленные углы 222">
            <a:extLst>
              <a:ext uri="{FF2B5EF4-FFF2-40B4-BE49-F238E27FC236}">
                <a16:creationId xmlns:a16="http://schemas.microsoft.com/office/drawing/2014/main" xmlns="" id="{4E1C37AE-D7C1-10B1-C7C6-37D21840EB88}"/>
              </a:ext>
            </a:extLst>
          </p:cNvPr>
          <p:cNvSpPr/>
          <p:nvPr/>
        </p:nvSpPr>
        <p:spPr>
          <a:xfrm>
            <a:off x="4407493" y="4296359"/>
            <a:ext cx="3384000" cy="1067628"/>
          </a:xfrm>
          <a:prstGeom prst="roundRect">
            <a:avLst>
              <a:gd name="adj" fmla="val 11959"/>
            </a:avLst>
          </a:prstGeom>
          <a:solidFill>
            <a:schemeClr val="bg1"/>
          </a:solidFill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4" name="Text 4">
            <a:extLst>
              <a:ext uri="{FF2B5EF4-FFF2-40B4-BE49-F238E27FC236}">
                <a16:creationId xmlns:a16="http://schemas.microsoft.com/office/drawing/2014/main" xmlns="" id="{D3E496BA-1EE5-09B7-5193-22A9038D1A8D}"/>
              </a:ext>
            </a:extLst>
          </p:cNvPr>
          <p:cNvSpPr/>
          <p:nvPr/>
        </p:nvSpPr>
        <p:spPr>
          <a:xfrm>
            <a:off x="4407493" y="4515595"/>
            <a:ext cx="3375596" cy="183174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151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тыс.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Text 7">
            <a:extLst>
              <a:ext uri="{FF2B5EF4-FFF2-40B4-BE49-F238E27FC236}">
                <a16:creationId xmlns:a16="http://schemas.microsoft.com/office/drawing/2014/main" xmlns="" id="{6ED818DE-9FD1-8BF8-12D2-C250E84CBD84}"/>
              </a:ext>
            </a:extLst>
          </p:cNvPr>
          <p:cNvSpPr/>
          <p:nvPr/>
        </p:nvSpPr>
        <p:spPr>
          <a:xfrm>
            <a:off x="4407492" y="4856912"/>
            <a:ext cx="3375595" cy="289120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kk-KZ" sz="1600" b="0" i="1" u="none" strike="noStrike" kern="1200" cap="none" spc="0" normalizeH="0" baseline="0" noProof="0" dirty="0">
                <a:ln>
                  <a:noFill/>
                </a:ln>
                <a:solidFill>
                  <a:srgbClr val="2B3A34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заявлений</a:t>
            </a:r>
          </a:p>
        </p:txBody>
      </p:sp>
      <p:sp>
        <p:nvSpPr>
          <p:cNvPr id="231" name="Прямоугольник: скругленные углы 230">
            <a:extLst>
              <a:ext uri="{FF2B5EF4-FFF2-40B4-BE49-F238E27FC236}">
                <a16:creationId xmlns:a16="http://schemas.microsoft.com/office/drawing/2014/main" xmlns="" id="{3D6D641B-20D4-7833-54B6-9F5A2EEED8D3}"/>
              </a:ext>
            </a:extLst>
          </p:cNvPr>
          <p:cNvSpPr/>
          <p:nvPr/>
        </p:nvSpPr>
        <p:spPr>
          <a:xfrm>
            <a:off x="8343273" y="4296359"/>
            <a:ext cx="3384000" cy="1067628"/>
          </a:xfrm>
          <a:prstGeom prst="roundRect">
            <a:avLst>
              <a:gd name="adj" fmla="val 11959"/>
            </a:avLst>
          </a:prstGeom>
          <a:solidFill>
            <a:schemeClr val="bg1"/>
          </a:solidFill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a-ET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2" name="Text 4">
            <a:extLst>
              <a:ext uri="{FF2B5EF4-FFF2-40B4-BE49-F238E27FC236}">
                <a16:creationId xmlns:a16="http://schemas.microsoft.com/office/drawing/2014/main" xmlns="" id="{ADFCAEDE-7EAA-7AD3-9F85-9B547E07EBA0}"/>
              </a:ext>
            </a:extLst>
          </p:cNvPr>
          <p:cNvSpPr/>
          <p:nvPr/>
        </p:nvSpPr>
        <p:spPr>
          <a:xfrm>
            <a:off x="8351996" y="4515595"/>
            <a:ext cx="3375277" cy="170801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12</a:t>
            </a:r>
            <a:r>
              <a:rPr lang="ru-RU" sz="3200" b="1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тыс.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Text 7">
            <a:extLst>
              <a:ext uri="{FF2B5EF4-FFF2-40B4-BE49-F238E27FC236}">
                <a16:creationId xmlns:a16="http://schemas.microsoft.com/office/drawing/2014/main" xmlns="" id="{C2186149-310C-599C-B8C1-7CE617E1DDE7}"/>
              </a:ext>
            </a:extLst>
          </p:cNvPr>
          <p:cNvSpPr/>
          <p:nvPr/>
        </p:nvSpPr>
        <p:spPr>
          <a:xfrm>
            <a:off x="8343273" y="4835149"/>
            <a:ext cx="3375277" cy="289120"/>
          </a:xfrm>
          <a:prstGeom prst="rect">
            <a:avLst/>
          </a:prstGeom>
          <a:noFill/>
          <a:ln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</a:effectLst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98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kk-KZ" sz="1600" b="0" i="1" u="none" strike="noStrike" kern="1200" cap="none" spc="0" normalizeH="0" baseline="0" noProof="0" dirty="0">
                <a:ln>
                  <a:noFill/>
                </a:ln>
                <a:solidFill>
                  <a:srgbClr val="2B3A34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автоназначений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99C896B7-ABAC-44EB-2270-8EA861A20BEB}"/>
              </a:ext>
            </a:extLst>
          </p:cNvPr>
          <p:cNvGrpSpPr/>
          <p:nvPr/>
        </p:nvGrpSpPr>
        <p:grpSpPr>
          <a:xfrm>
            <a:off x="539284" y="3185358"/>
            <a:ext cx="504000" cy="504000"/>
            <a:chOff x="5165203" y="1750291"/>
            <a:chExt cx="713232" cy="713232"/>
          </a:xfrm>
        </p:grpSpPr>
        <p:sp>
          <p:nvSpPr>
            <p:cNvPr id="2" name="Shape 20">
              <a:extLst>
                <a:ext uri="{FF2B5EF4-FFF2-40B4-BE49-F238E27FC236}">
                  <a16:creationId xmlns:a16="http://schemas.microsoft.com/office/drawing/2014/main" xmlns="" id="{D906C7C9-091E-958D-99C2-FA7B712B45BB}"/>
                </a:ext>
              </a:extLst>
            </p:cNvPr>
            <p:cNvSpPr/>
            <p:nvPr/>
          </p:nvSpPr>
          <p:spPr>
            <a:xfrm>
              <a:off x="5165203" y="1750291"/>
              <a:ext cx="713232" cy="713232"/>
            </a:xfrm>
            <a:prstGeom prst="ellipse">
              <a:avLst/>
            </a:prstGeom>
            <a:solidFill>
              <a:srgbClr val="1E5AA8"/>
            </a:solidFill>
            <a:ln/>
          </p:spPr>
        </p:sp>
        <p:pic>
          <p:nvPicPr>
            <p:cNvPr id="3" name="Google Shape;1630;p72" descr="Цифровизация – Бесплатные иконки: технологии">
              <a:extLst>
                <a:ext uri="{FF2B5EF4-FFF2-40B4-BE49-F238E27FC236}">
                  <a16:creationId xmlns:a16="http://schemas.microsoft.com/office/drawing/2014/main" xmlns="" id="{CE37FAB6-EB7B-1EC8-35B9-380B555B68B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  <a:lum bright="70000" contrast="-70000"/>
            </a:blip>
            <a:srcRect/>
            <a:stretch/>
          </p:blipFill>
          <p:spPr>
            <a:xfrm>
              <a:off x="5236780" y="1837012"/>
              <a:ext cx="513258" cy="51537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8A03ED1D-040E-02EB-1424-7BE76089147E}"/>
              </a:ext>
            </a:extLst>
          </p:cNvPr>
          <p:cNvGrpSpPr/>
          <p:nvPr/>
        </p:nvGrpSpPr>
        <p:grpSpPr>
          <a:xfrm>
            <a:off x="4521804" y="3177000"/>
            <a:ext cx="504000" cy="504000"/>
            <a:chOff x="5165203" y="1750291"/>
            <a:chExt cx="713232" cy="713232"/>
          </a:xfrm>
        </p:grpSpPr>
        <p:sp>
          <p:nvSpPr>
            <p:cNvPr id="12" name="Shape 20">
              <a:extLst>
                <a:ext uri="{FF2B5EF4-FFF2-40B4-BE49-F238E27FC236}">
                  <a16:creationId xmlns:a16="http://schemas.microsoft.com/office/drawing/2014/main" xmlns="" id="{EB661123-9410-8D62-2EEE-C7514921FE65}"/>
                </a:ext>
              </a:extLst>
            </p:cNvPr>
            <p:cNvSpPr/>
            <p:nvPr/>
          </p:nvSpPr>
          <p:spPr>
            <a:xfrm>
              <a:off x="5165203" y="1750291"/>
              <a:ext cx="713232" cy="713232"/>
            </a:xfrm>
            <a:prstGeom prst="ellipse">
              <a:avLst/>
            </a:prstGeom>
            <a:solidFill>
              <a:srgbClr val="1E5AA8"/>
            </a:solidFill>
            <a:ln/>
          </p:spPr>
        </p:sp>
        <p:pic>
          <p:nvPicPr>
            <p:cNvPr id="13" name="Google Shape;1630;p72" descr="Цифровизация – Бесплатные иконки: технологии">
              <a:extLst>
                <a:ext uri="{FF2B5EF4-FFF2-40B4-BE49-F238E27FC236}">
                  <a16:creationId xmlns:a16="http://schemas.microsoft.com/office/drawing/2014/main" xmlns="" id="{1E1BFB5E-7CAE-2473-A334-59B45A96267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  <a:lum bright="70000" contrast="-70000"/>
            </a:blip>
            <a:srcRect/>
            <a:stretch/>
          </p:blipFill>
          <p:spPr>
            <a:xfrm>
              <a:off x="5236780" y="1837012"/>
              <a:ext cx="513258" cy="51537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5BA9BF63-EC52-96B3-B76C-5A98099B0B12}"/>
              </a:ext>
            </a:extLst>
          </p:cNvPr>
          <p:cNvGrpSpPr/>
          <p:nvPr/>
        </p:nvGrpSpPr>
        <p:grpSpPr>
          <a:xfrm>
            <a:off x="8448870" y="3176731"/>
            <a:ext cx="504000" cy="504000"/>
            <a:chOff x="5165203" y="1750291"/>
            <a:chExt cx="713232" cy="713232"/>
          </a:xfrm>
        </p:grpSpPr>
        <p:sp>
          <p:nvSpPr>
            <p:cNvPr id="18" name="Shape 20">
              <a:extLst>
                <a:ext uri="{FF2B5EF4-FFF2-40B4-BE49-F238E27FC236}">
                  <a16:creationId xmlns:a16="http://schemas.microsoft.com/office/drawing/2014/main" xmlns="" id="{3950FBBD-7B71-3F54-BE2B-E4391933BFA6}"/>
                </a:ext>
              </a:extLst>
            </p:cNvPr>
            <p:cNvSpPr/>
            <p:nvPr/>
          </p:nvSpPr>
          <p:spPr>
            <a:xfrm>
              <a:off x="5165203" y="1750291"/>
              <a:ext cx="713232" cy="713232"/>
            </a:xfrm>
            <a:prstGeom prst="ellipse">
              <a:avLst/>
            </a:prstGeom>
            <a:solidFill>
              <a:srgbClr val="1E5AA8"/>
            </a:solidFill>
            <a:ln/>
          </p:spPr>
        </p:sp>
        <p:pic>
          <p:nvPicPr>
            <p:cNvPr id="19" name="Google Shape;1630;p72" descr="Цифровизация – Бесплатные иконки: технологии">
              <a:extLst>
                <a:ext uri="{FF2B5EF4-FFF2-40B4-BE49-F238E27FC236}">
                  <a16:creationId xmlns:a16="http://schemas.microsoft.com/office/drawing/2014/main" xmlns="" id="{A488E87E-C177-97CC-30A2-887B323D60A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  <a:lum bright="70000" contrast="-70000"/>
            </a:blip>
            <a:srcRect/>
            <a:stretch/>
          </p:blipFill>
          <p:spPr>
            <a:xfrm>
              <a:off x="5236780" y="1837012"/>
              <a:ext cx="513258" cy="51537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6763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28C95B-D8F1-3676-9F04-C386662C9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>
            <a:extLst>
              <a:ext uri="{FF2B5EF4-FFF2-40B4-BE49-F238E27FC236}">
                <a16:creationId xmlns:a16="http://schemas.microsoft.com/office/drawing/2014/main" xmlns="" id="{4E8D5B63-EE5F-3C26-3514-0810DC3B5A26}"/>
              </a:ext>
            </a:extLst>
          </p:cNvPr>
          <p:cNvSpPr/>
          <p:nvPr/>
        </p:nvSpPr>
        <p:spPr>
          <a:xfrm>
            <a:off x="248245" y="177358"/>
            <a:ext cx="119437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defRPr/>
            </a:pPr>
            <a:r>
              <a:rPr lang="ru-RU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</a:t>
            </a:r>
            <a:r>
              <a:rPr lang="kk-KZ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РИНИМАЕМЫЕ МЕРЫ</a:t>
            </a:r>
            <a:r>
              <a:rPr lang="ru-RU" sz="2400" b="1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ДО КОНЦА </a:t>
            </a:r>
            <a:r>
              <a:rPr lang="ru-RU" sz="2400" b="1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ГОДА </a:t>
            </a:r>
          </a:p>
          <a:p>
            <a:pPr lvl="0">
              <a:defRPr/>
            </a:pPr>
            <a:r>
              <a:rPr lang="ru-RU" sz="2400" b="1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ПО </a:t>
            </a:r>
            <a:r>
              <a:rPr lang="ru-RU" sz="2400" b="1" dirty="0">
                <a:solidFill>
                  <a:srgbClr val="0D034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ВНЕДРЕНИЮ ИСКУССТВЕННОГО ИНТЕЛЛЕКТА</a:t>
            </a:r>
          </a:p>
        </p:txBody>
      </p:sp>
      <p:sp>
        <p:nvSpPr>
          <p:cNvPr id="69" name="Номер слайда 17">
            <a:extLst>
              <a:ext uri="{FF2B5EF4-FFF2-40B4-BE49-F238E27FC236}">
                <a16:creationId xmlns:a16="http://schemas.microsoft.com/office/drawing/2014/main" xmlns="" id="{6D08921F-1898-B631-387D-6CAD607EABE4}"/>
              </a:ext>
            </a:extLst>
          </p:cNvPr>
          <p:cNvSpPr txBox="1">
            <a:spLocks/>
          </p:cNvSpPr>
          <p:nvPr/>
        </p:nvSpPr>
        <p:spPr>
          <a:xfrm>
            <a:off x="11642288" y="6443129"/>
            <a:ext cx="378200" cy="365125"/>
          </a:xfrm>
          <a:prstGeom prst="rect">
            <a:avLst/>
          </a:prstGeom>
        </p:spPr>
        <p:txBody>
          <a:bodyPr/>
          <a:lstStyle>
            <a:defPPr>
              <a:defRPr lang="aa-E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6510C-72CB-42DD-AA03-F7CF6227A5FB}" type="slidenum">
              <a:rPr kumimoji="0" 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66F08DA0-AF61-CDC8-1005-60C38FA2AD9B}"/>
              </a:ext>
            </a:extLst>
          </p:cNvPr>
          <p:cNvSpPr/>
          <p:nvPr/>
        </p:nvSpPr>
        <p:spPr>
          <a:xfrm>
            <a:off x="140676" y="1345186"/>
            <a:ext cx="360000" cy="360000"/>
          </a:xfrm>
          <a:prstGeom prst="ellipse">
            <a:avLst/>
          </a:prstGeom>
          <a:solidFill>
            <a:srgbClr val="1E5AA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1</a:t>
            </a:r>
            <a:endParaRPr lang="aa-ET" sz="200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xmlns="" id="{B406BD8F-0119-15F1-B764-716FF6862CFD}"/>
              </a:ext>
            </a:extLst>
          </p:cNvPr>
          <p:cNvSpPr/>
          <p:nvPr/>
        </p:nvSpPr>
        <p:spPr>
          <a:xfrm>
            <a:off x="591075" y="937266"/>
            <a:ext cx="3296544" cy="1073979"/>
          </a:xfrm>
          <a:prstGeom prst="rect">
            <a:avLst/>
          </a:prstGeom>
          <a:solidFill>
            <a:srgbClr val="E0F2FE"/>
          </a:solidFill>
          <a:ln/>
        </p:spPr>
        <p:txBody>
          <a:bodyPr wrap="square" lIns="108000" tIns="0" rIns="108000" bIns="0" rtlCol="0" anchor="ctr"/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Присвоение или продление статуса кандаса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2BA26383-1D4B-10F0-462E-E919BF80AE5B}"/>
              </a:ext>
            </a:extLst>
          </p:cNvPr>
          <p:cNvSpPr/>
          <p:nvPr/>
        </p:nvSpPr>
        <p:spPr>
          <a:xfrm>
            <a:off x="140229" y="2619939"/>
            <a:ext cx="360000" cy="360000"/>
          </a:xfrm>
          <a:prstGeom prst="ellipse">
            <a:avLst/>
          </a:prstGeom>
          <a:solidFill>
            <a:srgbClr val="1E5AA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2</a:t>
            </a:r>
            <a:endParaRPr lang="aa-ET" sz="200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xmlns="" id="{C7158B8A-C7F9-7448-32D6-D1B2ED848236}"/>
              </a:ext>
            </a:extLst>
          </p:cNvPr>
          <p:cNvSpPr/>
          <p:nvPr/>
        </p:nvSpPr>
        <p:spPr>
          <a:xfrm>
            <a:off x="624823" y="2235178"/>
            <a:ext cx="3296545" cy="1076100"/>
          </a:xfrm>
          <a:prstGeom prst="rect">
            <a:avLst/>
          </a:prstGeom>
          <a:solidFill>
            <a:srgbClr val="E0F2FE"/>
          </a:solidFill>
          <a:ln/>
        </p:spPr>
        <p:txBody>
          <a:bodyPr wrap="square" lIns="108000" tIns="0" rIns="108000" bIns="0" rtlCol="0" anchor="ctr"/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Выдача направлений </a:t>
            </a:r>
            <a:b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</a:b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на меры содействия занятости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36BBF168-90B1-8F22-44EE-17B9EE814425}"/>
              </a:ext>
            </a:extLst>
          </p:cNvPr>
          <p:cNvSpPr/>
          <p:nvPr/>
        </p:nvSpPr>
        <p:spPr>
          <a:xfrm>
            <a:off x="140229" y="3878062"/>
            <a:ext cx="360000" cy="360000"/>
          </a:xfrm>
          <a:prstGeom prst="ellipse">
            <a:avLst/>
          </a:prstGeom>
          <a:solidFill>
            <a:srgbClr val="1E5AA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3</a:t>
            </a:r>
            <a:endParaRPr lang="aa-ET" sz="200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xmlns="" id="{521AE6CE-B7CA-3E72-8E0F-BEC4029CBF07}"/>
              </a:ext>
            </a:extLst>
          </p:cNvPr>
          <p:cNvSpPr/>
          <p:nvPr/>
        </p:nvSpPr>
        <p:spPr>
          <a:xfrm>
            <a:off x="624823" y="3456474"/>
            <a:ext cx="3296546" cy="1129643"/>
          </a:xfrm>
          <a:prstGeom prst="rect">
            <a:avLst/>
          </a:prstGeom>
          <a:solidFill>
            <a:srgbClr val="E0F2FE"/>
          </a:solidFill>
          <a:ln/>
        </p:spPr>
        <p:txBody>
          <a:bodyPr wrap="square" lIns="108000" tIns="0" rIns="108000" bIns="0" rtlCol="0" anchor="ctr"/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Определение уровня потери проф. трудоспособности 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35A31EA4-3CBA-EA02-5E25-76517CAA3265}"/>
              </a:ext>
            </a:extLst>
          </p:cNvPr>
          <p:cNvSpPr/>
          <p:nvPr/>
        </p:nvSpPr>
        <p:spPr>
          <a:xfrm>
            <a:off x="140229" y="4981600"/>
            <a:ext cx="360000" cy="360000"/>
          </a:xfrm>
          <a:prstGeom prst="ellipse">
            <a:avLst/>
          </a:prstGeom>
          <a:solidFill>
            <a:srgbClr val="1E5AA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4</a:t>
            </a:r>
            <a:endParaRPr lang="aa-ET" sz="2000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xmlns="" id="{C9A5B31B-4CC4-028D-0913-CBBA7F51BCFE}"/>
              </a:ext>
            </a:extLst>
          </p:cNvPr>
          <p:cNvSpPr/>
          <p:nvPr/>
        </p:nvSpPr>
        <p:spPr>
          <a:xfrm>
            <a:off x="591075" y="4748513"/>
            <a:ext cx="3330294" cy="742837"/>
          </a:xfrm>
          <a:prstGeom prst="rect">
            <a:avLst/>
          </a:prstGeom>
          <a:solidFill>
            <a:srgbClr val="E0F2FE"/>
          </a:solidFill>
          <a:ln/>
        </p:spPr>
        <p:txBody>
          <a:bodyPr wrap="square" lIns="108000" tIns="0" rIns="108000" bIns="0" rtlCol="0" anchor="ctr"/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Назначение пенсий</a:t>
            </a:r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xmlns="" id="{53D4AE6A-6FFE-EF8C-8A03-18DDC09BD543}"/>
              </a:ext>
            </a:extLst>
          </p:cNvPr>
          <p:cNvSpPr/>
          <p:nvPr/>
        </p:nvSpPr>
        <p:spPr>
          <a:xfrm>
            <a:off x="4217524" y="4822844"/>
            <a:ext cx="7802709" cy="651780"/>
          </a:xfrm>
          <a:prstGeom prst="rect">
            <a:avLst/>
          </a:prstGeom>
          <a:noFill/>
          <a:ln/>
        </p:spPr>
        <p:txBody>
          <a:bodyPr wrap="square" lIns="0" tIns="0" rIns="108000" bIns="0" rtlCol="0" anchor="ctr"/>
          <a:lstStyle/>
          <a:p>
            <a:r>
              <a:rPr lang="ru-RU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Распознавание</a:t>
            </a: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документов для исключения </a:t>
            </a:r>
            <a:r>
              <a:rPr lang="ru-RU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подлога</a:t>
            </a: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E8588381-4E24-4895-7E0B-E4F63BC1B392}"/>
              </a:ext>
            </a:extLst>
          </p:cNvPr>
          <p:cNvSpPr/>
          <p:nvPr/>
        </p:nvSpPr>
        <p:spPr>
          <a:xfrm>
            <a:off x="140229" y="5995301"/>
            <a:ext cx="360000" cy="360000"/>
          </a:xfrm>
          <a:prstGeom prst="ellipse">
            <a:avLst/>
          </a:prstGeom>
          <a:solidFill>
            <a:srgbClr val="1E5AA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5</a:t>
            </a:r>
            <a:endParaRPr lang="aa-ET" sz="200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xmlns="" id="{BAE20788-8FED-B315-D179-4D1CEC31DCB0}"/>
              </a:ext>
            </a:extLst>
          </p:cNvPr>
          <p:cNvSpPr/>
          <p:nvPr/>
        </p:nvSpPr>
        <p:spPr>
          <a:xfrm>
            <a:off x="591075" y="5724911"/>
            <a:ext cx="3330294" cy="900781"/>
          </a:xfrm>
          <a:prstGeom prst="rect">
            <a:avLst/>
          </a:prstGeom>
          <a:solidFill>
            <a:srgbClr val="E0F2FE"/>
          </a:solidFill>
          <a:ln/>
        </p:spPr>
        <p:txBody>
          <a:bodyPr wrap="square" lIns="108000" tIns="0" rIns="108000" bIns="0" rtlCol="0" anchor="ctr"/>
          <a:lstStyle/>
          <a:p>
            <a:pPr marL="0" indent="0" algn="ctr">
              <a:buNone/>
            </a:pP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ИИ-аналитика в охране труда</a:t>
            </a:r>
          </a:p>
        </p:txBody>
      </p:sp>
      <p:sp>
        <p:nvSpPr>
          <p:cNvPr id="43" name="Text 6">
            <a:extLst>
              <a:ext uri="{FF2B5EF4-FFF2-40B4-BE49-F238E27FC236}">
                <a16:creationId xmlns:a16="http://schemas.microsoft.com/office/drawing/2014/main" xmlns="" id="{F0CBEA38-32C6-5107-5192-DE5489D2039C}"/>
              </a:ext>
            </a:extLst>
          </p:cNvPr>
          <p:cNvSpPr/>
          <p:nvPr/>
        </p:nvSpPr>
        <p:spPr>
          <a:xfrm>
            <a:off x="4217525" y="5849411"/>
            <a:ext cx="7974476" cy="651780"/>
          </a:xfrm>
          <a:prstGeom prst="rect">
            <a:avLst/>
          </a:prstGeom>
          <a:noFill/>
          <a:ln/>
        </p:spPr>
        <p:txBody>
          <a:bodyPr wrap="square" lIns="0" tIns="0" rIns="108000" bIns="0" rtlCol="0" anchor="ctr"/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Выявление</a:t>
            </a:r>
            <a:r>
              <a:rPr lang="ru-RU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ru-RU" sz="2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рисков</a:t>
            </a:r>
            <a:r>
              <a:rPr lang="ru-RU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по безопасности и условиям труда </a:t>
            </a:r>
          </a:p>
          <a:p>
            <a:r>
              <a:rPr lang="ru-RU" sz="2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Проактивные</a:t>
            </a:r>
            <a:r>
              <a:rPr lang="ru-RU" sz="2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уведомления для работодателей</a:t>
            </a: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xmlns="" id="{A13696A2-8630-EE30-327C-77986119B417}"/>
              </a:ext>
            </a:extLst>
          </p:cNvPr>
          <p:cNvCxnSpPr>
            <a:cxnSpLocks/>
          </p:cNvCxnSpPr>
          <p:nvPr/>
        </p:nvCxnSpPr>
        <p:spPr>
          <a:xfrm>
            <a:off x="248246" y="2088822"/>
            <a:ext cx="11394042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xmlns="" id="{8D001D36-ADD0-F07A-1B9D-6F2BB00F9874}"/>
              </a:ext>
            </a:extLst>
          </p:cNvPr>
          <p:cNvCxnSpPr>
            <a:cxnSpLocks/>
          </p:cNvCxnSpPr>
          <p:nvPr/>
        </p:nvCxnSpPr>
        <p:spPr>
          <a:xfrm>
            <a:off x="248246" y="3378068"/>
            <a:ext cx="11394042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xmlns="" id="{35C2601A-391F-1414-3A8F-DBD2139280B6}"/>
              </a:ext>
            </a:extLst>
          </p:cNvPr>
          <p:cNvCxnSpPr>
            <a:cxnSpLocks/>
          </p:cNvCxnSpPr>
          <p:nvPr/>
        </p:nvCxnSpPr>
        <p:spPr>
          <a:xfrm>
            <a:off x="214498" y="5646504"/>
            <a:ext cx="11394042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xmlns="" id="{790F02AB-4060-1352-81CA-EAB745A08B7B}"/>
              </a:ext>
            </a:extLst>
          </p:cNvPr>
          <p:cNvCxnSpPr>
            <a:cxnSpLocks/>
          </p:cNvCxnSpPr>
          <p:nvPr/>
        </p:nvCxnSpPr>
        <p:spPr>
          <a:xfrm>
            <a:off x="214498" y="4667315"/>
            <a:ext cx="11394042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Google Shape;1499;p68">
            <a:extLst>
              <a:ext uri="{FF2B5EF4-FFF2-40B4-BE49-F238E27FC236}">
                <a16:creationId xmlns:a16="http://schemas.microsoft.com/office/drawing/2014/main" xmlns="" id="{4927B31A-B6EC-CF4D-7F80-6E87A5654A38}"/>
              </a:ext>
            </a:extLst>
          </p:cNvPr>
          <p:cNvSpPr txBox="1"/>
          <p:nvPr/>
        </p:nvSpPr>
        <p:spPr>
          <a:xfrm>
            <a:off x="4382761" y="2311792"/>
            <a:ext cx="6626878" cy="42388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5" name="Google Shape;1499;p68">
            <a:extLst>
              <a:ext uri="{FF2B5EF4-FFF2-40B4-BE49-F238E27FC236}">
                <a16:creationId xmlns:a16="http://schemas.microsoft.com/office/drawing/2014/main" xmlns="" id="{4927B31A-B6EC-CF4D-7F80-6E87A5654A38}"/>
              </a:ext>
            </a:extLst>
          </p:cNvPr>
          <p:cNvSpPr txBox="1"/>
          <p:nvPr/>
        </p:nvSpPr>
        <p:spPr>
          <a:xfrm>
            <a:off x="4217524" y="1152687"/>
            <a:ext cx="7705737" cy="58279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spcAft>
                <a:spcPts val="600"/>
              </a:spcAft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Анализ данных 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рекомендации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для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специалистов</a:t>
            </a:r>
          </a:p>
          <a:p>
            <a:pPr lvl="0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Индивидуальный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маршрут</a:t>
            </a:r>
          </a:p>
        </p:txBody>
      </p:sp>
      <p:sp>
        <p:nvSpPr>
          <p:cNvPr id="46" name="Text 6">
            <a:extLst>
              <a:ext uri="{FF2B5EF4-FFF2-40B4-BE49-F238E27FC236}">
                <a16:creationId xmlns:a16="http://schemas.microsoft.com/office/drawing/2014/main" xmlns="" id="{E2F8202E-C60D-7A7D-788D-84BC2F45C01F}"/>
              </a:ext>
            </a:extLst>
          </p:cNvPr>
          <p:cNvSpPr/>
          <p:nvPr/>
        </p:nvSpPr>
        <p:spPr>
          <a:xfrm>
            <a:off x="4217524" y="2627582"/>
            <a:ext cx="8668130" cy="651780"/>
          </a:xfrm>
          <a:prstGeom prst="rect">
            <a:avLst/>
          </a:prstGeom>
          <a:noFill/>
          <a:ln/>
        </p:spPr>
        <p:txBody>
          <a:bodyPr wrap="square" lIns="0" tIns="0" rIns="108000" bIns="0" rtlCol="0" anchor="ctr"/>
          <a:lstStyle/>
          <a:p>
            <a:pPr>
              <a:spcAft>
                <a:spcPts val="600"/>
              </a:spcAft>
            </a:pPr>
            <a:r>
              <a:rPr lang="ru-RU" sz="22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Автоматическая </a:t>
            </a:r>
            <a:r>
              <a:rPr lang="ru-RU" sz="22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оценка</a:t>
            </a:r>
            <a:r>
              <a:rPr lang="ru-RU" sz="22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и </a:t>
            </a:r>
            <a:r>
              <a:rPr lang="ru-RU" sz="22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персонификация</a:t>
            </a:r>
            <a:r>
              <a:rPr lang="ru-RU" sz="22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подбора </a:t>
            </a:r>
          </a:p>
          <a:p>
            <a:r>
              <a:rPr lang="ru-RU" sz="2200" dirty="0"/>
              <a:t>Индивидуальные </a:t>
            </a:r>
            <a:r>
              <a:rPr lang="ru-RU" sz="2200" b="1" dirty="0"/>
              <a:t>направления</a:t>
            </a:r>
            <a:r>
              <a:rPr lang="ru-RU" sz="2200" dirty="0"/>
              <a:t> с учетом потребностей гражданина</a:t>
            </a:r>
            <a:endParaRPr lang="ru-RU" sz="2200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&gt;"/>
            </a:pPr>
            <a:endParaRPr lang="ru-RU" sz="2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50" name="Google Shape;1499;p68">
            <a:extLst>
              <a:ext uri="{FF2B5EF4-FFF2-40B4-BE49-F238E27FC236}">
                <a16:creationId xmlns:a16="http://schemas.microsoft.com/office/drawing/2014/main" xmlns="" id="{4927B31A-B6EC-CF4D-7F80-6E87A5654A38}"/>
              </a:ext>
            </a:extLst>
          </p:cNvPr>
          <p:cNvSpPr txBox="1"/>
          <p:nvPr/>
        </p:nvSpPr>
        <p:spPr>
          <a:xfrm>
            <a:off x="4217524" y="3896694"/>
            <a:ext cx="7630506" cy="42388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Анализ </a:t>
            </a:r>
            <a:r>
              <a:rPr lang="ru-RU" sz="2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медицинских данных </a:t>
            </a:r>
            <a:r>
              <a:rPr lang="ru-RU" sz="2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и </a:t>
            </a:r>
            <a:r>
              <a:rPr lang="ru-RU" sz="2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степени утраты </a:t>
            </a:r>
            <a:r>
              <a:rPr lang="ru-RU" sz="2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трудоспособности</a:t>
            </a:r>
          </a:p>
          <a:p>
            <a:r>
              <a:rPr lang="ru-RU" sz="23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Оценка</a:t>
            </a:r>
            <a:r>
              <a:rPr lang="ru-RU" sz="23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последствий полученных увечий</a:t>
            </a:r>
          </a:p>
        </p:txBody>
      </p:sp>
    </p:spTree>
    <p:extLst>
      <p:ext uri="{BB962C8B-B14F-4D97-AF65-F5344CB8AC3E}">
        <p14:creationId xmlns:p14="http://schemas.microsoft.com/office/powerpoint/2010/main" val="38108305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Тема Offic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373</Words>
  <Application>Microsoft Office PowerPoint</Application>
  <PresentationFormat>Широкоэкранный</PresentationFormat>
  <Paragraphs>114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Droid Sans</vt:lpstr>
      <vt:lpstr>Montserrat Black</vt:lpstr>
      <vt:lpstr>Roboto Condensed Light</vt:lpstr>
      <vt:lpstr>Wingdings</vt:lpstr>
      <vt:lpstr>等线</vt:lpstr>
      <vt:lpstr>等线 Light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Абунасыр А. Камзаев</dc:creator>
  <cp:lastModifiedBy>Инербаева Саним</cp:lastModifiedBy>
  <cp:revision>64</cp:revision>
  <cp:lastPrinted>2026-08-07T10:53:19Z</cp:lastPrinted>
  <dcterms:created xsi:type="dcterms:W3CDTF">2026-08-05T17:41:38Z</dcterms:created>
  <dcterms:modified xsi:type="dcterms:W3CDTF">2026-08-28T11:03:18Z</dcterms:modified>
</cp:coreProperties>
</file>