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9"/>
  </p:notesMasterIdLst>
  <p:handoutMasterIdLst>
    <p:handoutMasterId r:id="rId10"/>
  </p:handoutMasterIdLst>
  <p:sldIdLst>
    <p:sldId id="351" r:id="rId2"/>
    <p:sldId id="352" r:id="rId3"/>
    <p:sldId id="353" r:id="rId4"/>
    <p:sldId id="356" r:id="rId5"/>
    <p:sldId id="333" r:id="rId6"/>
    <p:sldId id="345" r:id="rId7"/>
    <p:sldId id="359" r:id="rId8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7" autoAdjust="0"/>
    <p:restoredTop sz="94585" autoAdjust="0"/>
  </p:normalViewPr>
  <p:slideViewPr>
    <p:cSldViewPr>
      <p:cViewPr varScale="1">
        <p:scale>
          <a:sx n="86" d="100"/>
          <a:sy n="86" d="100"/>
        </p:scale>
        <p:origin x="130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647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3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2084188" y="754002"/>
            <a:ext cx="2500712" cy="372368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66438" y="4715707"/>
            <a:ext cx="5334641" cy="4468101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21</a:t>
            </a: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115616" y="1124744"/>
            <a:ext cx="7244308" cy="480458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01.08.2026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i="1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4000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атқарылу</a:t>
            </a:r>
            <a:r>
              <a:rPr lang="ru-RU" sz="4000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i="1" dirty="0" err="1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сатысында</a:t>
            </a:r>
            <a:r>
              <a:rPr lang="ru-RU" sz="4000" i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Аққулы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ауданыны</a:t>
            </a:r>
            <a:r>
              <a:rPr lang="kk-KZ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Ямышев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аппараты ММ</a:t>
            </a:r>
            <a: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16632"/>
            <a:ext cx="8137525" cy="5976664"/>
          </a:xfrm>
        </p:spPr>
        <p:txBody>
          <a:bodyPr>
            <a:normAutofit fontScale="32500" lnSpcReduction="20000"/>
          </a:bodyPr>
          <a:lstStyle/>
          <a:p>
            <a:pPr algn="ctr">
              <a:buFont typeface="Wingdings 2" pitchFamily="18" charset="2"/>
              <a:buNone/>
            </a:pPr>
            <a:endParaRPr lang="ru-RU" altLang="ru-RU" sz="7200" dirty="0" smtClean="0"/>
          </a:p>
          <a:p>
            <a:pPr algn="ctr">
              <a:buFont typeface="Wingdings 2" pitchFamily="18" charset="2"/>
              <a:buNone/>
            </a:pPr>
            <a:r>
              <a:rPr lang="ru-RU" altLang="ru-RU" sz="7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Азаматтық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бюджет</a:t>
            </a:r>
          </a:p>
          <a:p>
            <a:pPr algn="ctr">
              <a:buFont typeface="Wingdings 2" pitchFamily="18" charset="2"/>
              <a:buNone/>
            </a:pP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жылғы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наурыздағы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Бюджет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кодексінің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93-бабына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сәйкес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Қазақстан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Республикасындағы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жергілікті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мемлекеттік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басқару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және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өзін-өзі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басқару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туралы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2001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жылғы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23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қаңтардағы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Қазақстан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Республикасы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Заңының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35-бабының 2-тармағына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сәйкес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қалыптастырылды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ctr">
              <a:buFont typeface="Wingdings 2" pitchFamily="18" charset="2"/>
              <a:buNone/>
            </a:pPr>
            <a:endParaRPr lang="ru-RU" altLang="ru-RU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Аққұлы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аудандық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мәслихатының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шешімімен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бекітілген</a:t>
            </a:r>
            <a:endParaRPr lang="ru-RU" altLang="ru-RU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жылғы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желтоқсандағы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№ 170/41</a:t>
            </a:r>
          </a:p>
          <a:p>
            <a:pPr algn="ctr">
              <a:buFont typeface="Wingdings 2" pitchFamily="18" charset="2"/>
              <a:buNone/>
            </a:pP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Аққұлы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ауданының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2026-2028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жылдарға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арналған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ауылдық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округтерінің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бюджеттері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туралы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"»</a:t>
            </a:r>
          </a:p>
          <a:p>
            <a:pPr algn="ctr">
              <a:buFont typeface="Wingdings 2" pitchFamily="18" charset="2"/>
              <a:buNone/>
            </a:pP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171923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мың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теңге</a:t>
            </a:r>
            <a:r>
              <a:rPr lang="ru-RU" altLang="ru-R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7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сомасына</a:t>
            </a:r>
            <a:endParaRPr lang="ru-RU" altLang="ru-RU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endParaRPr lang="ru-RU" altLang="ru-RU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Wingdings 2" pitchFamily="18" charset="2"/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2800" dirty="0" smtClean="0">
                <a:solidFill>
                  <a:srgbClr val="FF0000"/>
                </a:solidFill>
              </a:rPr>
              <a:t>	</a:t>
            </a:r>
          </a:p>
          <a:p>
            <a:pPr algn="ctr" eaLnBrk="1" hangingPunct="1">
              <a:buFont typeface="Wingdings" pitchFamily="2" charset="2"/>
              <a:buNone/>
            </a:pPr>
            <a:endParaRPr lang="ru-RU" altLang="ru-RU" sz="2000" dirty="0" smtClean="0"/>
          </a:p>
          <a:p>
            <a:pPr algn="ctr" eaLnBrk="1" hangingPunct="1">
              <a:buFont typeface="Wingdings" pitchFamily="2" charset="2"/>
              <a:buNone/>
            </a:pPr>
            <a:r>
              <a:rPr lang="ru-RU" altLang="ru-RU" sz="2000" dirty="0" smtClean="0">
                <a:cs typeface="Times New Roman" pitchFamily="18" charset="0"/>
              </a:rPr>
              <a:t>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000" dirty="0"/>
              <a:t>31 </a:t>
            </a:r>
            <a:r>
              <a:rPr lang="ru-RU" sz="1000" dirty="0" err="1"/>
              <a:t>желтоқсанда</a:t>
            </a:r>
            <a:r>
              <a:rPr lang="ru-RU" sz="1000" dirty="0"/>
              <a:t> </a:t>
            </a:r>
            <a:r>
              <a:rPr lang="ru-RU" sz="1000" dirty="0" err="1"/>
              <a:t>аяқталады</a:t>
            </a:r>
            <a:endParaRPr lang="ru-RU" altLang="ru-RU" sz="1000" b="1" dirty="0" smtClean="0">
              <a:solidFill>
                <a:srgbClr val="000000"/>
              </a:solidFill>
            </a:endParaRPr>
          </a:p>
        </p:txBody>
      </p:sp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374374" y="-111980"/>
            <a:ext cx="8542088" cy="125124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altLang="ru-RU" dirty="0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құжаттар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dirty="0">
                <a:solidFill>
                  <a:srgbClr val="000000"/>
                </a:solidFill>
              </a:rPr>
              <a:t>1 </a:t>
            </a:r>
            <a:r>
              <a:rPr lang="ru-RU" altLang="ru-RU" sz="1000" dirty="0" err="1">
                <a:solidFill>
                  <a:srgbClr val="000000"/>
                </a:solidFill>
              </a:rPr>
              <a:t>қаңтардан</a:t>
            </a:r>
            <a:r>
              <a:rPr lang="ru-RU" altLang="ru-RU" sz="1000" dirty="0">
                <a:solidFill>
                  <a:srgbClr val="000000"/>
                </a:solidFill>
              </a:rPr>
              <a:t> </a:t>
            </a:r>
            <a:r>
              <a:rPr lang="ru-RU" altLang="ru-RU" sz="1000" dirty="0" err="1">
                <a:solidFill>
                  <a:srgbClr val="000000"/>
                </a:solidFill>
              </a:rPr>
              <a:t>басталады</a:t>
            </a:r>
            <a:endParaRPr lang="ru-RU" altLang="ru-RU" sz="1000" b="1" dirty="0" smtClean="0">
              <a:solidFill>
                <a:srgbClr val="000000"/>
              </a:solidFill>
            </a:endParaRP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990600" y="1529195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sz="1000" dirty="0"/>
              <a:t>БЮДЖЕТТІҢ АТҚАРЫЛУЫ</a:t>
            </a:r>
            <a:endParaRPr lang="ru-RU" altLang="ru-RU" sz="1000" b="1" dirty="0" smtClean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</a:t>
            </a:r>
            <a:endParaRPr lang="ru-RU" altLang="ru-RU" sz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51107" y="259715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/>
              <a:t>Республикалық</a:t>
            </a:r>
            <a:r>
              <a:rPr lang="ru-RU" sz="1100" dirty="0"/>
              <a:t> бюджет </a:t>
            </a:r>
            <a:r>
              <a:rPr lang="ru-RU" sz="1100" dirty="0" err="1"/>
              <a:t>туралы</a:t>
            </a:r>
            <a:r>
              <a:rPr lang="ru-RU" sz="1100" dirty="0"/>
              <a:t> </a:t>
            </a:r>
            <a:r>
              <a:rPr lang="ru-RU" sz="1100" dirty="0" err="1"/>
              <a:t>Заң</a:t>
            </a:r>
            <a:r>
              <a:rPr lang="ru-RU" sz="1100" dirty="0"/>
              <a:t> </a:t>
            </a:r>
            <a:r>
              <a:rPr lang="ru-RU" sz="1100" dirty="0" err="1"/>
              <a:t>және</a:t>
            </a:r>
            <a:r>
              <a:rPr lang="ru-RU" sz="1100" dirty="0"/>
              <a:t> </a:t>
            </a:r>
            <a:r>
              <a:rPr lang="ru-RU" sz="1100" dirty="0" err="1"/>
              <a:t>мәслихаттың</a:t>
            </a:r>
            <a:r>
              <a:rPr lang="ru-RU" sz="1100" dirty="0"/>
              <a:t> </a:t>
            </a:r>
            <a:r>
              <a:rPr lang="ru-RU" sz="1100" dirty="0" err="1"/>
              <a:t>жергілікті</a:t>
            </a:r>
            <a:r>
              <a:rPr lang="ru-RU" sz="1100" dirty="0"/>
              <a:t> бюджет </a:t>
            </a:r>
            <a:r>
              <a:rPr lang="ru-RU" sz="1100" dirty="0" err="1"/>
              <a:t>туралы</a:t>
            </a:r>
            <a:r>
              <a:rPr lang="ru-RU" sz="1100" dirty="0"/>
              <a:t> </a:t>
            </a:r>
            <a:r>
              <a:rPr lang="ru-RU" sz="1100" dirty="0" err="1"/>
              <a:t>шешімі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/>
              <a:t>Республикалық</a:t>
            </a:r>
            <a:r>
              <a:rPr lang="ru-RU" sz="1100" dirty="0"/>
              <a:t> бюджет </a:t>
            </a:r>
            <a:r>
              <a:rPr lang="ru-RU" sz="1100" dirty="0" err="1"/>
              <a:t>туралы</a:t>
            </a:r>
            <a:r>
              <a:rPr lang="ru-RU" sz="1100" dirty="0"/>
              <a:t> </a:t>
            </a:r>
            <a:r>
              <a:rPr lang="ru-RU" sz="1100" dirty="0" err="1"/>
              <a:t>заңды</a:t>
            </a:r>
            <a:r>
              <a:rPr lang="ru-RU" sz="1100" dirty="0"/>
              <a:t> </a:t>
            </a:r>
            <a:r>
              <a:rPr lang="ru-RU" sz="1100" dirty="0" err="1"/>
              <a:t>немесе</a:t>
            </a:r>
            <a:r>
              <a:rPr lang="ru-RU" sz="1100" dirty="0"/>
              <a:t> </a:t>
            </a:r>
            <a:r>
              <a:rPr lang="ru-RU" sz="1100" dirty="0" err="1"/>
              <a:t>жергілікті</a:t>
            </a:r>
            <a:r>
              <a:rPr lang="ru-RU" sz="1100" dirty="0"/>
              <a:t> бюджет </a:t>
            </a:r>
            <a:r>
              <a:rPr lang="ru-RU" sz="1100" dirty="0" err="1"/>
              <a:t>туралы</a:t>
            </a:r>
            <a:r>
              <a:rPr lang="ru-RU" sz="1100" dirty="0"/>
              <a:t> </a:t>
            </a:r>
            <a:r>
              <a:rPr lang="ru-RU" sz="1100" dirty="0" err="1"/>
              <a:t>мәслихаттың</a:t>
            </a:r>
            <a:r>
              <a:rPr lang="ru-RU" sz="1100" dirty="0"/>
              <a:t> </a:t>
            </a:r>
            <a:r>
              <a:rPr lang="ru-RU" sz="1100" dirty="0" err="1"/>
              <a:t>шешімін</a:t>
            </a:r>
            <a:r>
              <a:rPr lang="ru-RU" sz="1100" dirty="0"/>
              <a:t> </a:t>
            </a:r>
            <a:r>
              <a:rPr lang="ru-RU" sz="1100" dirty="0" err="1"/>
              <a:t>іске</a:t>
            </a:r>
            <a:r>
              <a:rPr lang="ru-RU" sz="1100" dirty="0"/>
              <a:t> </a:t>
            </a:r>
            <a:r>
              <a:rPr lang="ru-RU" sz="1100" dirty="0" err="1"/>
              <a:t>асыру</a:t>
            </a:r>
            <a:r>
              <a:rPr lang="ru-RU" sz="1100" dirty="0"/>
              <a:t> </a:t>
            </a:r>
            <a:r>
              <a:rPr lang="ru-RU" sz="1100" dirty="0" err="1"/>
              <a:t>туралы</a:t>
            </a:r>
            <a:r>
              <a:rPr lang="ru-RU" sz="1100" dirty="0"/>
              <a:t> ҚР </a:t>
            </a:r>
            <a:r>
              <a:rPr lang="ru-RU" sz="1100" dirty="0" err="1"/>
              <a:t>Үкіметінің</a:t>
            </a:r>
            <a:r>
              <a:rPr lang="ru-RU" sz="1100" dirty="0"/>
              <a:t> </a:t>
            </a:r>
            <a:r>
              <a:rPr lang="ru-RU" sz="1100" dirty="0" err="1"/>
              <a:t>немесе</a:t>
            </a:r>
            <a:r>
              <a:rPr lang="ru-RU" sz="1100" dirty="0"/>
              <a:t> </a:t>
            </a:r>
            <a:r>
              <a:rPr lang="ru-RU" sz="1100" dirty="0" err="1"/>
              <a:t>әкімдіктің</a:t>
            </a:r>
            <a:r>
              <a:rPr lang="ru-RU" sz="1100" dirty="0"/>
              <a:t> </a:t>
            </a:r>
            <a:r>
              <a:rPr lang="ru-RU" sz="1100" dirty="0" err="1"/>
              <a:t>қаулылары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419100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/>
              <a:t>Міндеттемелер</a:t>
            </a:r>
            <a:r>
              <a:rPr lang="ru-RU" sz="1100" dirty="0"/>
              <a:t> </a:t>
            </a:r>
            <a:r>
              <a:rPr lang="ru-RU" sz="1100" dirty="0" err="1"/>
              <a:t>бойынша</a:t>
            </a:r>
            <a:r>
              <a:rPr lang="ru-RU" sz="1100" dirty="0"/>
              <a:t> </a:t>
            </a:r>
            <a:r>
              <a:rPr lang="ru-RU" sz="1100" dirty="0" err="1"/>
              <a:t>қаржыландырудың</a:t>
            </a:r>
            <a:r>
              <a:rPr lang="ru-RU" sz="1100" dirty="0"/>
              <a:t> </a:t>
            </a:r>
            <a:r>
              <a:rPr lang="ru-RU" sz="1100" dirty="0" err="1"/>
              <a:t>жиынтық</a:t>
            </a:r>
            <a:r>
              <a:rPr lang="ru-RU" sz="1100" dirty="0"/>
              <a:t> </a:t>
            </a:r>
            <a:r>
              <a:rPr lang="ru-RU" sz="1100" dirty="0" err="1"/>
              <a:t>жоспары</a:t>
            </a:r>
            <a:r>
              <a:rPr lang="ru-RU" sz="1100" dirty="0"/>
              <a:t>, </a:t>
            </a:r>
            <a:r>
              <a:rPr lang="ru-RU" sz="1100" dirty="0" err="1"/>
              <a:t>түсімдердің</a:t>
            </a:r>
            <a:r>
              <a:rPr lang="ru-RU" sz="1100" dirty="0"/>
              <a:t> </a:t>
            </a:r>
            <a:r>
              <a:rPr lang="ru-RU" sz="1100" dirty="0" err="1"/>
              <a:t>және</a:t>
            </a:r>
            <a:r>
              <a:rPr lang="ru-RU" sz="1100" dirty="0"/>
              <a:t> </a:t>
            </a:r>
            <a:r>
              <a:rPr lang="ru-RU" sz="1100" dirty="0" err="1"/>
              <a:t>төлемдер</a:t>
            </a:r>
            <a:r>
              <a:rPr lang="ru-RU" sz="1100" dirty="0"/>
              <a:t> </a:t>
            </a:r>
            <a:r>
              <a:rPr lang="ru-RU" sz="1100" dirty="0" err="1"/>
              <a:t>бойынша</a:t>
            </a:r>
            <a:r>
              <a:rPr lang="ru-RU" sz="1100" dirty="0"/>
              <a:t> </a:t>
            </a:r>
            <a:r>
              <a:rPr lang="ru-RU" sz="1100" dirty="0" err="1"/>
              <a:t>қаржыландырудың</a:t>
            </a:r>
            <a:r>
              <a:rPr lang="ru-RU" sz="1100" dirty="0"/>
              <a:t> </a:t>
            </a:r>
            <a:r>
              <a:rPr lang="ru-RU" sz="1100" dirty="0" err="1"/>
              <a:t>жиынтық</a:t>
            </a:r>
            <a:r>
              <a:rPr lang="ru-RU" sz="1100" dirty="0"/>
              <a:t> </a:t>
            </a:r>
            <a:r>
              <a:rPr lang="ru-RU" sz="1100" dirty="0" err="1"/>
              <a:t>жоспары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724400"/>
            <a:ext cx="6934200" cy="4587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/>
              <a:t>Бюджеттік</a:t>
            </a:r>
            <a:r>
              <a:rPr lang="ru-RU" sz="1100" dirty="0"/>
              <a:t> </a:t>
            </a:r>
            <a:r>
              <a:rPr lang="ru-RU" sz="1100" dirty="0" err="1"/>
              <a:t>бағдарламалар</a:t>
            </a:r>
            <a:r>
              <a:rPr lang="ru-RU" sz="1100" dirty="0"/>
              <a:t> </a:t>
            </a:r>
            <a:r>
              <a:rPr lang="ru-RU" sz="1100" dirty="0" err="1"/>
              <a:t>әкімшілерінің</a:t>
            </a:r>
            <a:r>
              <a:rPr lang="ru-RU" sz="1100" dirty="0"/>
              <a:t> </a:t>
            </a:r>
            <a:r>
              <a:rPr lang="ru-RU" sz="1100" dirty="0" err="1"/>
              <a:t>міндеттемелері</a:t>
            </a:r>
            <a:r>
              <a:rPr lang="ru-RU" sz="1100" dirty="0"/>
              <a:t> мен </a:t>
            </a:r>
            <a:r>
              <a:rPr lang="ru-RU" sz="1100" dirty="0" err="1"/>
              <a:t>төлемдері</a:t>
            </a:r>
            <a:r>
              <a:rPr lang="ru-RU" sz="1100" dirty="0"/>
              <a:t> </a:t>
            </a:r>
            <a:r>
              <a:rPr lang="ru-RU" sz="1100" dirty="0" err="1"/>
              <a:t>бойынша</a:t>
            </a:r>
            <a:r>
              <a:rPr lang="ru-RU" sz="1100" dirty="0"/>
              <a:t> </a:t>
            </a:r>
            <a:r>
              <a:rPr lang="ru-RU" sz="1100" dirty="0" err="1"/>
              <a:t>қаржыландыру</a:t>
            </a:r>
            <a:r>
              <a:rPr lang="ru-RU" sz="1100" dirty="0"/>
              <a:t> </a:t>
            </a:r>
            <a:r>
              <a:rPr lang="ru-RU" sz="1100" dirty="0" err="1"/>
              <a:t>жоспарлары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66800" y="5373688"/>
            <a:ext cx="6934200" cy="4556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/>
              <a:t>Мемлекеттік</a:t>
            </a:r>
            <a:r>
              <a:rPr lang="ru-RU" sz="1100" dirty="0"/>
              <a:t> </a:t>
            </a:r>
            <a:r>
              <a:rPr lang="ru-RU" sz="1100" dirty="0" err="1"/>
              <a:t>мекемелердің</a:t>
            </a:r>
            <a:r>
              <a:rPr lang="ru-RU" sz="1100" dirty="0"/>
              <a:t> </a:t>
            </a:r>
            <a:r>
              <a:rPr lang="ru-RU" sz="1100" dirty="0" err="1"/>
              <a:t>міндеттемелері</a:t>
            </a:r>
            <a:r>
              <a:rPr lang="ru-RU" sz="1100" dirty="0"/>
              <a:t> мен </a:t>
            </a:r>
            <a:r>
              <a:rPr lang="ru-RU" sz="1100" dirty="0" err="1"/>
              <a:t>төлемдері</a:t>
            </a:r>
            <a:r>
              <a:rPr lang="ru-RU" sz="1100" dirty="0"/>
              <a:t> </a:t>
            </a:r>
            <a:r>
              <a:rPr lang="ru-RU" sz="1100" dirty="0" err="1"/>
              <a:t>бойынша</a:t>
            </a:r>
            <a:r>
              <a:rPr lang="ru-RU" sz="1100" dirty="0"/>
              <a:t> </a:t>
            </a:r>
            <a:r>
              <a:rPr lang="ru-RU" sz="1100" dirty="0" err="1"/>
              <a:t>қаржыландырудың</a:t>
            </a:r>
            <a:r>
              <a:rPr lang="ru-RU" sz="1100" dirty="0"/>
              <a:t> </a:t>
            </a:r>
            <a:r>
              <a:rPr lang="ru-RU" sz="1100" dirty="0" err="1"/>
              <a:t>жеке</a:t>
            </a:r>
            <a:r>
              <a:rPr lang="ru-RU" sz="1100" dirty="0"/>
              <a:t> </a:t>
            </a:r>
            <a:r>
              <a:rPr lang="ru-RU" sz="1100" dirty="0" err="1"/>
              <a:t>жоспарлары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/>
              <a:t>Бюджет </a:t>
            </a:r>
            <a:r>
              <a:rPr lang="ru-RU" sz="1100" dirty="0" err="1"/>
              <a:t>кодексіне</a:t>
            </a:r>
            <a:r>
              <a:rPr lang="ru-RU" sz="1100" dirty="0"/>
              <a:t> </a:t>
            </a:r>
            <a:r>
              <a:rPr lang="ru-RU" sz="1100" dirty="0" err="1"/>
              <a:t>сәйкес</a:t>
            </a:r>
            <a:r>
              <a:rPr lang="ru-RU" sz="1100" dirty="0"/>
              <a:t> </a:t>
            </a:r>
            <a:r>
              <a:rPr lang="ru-RU" sz="1100" dirty="0" err="1"/>
              <a:t>бюджеттің</a:t>
            </a:r>
            <a:r>
              <a:rPr lang="ru-RU" sz="1100" dirty="0"/>
              <a:t> </a:t>
            </a:r>
            <a:r>
              <a:rPr lang="ru-RU" sz="1100" dirty="0" err="1"/>
              <a:t>атқарылу</a:t>
            </a:r>
            <a:r>
              <a:rPr lang="ru-RU" sz="1100" dirty="0"/>
              <a:t> </a:t>
            </a:r>
            <a:r>
              <a:rPr lang="ru-RU" sz="1100" dirty="0" err="1"/>
              <a:t>тәртібін</a:t>
            </a:r>
            <a:r>
              <a:rPr lang="ru-RU" sz="1100" dirty="0"/>
              <a:t> </a:t>
            </a:r>
            <a:r>
              <a:rPr lang="ru-RU" sz="1100" dirty="0" err="1"/>
              <a:t>айқындайтын</a:t>
            </a:r>
            <a:r>
              <a:rPr lang="ru-RU" sz="1100" dirty="0"/>
              <a:t> </a:t>
            </a:r>
            <a:r>
              <a:rPr lang="ru-RU" sz="1100" dirty="0" err="1"/>
              <a:t>нормативтік-құқықтық</a:t>
            </a:r>
            <a:r>
              <a:rPr lang="ru-RU" sz="1100" dirty="0"/>
              <a:t> </a:t>
            </a:r>
            <a:r>
              <a:rPr lang="ru-RU" sz="1100" dirty="0" err="1"/>
              <a:t>актілер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936" y="237334"/>
            <a:ext cx="8246720" cy="6944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01.08.2026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округтің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Слайд 1</a:t>
            </a:r>
            <a:endParaRPr lang="ru-RU"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188427"/>
              </p:ext>
            </p:extLst>
          </p:nvPr>
        </p:nvGraphicFramePr>
        <p:xfrm>
          <a:off x="364912" y="692696"/>
          <a:ext cx="8462744" cy="5432840"/>
        </p:xfrm>
        <a:graphic>
          <a:graphicData uri="http://schemas.openxmlformats.org/drawingml/2006/table">
            <a:tbl>
              <a:tblPr/>
              <a:tblGrid>
                <a:gridCol w="3195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02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3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586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3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Табыстар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104914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111573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,7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106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6659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,7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8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Шығындар</a:t>
                      </a:r>
                      <a:endParaRPr 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98813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98812,5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-0,5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0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Бюджеттік</a:t>
                      </a:r>
                      <a:r>
                        <a:rPr lang="kk-KZ" sz="1600" b="1" baseline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таза насий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6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ҚАРЖЫЛЫҚ АКТИВТЕРМЕН ОПЕРАЦИЯЛАРҒА САЛЬДО</a:t>
                      </a:r>
                      <a:endParaRPr lang="ru-RU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2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Дефицит</a:t>
                      </a: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16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бетт</a:t>
                      </a: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ік) бюджеті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6101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12761,3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90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Қаржыландыру тапшылығы (бетті пайдалану) бюджеті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-6101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-12761,3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7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Бюджеттік қалдықтары</a:t>
                      </a:r>
                      <a:endParaRPr 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6101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12761,3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90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Есепті</a:t>
                      </a:r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кезеңнің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басындағы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бюджет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қаражатының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қалдықтары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4312,0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90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Есепті</a:t>
                      </a:r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dirty="0" err="1" smtClean="0">
                          <a:effectLst/>
                          <a:latin typeface="Times New Roman" panose="02020603050405020304" pitchFamily="18" charset="0"/>
                        </a:rPr>
                        <a:t>кезеңнің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соңындағы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бюджет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қаражатының</a:t>
                      </a:r>
                      <a:r>
                        <a:rPr lang="ru-RU" sz="1600" b="1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600" b="1" i="0" u="none" strike="noStrike" baseline="0" dirty="0" err="1" smtClean="0">
                          <a:effectLst/>
                          <a:latin typeface="Times New Roman" panose="02020603050405020304" pitchFamily="18" charset="0"/>
                        </a:rPr>
                        <a:t>қалдықтары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17073,3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498" y="1928802"/>
            <a:ext cx="8246720" cy="214314"/>
          </a:xfrm>
        </p:spPr>
        <p:txBody>
          <a:bodyPr>
            <a:normAutofit fontScale="90000"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>
                <a:solidFill>
                  <a:srgbClr val="185ABC"/>
                </a:solidFill>
                <a:latin typeface="Roboto"/>
              </a:rPr>
              <a:t/>
            </a:r>
            <a:br>
              <a:rPr lang="kk-KZ" sz="2000" dirty="0">
                <a:solidFill>
                  <a:srgbClr val="185ABC"/>
                </a:solidFill>
                <a:latin typeface="Roboto"/>
              </a:rPr>
            </a:br>
            <a:r>
              <a:rPr lang="kk-KZ" sz="2000" dirty="0">
                <a:solidFill>
                  <a:srgbClr val="202124"/>
                </a:solidFill>
                <a:latin typeface="Roboto"/>
              </a:rPr>
              <a:t/>
            </a:r>
            <a:br>
              <a:rPr lang="kk-KZ" sz="2000" dirty="0">
                <a:solidFill>
                  <a:srgbClr val="202124"/>
                </a:solidFill>
                <a:latin typeface="Roboto"/>
              </a:rPr>
            </a:br>
            <a:r>
              <a:rPr lang="ru-RU" sz="2000" dirty="0">
                <a:solidFill>
                  <a:srgbClr val="5F6368"/>
                </a:solidFill>
                <a:latin typeface="Roboto"/>
              </a:rPr>
              <a:t/>
            </a:r>
            <a:br>
              <a:rPr lang="ru-RU" sz="2000" dirty="0">
                <a:solidFill>
                  <a:srgbClr val="5F6368"/>
                </a:solidFill>
                <a:latin typeface="Roboto"/>
              </a:rPr>
            </a:br>
            <a:r>
              <a:rPr lang="kk-KZ" sz="2000" dirty="0">
                <a:solidFill>
                  <a:srgbClr val="202124"/>
                </a:solidFill>
                <a:latin typeface="Roboto"/>
              </a:rPr>
              <a:t/>
            </a:r>
            <a:br>
              <a:rPr lang="kk-KZ" sz="2000" dirty="0">
                <a:solidFill>
                  <a:srgbClr val="202124"/>
                </a:solidFill>
                <a:latin typeface="Roboto"/>
              </a:rPr>
            </a:br>
            <a:r>
              <a:rPr lang="kk-KZ" sz="2000" dirty="0">
                <a:solidFill>
                  <a:srgbClr val="202124"/>
                </a:solidFill>
                <a:latin typeface="Roboto"/>
              </a:rPr>
              <a:t/>
            </a:r>
            <a:br>
              <a:rPr lang="kk-KZ" sz="2000" dirty="0">
                <a:solidFill>
                  <a:srgbClr val="202124"/>
                </a:solidFill>
                <a:latin typeface="Roboto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Есеп беру кезеңіндегі жоспарлы мәліметтермен салыстырғанда есеп беру деректері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7824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,0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мың теңгенің өзіндік кірістері 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1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47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1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% 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орындалды, іс жүзінде 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11511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,7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 </a:t>
            </a:r>
            <a:r>
              <a:rPr lang="kk-KZ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</a:rPr>
              <a:t>мың теңге түсті</a:t>
            </a:r>
            <a:r>
              <a:rPr lang="ru-RU" sz="2000" dirty="0" smtClean="0">
                <a:solidFill>
                  <a:srgbClr val="5F6368"/>
                </a:solidFill>
                <a:latin typeface="Roboto"/>
              </a:rPr>
              <a:t/>
            </a:r>
            <a:br>
              <a:rPr lang="ru-RU" sz="2000" dirty="0" smtClean="0">
                <a:solidFill>
                  <a:srgbClr val="5F6368"/>
                </a:solidFill>
                <a:latin typeface="Roboto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Слайд 1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006964"/>
              </p:ext>
            </p:extLst>
          </p:nvPr>
        </p:nvGraphicFramePr>
        <p:xfrm>
          <a:off x="389432" y="2394464"/>
          <a:ext cx="8326435" cy="3430121"/>
        </p:xfrm>
        <a:graphic>
          <a:graphicData uri="http://schemas.openxmlformats.org/drawingml/2006/table">
            <a:tbl>
              <a:tblPr/>
              <a:tblGrid>
                <a:gridCol w="3144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6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37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614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40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6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Салықтық түсімдер</a:t>
                      </a:r>
                      <a:endParaRPr kumimoji="0" lang="ru-RU" sz="16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7824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9907,9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r>
                        <a:rPr lang="kk-KZ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2083,9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9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Негізгі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капиталды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сатудан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түсетін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түсімдер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1603,8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1603,8</a:t>
                      </a:r>
                      <a:endParaRPr lang="ru-RU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6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Субвенция түбіртегі</a:t>
                      </a:r>
                      <a:endParaRPr kumimoji="0" lang="ru-RU" sz="16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48670,0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48670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8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600" b="1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Мақсатты ағымдағы трансферттерді алу</a:t>
                      </a:r>
                      <a:endParaRPr kumimoji="0" lang="ru-RU" sz="1600" b="1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48420,0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51392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106,1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2972,0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64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104914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en-US" sz="1600" b="1" i="0" u="none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111573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,7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106,3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6659</a:t>
                      </a:r>
                      <a:r>
                        <a:rPr lang="en-US" sz="1600" b="1" i="0" u="non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,7</a:t>
                      </a:r>
                      <a:endParaRPr lang="ru-RU" sz="1600" b="1" i="0" u="none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827584" y="5085184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b="0" i="1" dirty="0" smtClean="0"/>
          </a:p>
          <a:p>
            <a:endParaRPr lang="ru-RU" sz="1200" b="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752" y="975790"/>
            <a:ext cx="824672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округінің 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 округтің жылдық бюджеті 100%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орындалды</a:t>
            </a:r>
            <a:b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98813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,0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мың теңге, кассалық орындалуы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98812,5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мың теңге орындалмауы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0,5 </a:t>
            </a:r>
            <a:r>
              <a:rPr lang="kk-KZ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мың </a:t>
            </a:r>
            <a:r>
              <a:rPr lang="kk-K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теңгені құрайды, оның ішінде</a:t>
            </a:r>
            <a:r>
              <a:rPr lang="ru-RU" dirty="0"/>
              <a:t/>
            </a:r>
            <a:br>
              <a:rPr lang="ru-RU" dirty="0"/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Слайд 3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69571"/>
              </p:ext>
            </p:extLst>
          </p:nvPr>
        </p:nvGraphicFramePr>
        <p:xfrm>
          <a:off x="497906" y="2103417"/>
          <a:ext cx="8398412" cy="2289020"/>
        </p:xfrm>
        <a:graphic>
          <a:graphicData uri="http://schemas.openxmlformats.org/drawingml/2006/table">
            <a:tbl>
              <a:tblPr/>
              <a:tblGrid>
                <a:gridCol w="3171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5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0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32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405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01-</a:t>
                      </a:r>
                      <a:r>
                        <a:rPr kumimoji="0" lang="kk-KZ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Жалпы мемлекеттік қызметтер</a:t>
                      </a:r>
                      <a:endParaRPr kumimoji="0" lang="ru-RU" sz="160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35894,9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35894,4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07- </a:t>
                      </a:r>
                      <a:r>
                        <a:rPr kumimoji="0" lang="kk-KZ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ТКШ бөлімі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12881,1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12881,1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08-</a:t>
                      </a:r>
                      <a:r>
                        <a:rPr kumimoji="0" lang="kk-KZ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Мәдениет, спорт, туризм және ақпараттық кеңістік</a:t>
                      </a:r>
                      <a:endParaRPr kumimoji="0" lang="ru-RU" sz="160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</a:t>
                      </a: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300,0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en-US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600" b="0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12-</a:t>
                      </a:r>
                      <a:r>
                        <a:rPr kumimoji="0" lang="kk-KZ" sz="1600" kern="12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Көлік және коммуникация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48937</a:t>
                      </a: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48937,0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endParaRPr kumimoji="0" lang="kk-KZ" sz="1600" kern="1200" dirty="0" smtClean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98813</a:t>
                      </a: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98812,5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0,5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46720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 беру кезеңіндегі жоспарланған мәліметтермен салыстырғанда есеп беру деректері</a:t>
            </a:r>
            <a:r>
              <a:rPr lang="ru-RU" dirty="0"/>
              <a:t/>
            </a:r>
            <a:br>
              <a:rPr lang="ru-RU" dirty="0"/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мын.теңге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Слайд 3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606389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1692681" y="4060084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00" b="0" smtClean="0"/>
              <a:t> </a:t>
            </a:r>
            <a:endParaRPr lang="ru-RU" sz="1000" b="0" smtClean="0"/>
          </a:p>
          <a:p>
            <a:endParaRPr lang="ru-RU" sz="1000" b="0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834444"/>
              </p:ext>
            </p:extLst>
          </p:nvPr>
        </p:nvGraphicFramePr>
        <p:xfrm>
          <a:off x="461293" y="2348880"/>
          <a:ext cx="8398412" cy="1886009"/>
        </p:xfrm>
        <a:graphic>
          <a:graphicData uri="http://schemas.openxmlformats.org/drawingml/2006/table">
            <a:tbl>
              <a:tblPr/>
              <a:tblGrid>
                <a:gridCol w="3171204">
                  <a:extLst>
                    <a:ext uri="{9D8B030D-6E8A-4147-A177-3AD203B41FA5}">
                      <a16:colId xmlns:a16="http://schemas.microsoft.com/office/drawing/2014/main" val="3271693296"/>
                    </a:ext>
                  </a:extLst>
                </a:gridCol>
                <a:gridCol w="1327759">
                  <a:extLst>
                    <a:ext uri="{9D8B030D-6E8A-4147-A177-3AD203B41FA5}">
                      <a16:colId xmlns:a16="http://schemas.microsoft.com/office/drawing/2014/main" val="1737527936"/>
                    </a:ext>
                  </a:extLst>
                </a:gridCol>
                <a:gridCol w="1335206">
                  <a:extLst>
                    <a:ext uri="{9D8B030D-6E8A-4147-A177-3AD203B41FA5}">
                      <a16:colId xmlns:a16="http://schemas.microsoft.com/office/drawing/2014/main" val="816715171"/>
                    </a:ext>
                  </a:extLst>
                </a:gridCol>
                <a:gridCol w="1220945">
                  <a:extLst>
                    <a:ext uri="{9D8B030D-6E8A-4147-A177-3AD203B41FA5}">
                      <a16:colId xmlns:a16="http://schemas.microsoft.com/office/drawing/2014/main" val="1386634531"/>
                    </a:ext>
                  </a:extLst>
                </a:gridCol>
                <a:gridCol w="1343298">
                  <a:extLst>
                    <a:ext uri="{9D8B030D-6E8A-4147-A177-3AD203B41FA5}">
                      <a16:colId xmlns:a16="http://schemas.microsoft.com/office/drawing/2014/main" val="977683270"/>
                    </a:ext>
                  </a:extLst>
                </a:gridCol>
              </a:tblGrid>
              <a:tr h="64735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6447232"/>
                  </a:ext>
                </a:extLst>
              </a:tr>
              <a:tr h="3354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Облыстық бюджет</a:t>
                      </a:r>
                      <a:endParaRPr kumimoji="0"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43835,0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43835,0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8087421"/>
                  </a:ext>
                </a:extLst>
              </a:tr>
              <a:tr h="3354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6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Аудандық бюджет</a:t>
                      </a:r>
                      <a:endParaRPr kumimoji="0"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4585,0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7557,0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2972,0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2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kk-KZ" sz="1600" kern="12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Субвенция</a:t>
                      </a:r>
                      <a:endParaRPr kumimoji="0" lang="ru-RU" sz="16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48670,0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48670,0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5642184"/>
                  </a:ext>
                </a:extLst>
              </a:tr>
              <a:tr h="2054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97090,0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100062,0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414228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25603</TotalTime>
  <Words>379</Words>
  <Application>Microsoft Office PowerPoint</Application>
  <PresentationFormat>Экран (4:3)</PresentationFormat>
  <Paragraphs>174</Paragraphs>
  <Slides>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Arial</vt:lpstr>
      <vt:lpstr>Calibri</vt:lpstr>
      <vt:lpstr>Constantia</vt:lpstr>
      <vt:lpstr>Roboto</vt:lpstr>
      <vt:lpstr>Times New Roman</vt:lpstr>
      <vt:lpstr>Trebuchet MS</vt:lpstr>
      <vt:lpstr>Wingdings</vt:lpstr>
      <vt:lpstr>Wingdings 2</vt:lpstr>
      <vt:lpstr>Поток</vt:lpstr>
      <vt:lpstr>      01.08.2026 жылға арналған «Бюджеттің атқарылу сатысында» азаматтық бюджеті Аққулы ауданының Ямышев ауылдық округі әкімінің аппараты ММ   </vt:lpstr>
      <vt:lpstr>Презентация PowerPoint</vt:lpstr>
      <vt:lpstr>Презентация PowerPoint</vt:lpstr>
      <vt:lpstr>      01.08.2026 жылға арналған ауылдық округтің бюджеті   </vt:lpstr>
      <vt:lpstr>                Есеп беру кезеңіндегі жоспарлы мәліметтермен салыстырғанда есеп беру деректері 7824,0 мың теңгенің өзіндік кірістері 147,1% орындалды, іс жүзінде  11511,7 мың теңге түсті </vt:lpstr>
      <vt:lpstr>                                                Ауылдық округінің шығындары   Ауылдық округтің жылдық бюджеті 100% орындалды  жоспары 98813,0 мың теңге, кассалық орындалуы 98812,5 мың теңге орындалмауы 0,5 мың теңгені құрайды, оның ішінде </vt:lpstr>
      <vt:lpstr>                          Есеп беру кезеңіндегі жоспарланған мәліметтермен салыстырғанда есеп беру деректері                                                                                                                 мын.теңге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ПК</cp:lastModifiedBy>
  <cp:revision>2255</cp:revision>
  <dcterms:created xsi:type="dcterms:W3CDTF">2006-10-20T07:25:08Z</dcterms:created>
  <dcterms:modified xsi:type="dcterms:W3CDTF">2026-08-04T09:12:08Z</dcterms:modified>
</cp:coreProperties>
</file>