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20116800" cy="11309350"/>
  <p:notesSz cx="20116800" cy="11309350"/>
  <p:embeddedFontLst>
    <p:embeddedFont>
      <p:font typeface="CJGBQQ+Montserrat-Italic" panose="020B0604020202020204"/>
      <p:regular r:id="rId14"/>
    </p:embeddedFont>
    <p:embeddedFont>
      <p:font typeface="NAUUWL+MS-Mincho" panose="020B0604020202020204"/>
      <p:regular r:id="rId15"/>
    </p:embeddedFont>
    <p:embeddedFont>
      <p:font typeface="IFHATE+Montserrat-Regular" panose="020B0604020202020204"/>
      <p:regular r:id="rId16"/>
    </p:embeddedFont>
    <p:embeddedFont>
      <p:font typeface="SJVBJI+Montserrat-Bold" panose="020B0604020202020204"/>
      <p:regular r:id="rId17"/>
    </p:embeddedFont>
    <p:embeddedFont>
      <p:font typeface="FUTCBD+Montserrat-ExtraBold" panose="020B0604020202020204"/>
      <p:regular r:id="rId18"/>
    </p:embeddedFont>
    <p:embeddedFont>
      <p:font typeface="DUVDHI+Montserrat-Black" panose="020B0604020202020204"/>
      <p:regular r:id="rId19"/>
    </p:embeddedFont>
    <p:embeddedFont>
      <p:font typeface="BVRJKA+Montserrat-Light" panose="020B0604020202020204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KKROBB+Montserrat-Regular" panose="020B0604020202020204"/>
      <p:regular r:id="rId25"/>
    </p:embeddedFont>
    <p:embeddedFont>
      <p:font typeface="WLWUVP+PalatinoLinotype-Bold" panose="020B0604020202020204"/>
      <p:regular r:id="rId26"/>
    </p:embeddedFont>
    <p:embeddedFont>
      <p:font typeface="JEFIJT+PalatinoLinotype-Bold" panose="020B0604020202020204"/>
      <p:regular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zhan" initials="A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331" y="6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23T15:32:46.862" idx="1">
    <p:pos x="12672" y="-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39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image" Target="../media/image42.png"/><Relationship Id="rId21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openxmlformats.org/officeDocument/2006/relationships/image" Target="../media/image41.png"/><Relationship Id="rId16" Type="http://schemas.openxmlformats.org/officeDocument/2006/relationships/image" Target="../media/image44.png"/><Relationship Id="rId20" Type="http://schemas.openxmlformats.org/officeDocument/2006/relationships/image" Target="../media/image17.png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31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47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9416" y="0"/>
            <a:ext cx="20097384" cy="112348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81784" y="5085025"/>
            <a:ext cx="8932800" cy="713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94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4800" spc="-82" dirty="0" smtClean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АЗАМАТТЫҚ </a:t>
            </a:r>
            <a:r>
              <a:rPr sz="4800" spc="-41" dirty="0" smtClean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БЮДЖЕТ</a:t>
            </a:r>
            <a:endParaRPr sz="4800" spc="-41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9488" y="7145516"/>
            <a:ext cx="10009112" cy="1115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76190" marR="0">
              <a:lnSpc>
                <a:spcPts val="285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spc="-3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«Павлодар </a:t>
            </a:r>
            <a:r>
              <a:rPr lang="ru-RU" sz="2400" spc="-3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z="2400" spc="-3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z="2400" spc="-3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spc="-3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spc="-3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spc="-3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spc="-3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» </a:t>
            </a:r>
            <a:r>
              <a:rPr lang="ru-RU" sz="2400" spc="-3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spc="-3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мекемесінің</a:t>
            </a:r>
            <a:r>
              <a:rPr lang="ru-RU" sz="2400" spc="-3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2026-2028 </a:t>
            </a:r>
            <a:r>
              <a:rPr lang="ru-RU" sz="2400" spc="-3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жылдарға</a:t>
            </a:r>
            <a:r>
              <a:rPr lang="ru-RU" sz="2400" spc="-3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арналған</a:t>
            </a:r>
            <a:endParaRPr sz="240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1"/>
          <p:cNvSpPr/>
          <p:nvPr/>
        </p:nvSpPr>
        <p:spPr>
          <a:xfrm>
            <a:off x="692450" y="1118763"/>
            <a:ext cx="105831" cy="1086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670949" y="1262571"/>
            <a:ext cx="149392" cy="12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0949" y="1414481"/>
            <a:ext cx="202168" cy="14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949" y="1616090"/>
            <a:ext cx="149392" cy="123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949" y="1764645"/>
            <a:ext cx="183459" cy="3342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2066" y="2141063"/>
            <a:ext cx="148834" cy="2898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949" y="2483689"/>
            <a:ext cx="149392" cy="12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3478" y="2654862"/>
            <a:ext cx="195466" cy="1644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0949" y="2950016"/>
            <a:ext cx="149392" cy="123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949" y="3098571"/>
            <a:ext cx="183459" cy="3342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949" y="3461302"/>
            <a:ext cx="202168" cy="14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949" y="3652580"/>
            <a:ext cx="149392" cy="2610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949" y="4039609"/>
            <a:ext cx="149392" cy="12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2066" y="4195983"/>
            <a:ext cx="146879" cy="1234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0949" y="4348167"/>
            <a:ext cx="149392" cy="2719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066" y="4643607"/>
            <a:ext cx="147158" cy="11951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0949" y="4819527"/>
            <a:ext cx="149951" cy="4425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0949" y="4980367"/>
            <a:ext cx="149392" cy="2817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2066" y="5291157"/>
            <a:ext cx="146879" cy="1354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0949" y="5469032"/>
            <a:ext cx="149392" cy="1493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0949" y="5646907"/>
            <a:ext cx="202168" cy="14883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0949" y="5824502"/>
            <a:ext cx="149392" cy="2719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0949" y="6124682"/>
            <a:ext cx="149392" cy="1493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2066" y="6298369"/>
            <a:ext cx="182342" cy="16893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0949" y="6494394"/>
            <a:ext cx="149392" cy="1231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949" y="6646869"/>
            <a:ext cx="202168" cy="14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2066" y="6824465"/>
            <a:ext cx="146879" cy="10387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2066" y="7058188"/>
            <a:ext cx="146879" cy="1354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2066" y="7323185"/>
            <a:ext cx="147158" cy="16279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0949" y="7528705"/>
            <a:ext cx="202168" cy="1488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2066" y="7708534"/>
            <a:ext cx="202447" cy="41606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0949" y="8168440"/>
            <a:ext cx="149392" cy="28175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2066" y="8479234"/>
            <a:ext cx="146879" cy="1354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0949" y="8647056"/>
            <a:ext cx="202168" cy="30074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0949" y="9000574"/>
            <a:ext cx="149392" cy="1231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0949" y="9240161"/>
            <a:ext cx="149951" cy="30380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1803" y="9568263"/>
            <a:ext cx="232605" cy="51212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3478" y="10115846"/>
            <a:ext cx="73718" cy="6534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124167" y="0"/>
            <a:ext cx="10992634" cy="11309155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19679" y="0"/>
            <a:ext cx="7218315" cy="1130915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654180" y="313454"/>
            <a:ext cx="7235485" cy="5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spc="-2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Құрметті</a:t>
            </a:r>
            <a:r>
              <a:rPr lang="ru-RU" sz="3600" spc="-2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2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сайтқа</a:t>
            </a:r>
            <a:r>
              <a:rPr lang="ru-RU" sz="3600" spc="-2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2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кірушілер</a:t>
            </a:r>
            <a:r>
              <a:rPr lang="ru-RU" sz="3600" spc="-2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!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9203265" y="2915880"/>
            <a:ext cx="10913535" cy="2584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077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Сіздердің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назарларыңызға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«Павлодар </a:t>
            </a:r>
            <a:r>
              <a:rPr lang="ru-RU" sz="2400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»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мекемесінің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2026-2028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жылдарға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арналған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Азаматтық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ұсынылады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онда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бюджетінің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негізгі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көрсеткіштері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туралы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ақпарат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қамтылған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Павлодар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қалалық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мәслихатының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2026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жылғы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29 </a:t>
            </a:r>
            <a:r>
              <a:rPr lang="ru-RU" sz="2400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маусымдағы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"Павлодар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2026-2028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жылдарға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арналған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туралы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» №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331/4 </a:t>
            </a:r>
            <a:r>
              <a:rPr lang="ru-RU" sz="2400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шешімімен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. </a:t>
            </a:r>
            <a:endParaRPr sz="24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748710" y="0"/>
            <a:ext cx="1368090" cy="1368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18472" y="1639349"/>
            <a:ext cx="5750252" cy="921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26"/>
              </a:lnSpc>
            </a:pPr>
            <a:r>
              <a:rPr lang="ru-RU" sz="30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Бюджеттік</a:t>
            </a:r>
            <a:r>
              <a:rPr lang="ru-RU" sz="30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0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бағдарламаның</a:t>
            </a:r>
            <a:r>
              <a:rPr lang="ru-RU" sz="30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0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мақсаты</a:t>
            </a:r>
            <a:r>
              <a:rPr lang="ru-RU" sz="30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endParaRPr lang="ru-RU" sz="3000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44132" y="2693312"/>
            <a:ext cx="17303299" cy="1661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8971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Өзіне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жүктелген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функцияларды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барынша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тиімді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орындауға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қол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жеткізу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үшін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бөлімнің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қызметін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қамтамасыз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138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ету</a:t>
            </a:r>
            <a:r>
              <a:rPr lang="ru-RU" sz="2400" spc="138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418971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sz="2400" dirty="0">
              <a:solidFill>
                <a:srgbClr val="172536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8472" y="4190067"/>
            <a:ext cx="9566242" cy="921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726"/>
              </a:lnSpc>
            </a:pPr>
            <a:r>
              <a:rPr lang="ru-RU" sz="30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Бюджеттік</a:t>
            </a:r>
            <a:r>
              <a:rPr lang="ru-RU" sz="30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0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бағдарламаның</a:t>
            </a:r>
            <a:r>
              <a:rPr lang="ru-RU" sz="30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0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сипаттамасы</a:t>
            </a:r>
            <a:r>
              <a:rPr lang="ru-RU" sz="30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(</a:t>
            </a:r>
            <a:r>
              <a:rPr lang="ru-RU" sz="30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негіздемесі</a:t>
            </a:r>
            <a:r>
              <a:rPr lang="ru-RU" sz="30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) </a:t>
            </a:r>
            <a:endParaRPr lang="ru-RU" sz="3000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44132" y="5284697"/>
            <a:ext cx="17519324" cy="22125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169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Осы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бюджеттік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бағдарлама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шығыстар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бекітілген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штат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санына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сәйкес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Павлодар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аппаратының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қызметін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қамтамасыз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етуге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бағытталған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онда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еңбекақы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төлеу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қорын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төлеуге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кеңсе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тауарларымен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қорлармен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байланыс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қызметтерімен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қамтамасыз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етуге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ақпараттық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бағдарламаларды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сүйемелдеуге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негізгі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құралдарды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ұстауға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жөндеуге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қалалық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бюджет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қаражаты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есебінен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барынша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тиімді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нәтижеге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қол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жеткізу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үшін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шығыстар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көзделген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оған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жүктелген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функцияларды</a:t>
            </a:r>
            <a:r>
              <a:rPr lang="ru-RU" sz="2400" dirty="0">
                <a:solidFill>
                  <a:srgbClr val="172536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172536"/>
                </a:solidFill>
                <a:latin typeface="IFHATE+Montserrat-Regular"/>
                <a:cs typeface="IFHATE+Montserrat-Regular"/>
              </a:rPr>
              <a:t>орындау</a:t>
            </a:r>
            <a:r>
              <a:rPr lang="ru-RU" sz="2400" dirty="0" smtClean="0">
                <a:solidFill>
                  <a:srgbClr val="172536"/>
                </a:solidFill>
                <a:latin typeface="IFHATE+Montserrat-Regular"/>
                <a:cs typeface="IFHATE+Montserrat-Regular"/>
              </a:rPr>
              <a:t>.</a:t>
            </a:r>
            <a:endParaRPr lang="ru-RU" sz="2400" dirty="0">
              <a:solidFill>
                <a:srgbClr val="172536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978472" y="336202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327994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42497" y="319476"/>
            <a:ext cx="15225315" cy="17312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Бюджеттік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бағдарлама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бойынша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шығыстар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,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барлығы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(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мың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теңге</a:t>
            </a:r>
            <a:r>
              <a:rPr lang="ru-RU" sz="3600" spc="-32" dirty="0" smtClean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)</a:t>
            </a:r>
          </a:p>
          <a:p>
            <a:pPr>
              <a:lnSpc>
                <a:spcPts val="4472"/>
              </a:lnSpc>
            </a:pPr>
            <a:endParaRPr lang="ru-RU" sz="3600" spc="-32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123346" y="983231"/>
            <a:ext cx="1140451" cy="243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 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357612" y="983231"/>
            <a:ext cx="168739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377774" marR="0">
              <a:lnSpc>
                <a:spcPts val="1992"/>
              </a:lnSpc>
              <a:spcBef>
                <a:spcPts val="298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51258" y="1459711"/>
            <a:ext cx="5873990" cy="1019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" marR="0">
              <a:lnSpc>
                <a:spcPts val="2656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Республикалық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бюджеттен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берілетін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трансферттер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есебінен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</a:p>
          <a:p>
            <a:pPr marL="8" marR="0">
              <a:lnSpc>
                <a:spcPts val="2656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бюджет,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оның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ішінде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:</a:t>
            </a:r>
            <a:endParaRPr lang="ru-RU" sz="2200" spc="14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159766" y="2022083"/>
            <a:ext cx="432397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spc="4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486579" y="2083491"/>
            <a:ext cx="66058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spc="-1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endParaRPr sz="1650" spc="-15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84154" y="2083491"/>
            <a:ext cx="267970" cy="499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56262" y="2679851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66836" y="2704858"/>
            <a:ext cx="984354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640997" y="2704858"/>
            <a:ext cx="983579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23346" y="3420603"/>
            <a:ext cx="1143982" cy="6796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115809" marR="0">
              <a:lnSpc>
                <a:spcPts val="1992"/>
              </a:lnSpc>
              <a:spcBef>
                <a:spcPts val="1281"/>
              </a:spcBef>
              <a:spcAft>
                <a:spcPts val="0"/>
              </a:spcAft>
            </a:pP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65719</a:t>
            </a: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2357612" y="3420603"/>
            <a:ext cx="168739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377774" marR="0">
              <a:lnSpc>
                <a:spcPts val="1992"/>
              </a:lnSpc>
              <a:spcBef>
                <a:spcPts val="298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2669081" y="4118842"/>
            <a:ext cx="957605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78027</a:t>
            </a: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846058" y="4271658"/>
            <a:ext cx="4886443" cy="673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6"/>
              </a:lnSpc>
            </a:pP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Жергілікті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бюджет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қаражаты</a:t>
            </a:r>
            <a:r>
              <a:rPr lang="ru-RU" sz="2200" spc="14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4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есебінен</a:t>
            </a:r>
            <a:endParaRPr lang="ru-RU" sz="2200" spc="14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853772" y="4450181"/>
            <a:ext cx="900409" cy="499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</a:t>
            </a:r>
            <a:r>
              <a:rPr lang="ru-RU" sz="16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400142,0</a:t>
            </a: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4756262" y="5244836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66836" y="5269846"/>
            <a:ext cx="984354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640997" y="5269846"/>
            <a:ext cx="983579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23346" y="5951944"/>
            <a:ext cx="1140451" cy="243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357612" y="5951944"/>
            <a:ext cx="168739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377774" marR="0">
              <a:lnSpc>
                <a:spcPts val="1992"/>
              </a:lnSpc>
              <a:spcBef>
                <a:spcPts val="298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837839" y="6447948"/>
            <a:ext cx="5705162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" marR="0">
              <a:lnSpc>
                <a:spcPts val="2654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ҚР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Ұлттық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қорынан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кепілдендірілген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трансферт </a:t>
            </a:r>
            <a:r>
              <a:rPr lang="ru-RU" sz="2200" spc="1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есебінен</a:t>
            </a:r>
            <a:r>
              <a:rPr lang="ru-RU" sz="2200" spc="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кепілдендірілген</a:t>
            </a:r>
            <a:r>
              <a:rPr lang="ru-RU" sz="2200" spc="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трансферттен</a:t>
            </a:r>
            <a:r>
              <a:rPr lang="ru-RU" sz="2200" spc="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ҚР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Ұлттық</a:t>
            </a:r>
            <a:r>
              <a:rPr lang="ru-RU" sz="220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қоры</a:t>
            </a:r>
            <a:endParaRPr sz="22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416032" y="6786959"/>
            <a:ext cx="620840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990707" y="7223747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5207163" y="7223747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4756262" y="7880682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266836" y="7905688"/>
            <a:ext cx="984354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640997" y="7905688"/>
            <a:ext cx="983579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23346" y="8639615"/>
            <a:ext cx="1166622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137676" marR="0">
              <a:lnSpc>
                <a:spcPts val="1992"/>
              </a:lnSpc>
              <a:spcBef>
                <a:spcPts val="2289"/>
              </a:spcBef>
              <a:spcAft>
                <a:spcPts val="0"/>
              </a:spcAft>
            </a:pPr>
            <a:r>
              <a:rPr lang="kk-KZ" sz="1650" spc="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65719,0</a:t>
            </a:r>
            <a:endParaRPr sz="1650" spc="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357612" y="8639615"/>
            <a:ext cx="1687399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6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377774" marR="0">
              <a:lnSpc>
                <a:spcPts val="1992"/>
              </a:lnSpc>
              <a:spcBef>
                <a:spcPts val="298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2665073" y="9398347"/>
            <a:ext cx="957608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78027</a:t>
            </a: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2837855" y="9466982"/>
            <a:ext cx="5755054" cy="6735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6"/>
              </a:lnSpc>
            </a:pP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Бюджеттік</a:t>
            </a:r>
            <a:r>
              <a:rPr lang="ru-RU" sz="220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бағдарлама</a:t>
            </a:r>
            <a:r>
              <a:rPr lang="ru-RU" sz="220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20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шығыстардың</a:t>
            </a:r>
            <a:r>
              <a:rPr lang="ru-RU" sz="2200" spc="-13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200" spc="-13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жиыны</a:t>
            </a:r>
            <a:endParaRPr lang="ru-RU" sz="220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838656" y="9639119"/>
            <a:ext cx="892266" cy="499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</a:t>
            </a:r>
            <a:r>
              <a:rPr lang="ru-RU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400142,0</a:t>
            </a:r>
            <a:endParaRPr sz="1650" spc="-2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4756262" y="10568353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266836" y="10593359"/>
            <a:ext cx="984354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640997" y="10593359"/>
            <a:ext cx="983579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650" spc="14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39" name="object 35">
            <a:extLst>
              <a:ext uri="{FF2B5EF4-FFF2-40B4-BE49-F238E27FC236}">
                <a16:creationId xmlns:a16="http://schemas.microsoft.com/office/drawing/2014/main" xmlns="" id="{CA3C472E-BE96-2DE1-7E6A-9BBC6058D377}"/>
              </a:ext>
            </a:extLst>
          </p:cNvPr>
          <p:cNvSpPr txBox="1"/>
          <p:nvPr/>
        </p:nvSpPr>
        <p:spPr>
          <a:xfrm>
            <a:off x="16386679" y="9564603"/>
            <a:ext cx="89226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lang="ru-RU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9417</a:t>
            </a:r>
            <a:endParaRPr sz="1650" spc="-2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0" name="object 35">
            <a:extLst>
              <a:ext uri="{FF2B5EF4-FFF2-40B4-BE49-F238E27FC236}">
                <a16:creationId xmlns:a16="http://schemas.microsoft.com/office/drawing/2014/main" xmlns="" id="{91DA6124-A95A-6274-8FDB-D6B25B74EE24}"/>
              </a:ext>
            </a:extLst>
          </p:cNvPr>
          <p:cNvSpPr txBox="1"/>
          <p:nvPr/>
        </p:nvSpPr>
        <p:spPr>
          <a:xfrm>
            <a:off x="17823989" y="9409780"/>
            <a:ext cx="89226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81532</a:t>
            </a:r>
            <a:endParaRPr sz="1650" spc="-2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1" name="object 35">
            <a:extLst>
              <a:ext uri="{FF2B5EF4-FFF2-40B4-BE49-F238E27FC236}">
                <a16:creationId xmlns:a16="http://schemas.microsoft.com/office/drawing/2014/main" xmlns="" id="{400B730D-C1DF-AABF-E89E-E0E0BECFABD1}"/>
              </a:ext>
            </a:extLst>
          </p:cNvPr>
          <p:cNvSpPr txBox="1"/>
          <p:nvPr/>
        </p:nvSpPr>
        <p:spPr>
          <a:xfrm>
            <a:off x="16378476" y="4271658"/>
            <a:ext cx="89226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79 417</a:t>
            </a:r>
            <a:r>
              <a:rPr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42" name="object 35">
            <a:extLst>
              <a:ext uri="{FF2B5EF4-FFF2-40B4-BE49-F238E27FC236}">
                <a16:creationId xmlns:a16="http://schemas.microsoft.com/office/drawing/2014/main" xmlns="" id="{675DE4BD-D873-C9B3-5C5F-E52F2AF14F25}"/>
              </a:ext>
            </a:extLst>
          </p:cNvPr>
          <p:cNvSpPr txBox="1"/>
          <p:nvPr/>
        </p:nvSpPr>
        <p:spPr>
          <a:xfrm>
            <a:off x="17823989" y="4118842"/>
            <a:ext cx="892266" cy="2433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81532</a:t>
            </a:r>
            <a:r>
              <a:rPr sz="1650" spc="-2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43" name="object 10">
            <a:extLst>
              <a:ext uri="{FF2B5EF4-FFF2-40B4-BE49-F238E27FC236}">
                <a16:creationId xmlns:a16="http://schemas.microsoft.com/office/drawing/2014/main" xmlns="" id="{894DDDAB-3648-2ABF-300A-2A1FBCDEE660}"/>
              </a:ext>
            </a:extLst>
          </p:cNvPr>
          <p:cNvSpPr txBox="1"/>
          <p:nvPr/>
        </p:nvSpPr>
        <p:spPr>
          <a:xfrm>
            <a:off x="16832812" y="2134019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44" name="object 10">
            <a:extLst>
              <a:ext uri="{FF2B5EF4-FFF2-40B4-BE49-F238E27FC236}">
                <a16:creationId xmlns:a16="http://schemas.microsoft.com/office/drawing/2014/main" xmlns="" id="{A22DF0E4-9CC7-EE57-0C78-50A486EFAE82}"/>
              </a:ext>
            </a:extLst>
          </p:cNvPr>
          <p:cNvSpPr txBox="1"/>
          <p:nvPr/>
        </p:nvSpPr>
        <p:spPr>
          <a:xfrm>
            <a:off x="18136137" y="2022083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45" name="object 11">
            <a:extLst>
              <a:ext uri="{FF2B5EF4-FFF2-40B4-BE49-F238E27FC236}">
                <a16:creationId xmlns:a16="http://schemas.microsoft.com/office/drawing/2014/main" xmlns="" id="{A5703D5F-05B4-D465-ECD4-11948FCC7251}"/>
              </a:ext>
            </a:extLst>
          </p:cNvPr>
          <p:cNvSpPr txBox="1"/>
          <p:nvPr/>
        </p:nvSpPr>
        <p:spPr>
          <a:xfrm>
            <a:off x="16323417" y="2704858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6" name="object 11">
            <a:extLst>
              <a:ext uri="{FF2B5EF4-FFF2-40B4-BE49-F238E27FC236}">
                <a16:creationId xmlns:a16="http://schemas.microsoft.com/office/drawing/2014/main" xmlns="" id="{8FB18093-D2B8-BB08-9D08-57A8C81295AA}"/>
              </a:ext>
            </a:extLst>
          </p:cNvPr>
          <p:cNvSpPr txBox="1"/>
          <p:nvPr/>
        </p:nvSpPr>
        <p:spPr>
          <a:xfrm>
            <a:off x="17902915" y="2711719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7" name="object 11">
            <a:extLst>
              <a:ext uri="{FF2B5EF4-FFF2-40B4-BE49-F238E27FC236}">
                <a16:creationId xmlns:a16="http://schemas.microsoft.com/office/drawing/2014/main" xmlns="" id="{5386FAB1-C258-DF22-4B06-E8D6CB66762D}"/>
              </a:ext>
            </a:extLst>
          </p:cNvPr>
          <p:cNvSpPr txBox="1"/>
          <p:nvPr/>
        </p:nvSpPr>
        <p:spPr>
          <a:xfrm>
            <a:off x="16466621" y="5267130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8" name="object 11">
            <a:extLst>
              <a:ext uri="{FF2B5EF4-FFF2-40B4-BE49-F238E27FC236}">
                <a16:creationId xmlns:a16="http://schemas.microsoft.com/office/drawing/2014/main" xmlns="" id="{3C300AEA-D9E9-0E20-64A8-5ED540119068}"/>
              </a:ext>
            </a:extLst>
          </p:cNvPr>
          <p:cNvSpPr txBox="1"/>
          <p:nvPr/>
        </p:nvSpPr>
        <p:spPr>
          <a:xfrm>
            <a:off x="16401969" y="10589231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9" name="object 11">
            <a:extLst>
              <a:ext uri="{FF2B5EF4-FFF2-40B4-BE49-F238E27FC236}">
                <a16:creationId xmlns:a16="http://schemas.microsoft.com/office/drawing/2014/main" xmlns="" id="{2E294F32-5F8F-9167-DA35-DAD64085398C}"/>
              </a:ext>
            </a:extLst>
          </p:cNvPr>
          <p:cNvSpPr txBox="1"/>
          <p:nvPr/>
        </p:nvSpPr>
        <p:spPr>
          <a:xfrm>
            <a:off x="17902915" y="5244836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ru-RU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0" name="object 11">
            <a:extLst>
              <a:ext uri="{FF2B5EF4-FFF2-40B4-BE49-F238E27FC236}">
                <a16:creationId xmlns:a16="http://schemas.microsoft.com/office/drawing/2014/main" xmlns="" id="{1F127C36-0752-6506-B6F2-219E05F77B1D}"/>
              </a:ext>
            </a:extLst>
          </p:cNvPr>
          <p:cNvSpPr txBox="1"/>
          <p:nvPr/>
        </p:nvSpPr>
        <p:spPr>
          <a:xfrm>
            <a:off x="17823989" y="7880682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1" name="object 11">
            <a:extLst>
              <a:ext uri="{FF2B5EF4-FFF2-40B4-BE49-F238E27FC236}">
                <a16:creationId xmlns:a16="http://schemas.microsoft.com/office/drawing/2014/main" xmlns="" id="{6358B87D-083A-4EC4-3AC7-AF79FDAFD780}"/>
              </a:ext>
            </a:extLst>
          </p:cNvPr>
          <p:cNvSpPr txBox="1"/>
          <p:nvPr/>
        </p:nvSpPr>
        <p:spPr>
          <a:xfrm>
            <a:off x="17902914" y="10602721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2" name="object 11">
            <a:extLst>
              <a:ext uri="{FF2B5EF4-FFF2-40B4-BE49-F238E27FC236}">
                <a16:creationId xmlns:a16="http://schemas.microsoft.com/office/drawing/2014/main" xmlns="" id="{CD1C66A7-4B7A-7E2E-C55D-47EB25EB87B1}"/>
              </a:ext>
            </a:extLst>
          </p:cNvPr>
          <p:cNvSpPr txBox="1"/>
          <p:nvPr/>
        </p:nvSpPr>
        <p:spPr>
          <a:xfrm>
            <a:off x="16466621" y="7888507"/>
            <a:ext cx="1002383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650" spc="15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650" spc="-13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65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3" name="object 27">
            <a:extLst>
              <a:ext uri="{FF2B5EF4-FFF2-40B4-BE49-F238E27FC236}">
                <a16:creationId xmlns:a16="http://schemas.microsoft.com/office/drawing/2014/main" xmlns="" id="{DC22FE18-746C-6EB8-7FFE-C081F621A58B}"/>
              </a:ext>
            </a:extLst>
          </p:cNvPr>
          <p:cNvSpPr txBox="1"/>
          <p:nvPr/>
        </p:nvSpPr>
        <p:spPr>
          <a:xfrm>
            <a:off x="16832812" y="7144029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54" name="object 27">
            <a:extLst>
              <a:ext uri="{FF2B5EF4-FFF2-40B4-BE49-F238E27FC236}">
                <a16:creationId xmlns:a16="http://schemas.microsoft.com/office/drawing/2014/main" xmlns="" id="{8A6629D4-6FBC-442F-D007-8F714E64A800}"/>
              </a:ext>
            </a:extLst>
          </p:cNvPr>
          <p:cNvSpPr txBox="1"/>
          <p:nvPr/>
        </p:nvSpPr>
        <p:spPr>
          <a:xfrm>
            <a:off x="18270120" y="7122698"/>
            <a:ext cx="267970" cy="2879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992"/>
              </a:lnSpc>
              <a:spcBef>
                <a:spcPts val="0"/>
              </a:spcBef>
              <a:spcAft>
                <a:spcPts val="0"/>
              </a:spcAft>
            </a:pPr>
            <a:r>
              <a:rPr sz="16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-15603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9327994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42497" y="319476"/>
            <a:ext cx="12406231" cy="11541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Бюджеттік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бағдарлама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бойынша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шығыстар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,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барлығы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(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мың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. </a:t>
            </a:r>
            <a:r>
              <a:rPr lang="ru-RU" sz="3600" spc="-32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теңге</a:t>
            </a:r>
            <a:r>
              <a:rPr lang="ru-RU" sz="3600" spc="-32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)</a:t>
            </a:r>
            <a:endParaRPr lang="ru-RU" sz="3600" spc="-32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51702" y="3050555"/>
            <a:ext cx="125426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8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Есепті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40210" y="3050555"/>
            <a:ext cx="2054694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8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Бекітілген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420752" marR="0">
              <a:lnSpc>
                <a:spcPts val="2218"/>
              </a:lnSpc>
              <a:spcBef>
                <a:spcPts val="71"/>
              </a:spcBef>
              <a:spcAft>
                <a:spcPts val="0"/>
              </a:spcAft>
            </a:pPr>
            <a:r>
              <a:rPr sz="1850" spc="-12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88881" y="3939091"/>
            <a:ext cx="8534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17397</a:t>
            </a: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99431" y="4088006"/>
            <a:ext cx="7387187" cy="3638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6"/>
              </a:lnSpc>
            </a:pPr>
            <a:r>
              <a:rPr lang="ru-RU" sz="2450" spc="1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50" spc="1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органның</a:t>
            </a:r>
            <a:r>
              <a:rPr lang="ru-RU" sz="24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50" spc="1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күрделі</a:t>
            </a:r>
            <a:r>
              <a:rPr lang="ru-RU" sz="2450" spc="1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50" spc="1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шығыстары</a:t>
            </a:r>
            <a:endParaRPr lang="ru-RU" sz="2450" spc="1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211764" y="4207619"/>
            <a:ext cx="1079573" cy="1295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245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1</a:t>
            </a:r>
            <a:r>
              <a:rPr lang="ru-RU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7397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,0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0" marR="0">
              <a:lnSpc>
                <a:spcPts val="2218"/>
              </a:lnSpc>
              <a:spcBef>
                <a:spcPts val="3549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6 </a:t>
            </a:r>
            <a:r>
              <a:rPr lang="kk-KZ" sz="185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11498" y="4968086"/>
            <a:ext cx="1080438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4</a:t>
            </a:r>
            <a:r>
              <a:rPr sz="1850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850" spc="-22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855808" y="4968086"/>
            <a:ext cx="1079574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ru-RU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5</a:t>
            </a:r>
            <a:r>
              <a:rPr sz="1850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850" spc="-22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99431" y="6157216"/>
            <a:ext cx="11471698" cy="7472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950"/>
              </a:lnSpc>
            </a:pP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Бюджеттік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бағдарламаның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мақсаты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: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мемлекеттік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органның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күрделі</a:t>
            </a:r>
            <a:r>
              <a:rPr lang="ru-RU" sz="2400" spc="-10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400" spc="-10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шығыстары</a:t>
            </a:r>
            <a:endParaRPr lang="ru-RU" sz="2400" spc="-10" dirty="0">
              <a:solidFill>
                <a:srgbClr val="FFFFFF"/>
              </a:solidFill>
              <a:latin typeface="SJVBJI+Montserrat-Bold"/>
              <a:cs typeface="SJVBJI+Montserrat-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99393" y="7248481"/>
            <a:ext cx="18013971" cy="352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Бюджеттік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бағдарламаның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мақсаты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: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органның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күрделі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шығыстары</a:t>
            </a:r>
            <a:endParaRPr lang="ru-RU" sz="24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xmlns="" id="{1AB18F9E-DCC8-68B8-8D9C-D8077F946AFB}"/>
              </a:ext>
            </a:extLst>
          </p:cNvPr>
          <p:cNvSpPr txBox="1"/>
          <p:nvPr/>
        </p:nvSpPr>
        <p:spPr>
          <a:xfrm>
            <a:off x="19032294" y="4306213"/>
            <a:ext cx="282566" cy="316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xmlns="" id="{57DFDE59-B004-930A-031E-E5A402027D32}"/>
              </a:ext>
            </a:extLst>
          </p:cNvPr>
          <p:cNvSpPr txBox="1"/>
          <p:nvPr/>
        </p:nvSpPr>
        <p:spPr>
          <a:xfrm>
            <a:off x="17321167" y="4250101"/>
            <a:ext cx="282566" cy="3166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0</a:t>
            </a: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xmlns="" id="{85F81108-4DC2-B3EB-B306-6804E790E345}"/>
              </a:ext>
            </a:extLst>
          </p:cNvPr>
          <p:cNvSpPr txBox="1"/>
          <p:nvPr/>
        </p:nvSpPr>
        <p:spPr>
          <a:xfrm>
            <a:off x="16947315" y="4968086"/>
            <a:ext cx="1079574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7</a:t>
            </a:r>
            <a:r>
              <a:rPr sz="1850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850" spc="-22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xmlns="" id="{0F6FC11E-B4BD-3696-BE5A-5C286790E350}"/>
              </a:ext>
            </a:extLst>
          </p:cNvPr>
          <p:cNvSpPr txBox="1"/>
          <p:nvPr/>
        </p:nvSpPr>
        <p:spPr>
          <a:xfrm>
            <a:off x="18633790" y="4968086"/>
            <a:ext cx="1079574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202</a:t>
            </a:r>
            <a:r>
              <a:rPr lang="kk-KZ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8</a:t>
            </a:r>
            <a:r>
              <a:rPr sz="1850" dirty="0">
                <a:solidFill>
                  <a:srgbClr val="FFFFFF"/>
                </a:solidFill>
                <a:latin typeface="KKROBB+Montserrat-Regular"/>
                <a:cs typeface="KKROBB+Montserrat-Regular"/>
              </a:rPr>
              <a:t> </a:t>
            </a:r>
            <a:r>
              <a:rPr lang="kk-KZ" sz="1850" spc="-22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</a:t>
            </a:r>
            <a:endParaRPr sz="1850" spc="-22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xmlns="" id="{B8C50944-14F0-FB7B-FE85-B20DDA24CC4D}"/>
              </a:ext>
            </a:extLst>
          </p:cNvPr>
          <p:cNvSpPr txBox="1"/>
          <p:nvPr/>
        </p:nvSpPr>
        <p:spPr>
          <a:xfrm>
            <a:off x="10211498" y="3787352"/>
            <a:ext cx="853492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8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5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972,0</a:t>
            </a:r>
            <a:endParaRPr sz="185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19416" y="0"/>
            <a:ext cx="20097384" cy="11304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2" name="object 2"/>
          <p:cNvSpPr/>
          <p:nvPr/>
        </p:nvSpPr>
        <p:spPr>
          <a:xfrm>
            <a:off x="18846480" y="0"/>
            <a:ext cx="1270321" cy="21865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15454" y="319925"/>
            <a:ext cx="9855114" cy="543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0"/>
              </a:lnSpc>
            </a:pPr>
            <a:r>
              <a:rPr lang="ru-RU" sz="3600" spc="-15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Тікелей</a:t>
            </a:r>
            <a:r>
              <a:rPr lang="ru-RU" sz="3600" spc="-15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15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нәтиже</a:t>
            </a:r>
            <a:r>
              <a:rPr lang="ru-RU" sz="3600" spc="-15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spc="-15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көрсеткіштері</a:t>
            </a:r>
            <a:r>
              <a:rPr lang="ru-RU" sz="3600" spc="-15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(дана)</a:t>
            </a:r>
            <a:endParaRPr lang="ru-RU" sz="3600" spc="-15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2506" y="2378948"/>
            <a:ext cx="3952823" cy="264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15"/>
              </a:lnSpc>
            </a:pPr>
            <a:r>
              <a:rPr lang="ru-RU" sz="1750" spc="22" dirty="0" err="1">
                <a:solidFill>
                  <a:srgbClr val="070607"/>
                </a:solidFill>
                <a:latin typeface="DUVDHI+Montserrat-Black"/>
                <a:cs typeface="DUVDHI+Montserrat-Black"/>
              </a:rPr>
              <a:t>Тікелей</a:t>
            </a:r>
            <a:r>
              <a:rPr lang="ru-RU" sz="1750" spc="22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ru-RU" sz="1750" spc="22" dirty="0" err="1">
                <a:solidFill>
                  <a:srgbClr val="070607"/>
                </a:solidFill>
                <a:latin typeface="DUVDHI+Montserrat-Black"/>
                <a:cs typeface="DUVDHI+Montserrat-Black"/>
              </a:rPr>
              <a:t>нәтиже</a:t>
            </a:r>
            <a:r>
              <a:rPr lang="ru-RU" sz="1750" spc="22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ru-RU" sz="1750" spc="22" dirty="0" err="1">
                <a:solidFill>
                  <a:srgbClr val="070607"/>
                </a:solidFill>
                <a:latin typeface="DUVDHI+Montserrat-Black"/>
                <a:cs typeface="DUVDHI+Montserrat-Black"/>
              </a:rPr>
              <a:t>көрсеткіштері</a:t>
            </a:r>
            <a:endParaRPr lang="ru-RU" sz="1750" spc="22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38905" y="2378948"/>
            <a:ext cx="648783" cy="11285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006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31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Өлшем бірлік</a:t>
            </a:r>
            <a:endParaRPr sz="1750" spc="28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63994" y="2378948"/>
            <a:ext cx="1903778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5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Есепті </a:t>
            </a:r>
            <a:r>
              <a:rPr sz="1750" spc="24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lang="kk-KZ"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4</a:t>
            </a:r>
            <a:r>
              <a:rPr lang="ru-RU"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19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19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31495" y="2378948"/>
            <a:ext cx="1260339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916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4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Нақты</a:t>
            </a:r>
            <a:endParaRPr sz="1750" spc="24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  <a:p>
            <a:pPr marL="0" marR="0">
              <a:lnSpc>
                <a:spcPts val="2215"/>
              </a:lnSpc>
              <a:spcBef>
                <a:spcPts val="76"/>
              </a:spcBef>
              <a:spcAft>
                <a:spcPts val="0"/>
              </a:spcAft>
            </a:pPr>
            <a:r>
              <a:rPr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lang="kk-KZ"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5</a:t>
            </a:r>
            <a:r>
              <a:rPr sz="1750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24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24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160219" y="2378948"/>
            <a:ext cx="2272857" cy="264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6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Жоспарлы кезең</a:t>
            </a:r>
            <a:endParaRPr sz="1750" spc="25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04150" y="3229265"/>
            <a:ext cx="1150997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lang="kk-KZ"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6</a:t>
            </a:r>
            <a:r>
              <a:rPr sz="1750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19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19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13510" y="3630499"/>
            <a:ext cx="5276001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Тікелей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нәтиже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көрсеткіштері</a:t>
            </a:r>
            <a:endParaRPr lang="ru-RU" sz="1750" spc="26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33468" y="4128891"/>
            <a:ext cx="467434" cy="22826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0" marR="0">
              <a:lnSpc>
                <a:spcPts val="2085"/>
              </a:lnSpc>
              <a:spcBef>
                <a:spcPts val="9367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75286" y="4128891"/>
            <a:ext cx="45644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12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800</a:t>
            </a:r>
            <a:endParaRPr sz="1750" spc="12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693309" y="4128891"/>
            <a:ext cx="518777" cy="1707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1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959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2333" marR="0">
              <a:lnSpc>
                <a:spcPts val="2085"/>
              </a:lnSpc>
              <a:spcBef>
                <a:spcPts val="8999"/>
              </a:spcBef>
              <a:spcAft>
                <a:spcPts val="0"/>
              </a:spcAft>
            </a:pPr>
            <a:r>
              <a:rPr lang="kk-KZ" sz="1750" spc="18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833</a:t>
            </a:r>
            <a:endParaRPr sz="1750" spc="18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467429" y="4128891"/>
            <a:ext cx="54289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959</a:t>
            </a:r>
            <a:endParaRPr sz="1750" spc="2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089419" y="4128891"/>
            <a:ext cx="542893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959</a:t>
            </a:r>
            <a:endParaRPr sz="1750" spc="2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637404" y="4128891"/>
            <a:ext cx="54289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48" marR="0">
              <a:lnSpc>
                <a:spcPts val="2085"/>
              </a:lnSpc>
              <a:spcBef>
                <a:spcPts val="8999"/>
              </a:spcBef>
              <a:spcAft>
                <a:spcPts val="0"/>
              </a:spcAft>
            </a:pPr>
            <a:r>
              <a:rPr lang="kk-KZ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959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3510" y="5013791"/>
            <a:ext cx="7219034" cy="807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Құрылыс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және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реконструкциялау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(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қайта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жоспарлау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және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қайта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жабдықтау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)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жобаларын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әзірлеу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кезінде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бастапқы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материалдарды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ұсыну</a:t>
            </a:r>
            <a:endParaRPr lang="ru-RU" sz="1750" spc="2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738283" y="5536596"/>
            <a:ext cx="53316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14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770</a:t>
            </a:r>
            <a:endParaRPr sz="1750" spc="14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483873" y="5536596"/>
            <a:ext cx="51588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833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105865" y="5536596"/>
            <a:ext cx="51588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833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713510" y="6445906"/>
            <a:ext cx="510453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0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Эскизді</a:t>
            </a:r>
            <a:r>
              <a:rPr lang="ru-RU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(</a:t>
            </a:r>
            <a:r>
              <a:rPr lang="ru-RU" sz="1750" spc="20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эскиздік</a:t>
            </a:r>
            <a:r>
              <a:rPr lang="ru-RU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0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жобаны</a:t>
            </a:r>
            <a:r>
              <a:rPr lang="ru-RU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)</a:t>
            </a:r>
            <a:r>
              <a:rPr lang="ru-RU" sz="1750" spc="20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келісу</a:t>
            </a:r>
            <a:endParaRPr lang="ru-RU" sz="1750" spc="2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233468" y="6445906"/>
            <a:ext cx="467434" cy="18723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0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дана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0" marR="0">
              <a:lnSpc>
                <a:spcPts val="2085"/>
              </a:lnSpc>
              <a:spcBef>
                <a:spcPts val="2079"/>
              </a:spcBef>
              <a:spcAft>
                <a:spcPts val="0"/>
              </a:spcAft>
            </a:pPr>
            <a:r>
              <a:rPr lang="kk-KZ" sz="1750" spc="30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дан</a:t>
            </a:r>
            <a:endParaRPr sz="1750" spc="3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686891" y="6445906"/>
            <a:ext cx="64224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838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r>
              <a:rPr lang="ru-RU" sz="1750" spc="18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2600</a:t>
            </a:r>
            <a:endParaRPr sz="1750" spc="17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46027" y="6445906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1150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413979" y="6445906"/>
            <a:ext cx="65299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1150</a:t>
            </a:r>
            <a:endParaRPr sz="1750" spc="2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035970" y="6445906"/>
            <a:ext cx="652999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949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r>
              <a:rPr lang="kk-KZ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1150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7583954" y="6445906"/>
            <a:ext cx="653006" cy="795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2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1150</a:t>
            </a:r>
            <a:endParaRPr sz="1750" spc="2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71951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13510" y="6834448"/>
            <a:ext cx="7275046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Елді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мекен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шегінде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объектілер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салу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үшін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жер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3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учаскелерін</a:t>
            </a:r>
            <a:r>
              <a:rPr lang="ru-RU" sz="1750" spc="23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беру</a:t>
            </a:r>
            <a:endParaRPr lang="ru-RU" sz="1750" spc="2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13510" y="7505750"/>
            <a:ext cx="732886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ҚР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аумағында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жылжымайтын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мүлік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объектілерінің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мекенжайын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анықтау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бойынша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анықтама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беру</a:t>
            </a:r>
            <a:endParaRPr lang="ru-RU" sz="1750" spc="26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709503" y="7648150"/>
            <a:ext cx="594831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7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kk-KZ" sz="1750" spc="17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300</a:t>
            </a:r>
            <a:endParaRPr sz="1750" spc="17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58292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lang="kk-KZ"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</a:t>
            </a:r>
            <a:endParaRPr sz="175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658361" y="7648150"/>
            <a:ext cx="589485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14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1707</a:t>
            </a:r>
            <a:endParaRPr sz="1750" spc="14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50069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4438649" y="7648150"/>
            <a:ext cx="601058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ru-RU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707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25399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kk-KZ"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endParaRPr sz="175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060640" y="7648150"/>
            <a:ext cx="601061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ru-RU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707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25400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kk-KZ"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endParaRPr sz="175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608626" y="7648150"/>
            <a:ext cx="601068" cy="971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ru-RU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707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  <a:p>
            <a:pPr marL="125399" marR="0">
              <a:lnSpc>
                <a:spcPts val="2085"/>
              </a:lnSpc>
              <a:spcBef>
                <a:spcPts val="3150"/>
              </a:spcBef>
              <a:spcAft>
                <a:spcPts val="0"/>
              </a:spcAft>
            </a:pPr>
            <a:r>
              <a:rPr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r>
              <a:rPr lang="kk-KZ" sz="1750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</a:t>
            </a:r>
            <a:endParaRPr sz="1750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713510" y="8177057"/>
            <a:ext cx="7088887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85"/>
              </a:lnSpc>
            </a:pP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Объектілерді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кейіннен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кәдеге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жарату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жөніндегі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жұмыстарды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жүргізуге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</a:t>
            </a:r>
            <a:r>
              <a:rPr lang="ru-RU" sz="1750" spc="26" dirty="0" err="1">
                <a:solidFill>
                  <a:srgbClr val="070607"/>
                </a:solidFill>
                <a:latin typeface="BVRJKA+Montserrat-Light"/>
                <a:cs typeface="BVRJKA+Montserrat-Light"/>
              </a:rPr>
              <a:t>шешім</a:t>
            </a:r>
            <a:r>
              <a:rPr lang="ru-RU" sz="1750" spc="26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 беру</a:t>
            </a:r>
            <a:endParaRPr lang="ru-RU" sz="1750" spc="26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229358" y="8319452"/>
            <a:ext cx="46442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sz="1750" spc="17" dirty="0" smtClean="0">
                <a:solidFill>
                  <a:srgbClr val="070607"/>
                </a:solidFill>
                <a:latin typeface="BVRJKA+Montserrat-Light"/>
                <a:cs typeface="BVRJKA+Montserrat-Light"/>
              </a:rPr>
              <a:t>.</a:t>
            </a:r>
            <a:endParaRPr sz="1750" spc="17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0" name="object 26">
            <a:extLst>
              <a:ext uri="{FF2B5EF4-FFF2-40B4-BE49-F238E27FC236}">
                <a16:creationId xmlns:a16="http://schemas.microsoft.com/office/drawing/2014/main" xmlns="" id="{5BDB5944-EDA8-0A4F-E89F-8DB60C102C7E}"/>
              </a:ext>
            </a:extLst>
          </p:cNvPr>
          <p:cNvSpPr txBox="1"/>
          <p:nvPr/>
        </p:nvSpPr>
        <p:spPr>
          <a:xfrm>
            <a:off x="10662092" y="7085912"/>
            <a:ext cx="64224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838" marR="0">
              <a:lnSpc>
                <a:spcPts val="2085"/>
              </a:lnSpc>
              <a:spcBef>
                <a:spcPts val="2045"/>
              </a:spcBef>
              <a:spcAft>
                <a:spcPts val="0"/>
              </a:spcAft>
            </a:pPr>
            <a:r>
              <a:rPr lang="ru-RU" sz="1750" spc="18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250</a:t>
            </a:r>
            <a:endParaRPr sz="1750" spc="17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1" name="object 27">
            <a:extLst>
              <a:ext uri="{FF2B5EF4-FFF2-40B4-BE49-F238E27FC236}">
                <a16:creationId xmlns:a16="http://schemas.microsoft.com/office/drawing/2014/main" xmlns="" id="{96A7CB99-0EA5-AB76-C0C1-2838FBB26508}"/>
              </a:ext>
            </a:extLst>
          </p:cNvPr>
          <p:cNvSpPr txBox="1"/>
          <p:nvPr/>
        </p:nvSpPr>
        <p:spPr>
          <a:xfrm>
            <a:off x="12646027" y="7085912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1158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2" name="object 27">
            <a:extLst>
              <a:ext uri="{FF2B5EF4-FFF2-40B4-BE49-F238E27FC236}">
                <a16:creationId xmlns:a16="http://schemas.microsoft.com/office/drawing/2014/main" xmlns="" id="{3C690A7D-F141-B523-CF7B-D1E7F8370DD2}"/>
              </a:ext>
            </a:extLst>
          </p:cNvPr>
          <p:cNvSpPr txBox="1"/>
          <p:nvPr/>
        </p:nvSpPr>
        <p:spPr>
          <a:xfrm>
            <a:off x="14387227" y="7131962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1158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3" name="object 27">
            <a:extLst>
              <a:ext uri="{FF2B5EF4-FFF2-40B4-BE49-F238E27FC236}">
                <a16:creationId xmlns:a16="http://schemas.microsoft.com/office/drawing/2014/main" xmlns="" id="{96BE4400-9B75-F8C4-150F-C8413FF28C6A}"/>
              </a:ext>
            </a:extLst>
          </p:cNvPr>
          <p:cNvSpPr txBox="1"/>
          <p:nvPr/>
        </p:nvSpPr>
        <p:spPr>
          <a:xfrm>
            <a:off x="16095212" y="7220564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1158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xmlns="" id="{DCD8020F-F979-5DF0-E61F-18782FE4759D}"/>
              </a:ext>
            </a:extLst>
          </p:cNvPr>
          <p:cNvSpPr txBox="1"/>
          <p:nvPr/>
        </p:nvSpPr>
        <p:spPr>
          <a:xfrm>
            <a:off x="17608626" y="7234375"/>
            <a:ext cx="623092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750" spc="21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1158</a:t>
            </a:r>
            <a:endParaRPr sz="1750" spc="13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5" name="object 23">
            <a:extLst>
              <a:ext uri="{FF2B5EF4-FFF2-40B4-BE49-F238E27FC236}">
                <a16:creationId xmlns:a16="http://schemas.microsoft.com/office/drawing/2014/main" xmlns="" id="{F3E4167A-FEAF-E8EB-8134-1DE041BD944B}"/>
              </a:ext>
            </a:extLst>
          </p:cNvPr>
          <p:cNvSpPr txBox="1"/>
          <p:nvPr/>
        </p:nvSpPr>
        <p:spPr>
          <a:xfrm>
            <a:off x="17693806" y="5564464"/>
            <a:ext cx="51588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5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1750" spc="19" dirty="0">
                <a:solidFill>
                  <a:srgbClr val="070607"/>
                </a:solidFill>
                <a:latin typeface="BVRJKA+Montserrat-Light"/>
                <a:cs typeface="BVRJKA+Montserrat-Light"/>
              </a:rPr>
              <a:t>833</a:t>
            </a:r>
            <a:endParaRPr sz="1750" spc="19" dirty="0">
              <a:solidFill>
                <a:srgbClr val="070607"/>
              </a:solidFill>
              <a:latin typeface="BVRJKA+Montserrat-Light"/>
              <a:cs typeface="BVRJKA+Montserrat-Light"/>
            </a:endParaRPr>
          </a:p>
        </p:txBody>
      </p:sp>
      <p:sp>
        <p:nvSpPr>
          <p:cNvPr id="46" name="object 10">
            <a:extLst>
              <a:ext uri="{FF2B5EF4-FFF2-40B4-BE49-F238E27FC236}">
                <a16:creationId xmlns:a16="http://schemas.microsoft.com/office/drawing/2014/main" xmlns="" id="{EE5DB0E6-3690-7385-1643-F958B243408C}"/>
              </a:ext>
            </a:extLst>
          </p:cNvPr>
          <p:cNvSpPr txBox="1"/>
          <p:nvPr/>
        </p:nvSpPr>
        <p:spPr>
          <a:xfrm>
            <a:off x="15831259" y="3229265"/>
            <a:ext cx="1150997" cy="264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sz="1750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19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19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  <p:sp>
        <p:nvSpPr>
          <p:cNvPr id="47" name="object 10">
            <a:extLst>
              <a:ext uri="{FF2B5EF4-FFF2-40B4-BE49-F238E27FC236}">
                <a16:creationId xmlns:a16="http://schemas.microsoft.com/office/drawing/2014/main" xmlns="" id="{E8EF337B-2D54-B848-942B-1AB82140DBB2}"/>
              </a:ext>
            </a:extLst>
          </p:cNvPr>
          <p:cNvSpPr txBox="1"/>
          <p:nvPr/>
        </p:nvSpPr>
        <p:spPr>
          <a:xfrm>
            <a:off x="17433076" y="3229265"/>
            <a:ext cx="1150997" cy="2644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15"/>
              </a:lnSpc>
              <a:spcBef>
                <a:spcPts val="0"/>
              </a:spcBef>
              <a:spcAft>
                <a:spcPts val="0"/>
              </a:spcAft>
            </a:pPr>
            <a:r>
              <a:rPr sz="1750" spc="24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202</a:t>
            </a:r>
            <a:r>
              <a:rPr sz="1750" dirty="0">
                <a:solidFill>
                  <a:srgbClr val="070607"/>
                </a:solidFill>
                <a:latin typeface="DUVDHI+Montserrat-Black"/>
                <a:cs typeface="DUVDHI+Montserrat-Black"/>
              </a:rPr>
              <a:t> </a:t>
            </a:r>
            <a:r>
              <a:rPr lang="kk-KZ" sz="1750" spc="19" dirty="0" smtClean="0">
                <a:solidFill>
                  <a:srgbClr val="070607"/>
                </a:solidFill>
                <a:latin typeface="DUVDHI+Montserrat-Black"/>
                <a:cs typeface="DUVDHI+Montserrat-Black"/>
              </a:rPr>
              <a:t>жыл</a:t>
            </a:r>
            <a:endParaRPr sz="1750" spc="19" dirty="0">
              <a:solidFill>
                <a:srgbClr val="070607"/>
              </a:solidFill>
              <a:latin typeface="DUVDHI+Montserrat-Black"/>
              <a:cs typeface="DUVDHI+Montserrat-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-310752" y="0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08433" y="319476"/>
            <a:ext cx="6979144" cy="5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dirty="0" err="1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Бөлімнің</a:t>
            </a:r>
            <a:r>
              <a:rPr lang="ru-RU" sz="3600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 штат саны</a:t>
            </a:r>
            <a:endParaRPr lang="ru-RU" sz="3600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45414" y="3278368"/>
            <a:ext cx="16549890" cy="724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"Павлодар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 ММ (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бұдан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әрі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–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) штат саны 9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қызметшіні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құрайды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басшы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басшының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орынбасары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2 сектор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меңгерушісі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5 бас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маман</a:t>
            </a:r>
            <a:endParaRPr lang="ru-RU" sz="24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5221" y="5011168"/>
            <a:ext cx="6612979" cy="353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69"/>
              </a:lnSpc>
            </a:pPr>
            <a:r>
              <a:rPr lang="ru-RU" sz="2400" spc="-35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</a:t>
            </a:r>
            <a:r>
              <a:rPr lang="ru-RU" sz="2400" spc="-3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5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екі</a:t>
            </a:r>
            <a:r>
              <a:rPr lang="ru-RU" sz="2400" spc="-3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5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секторға</a:t>
            </a:r>
            <a:r>
              <a:rPr lang="ru-RU" sz="2400" spc="-3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35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бөлінеді</a:t>
            </a:r>
            <a:r>
              <a:rPr lang="ru-RU" sz="2400" spc="-35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:</a:t>
            </a:r>
            <a:endParaRPr lang="ru-RU" sz="2400" spc="-35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45246" y="5588779"/>
            <a:ext cx="13381706" cy="10969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Жоспарлау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секторы (Сектор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меңгерушісі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маман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);</a:t>
            </a:r>
          </a:p>
          <a:p>
            <a:pPr marL="102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секторы (Сектор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меңгерушісі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маман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).</a:t>
            </a:r>
          </a:p>
          <a:p>
            <a:pPr marL="102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маман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-бас бухгалтер 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2976" y="0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270608" y="1765317"/>
            <a:ext cx="6139553" cy="77692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327994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06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42755" y="319476"/>
            <a:ext cx="5245492" cy="1119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Бөлімнің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мақсаттары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мен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міндеттері</a:t>
            </a:r>
            <a:endParaRPr lang="ru-RU" sz="3600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01617" y="1622227"/>
            <a:ext cx="1797598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0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400" spc="-10" dirty="0" smtClean="0">
                <a:solidFill>
                  <a:srgbClr val="221E1F"/>
                </a:solidFill>
                <a:latin typeface="SJVBJI+Montserrat-Bold"/>
                <a:cs typeface="SJVBJI+Montserrat-Bold"/>
              </a:rPr>
              <a:t>Мақсаттар</a:t>
            </a:r>
            <a:endParaRPr sz="2400" spc="-10" dirty="0">
              <a:solidFill>
                <a:srgbClr val="221E1F"/>
              </a:solidFill>
              <a:latin typeface="SJVBJI+Montserrat-Bold"/>
              <a:cs typeface="SJVBJI+Montserrat-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386992" y="1791763"/>
            <a:ext cx="1878511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50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2400" dirty="0" smtClean="0">
                <a:solidFill>
                  <a:srgbClr val="221E1F"/>
                </a:solidFill>
                <a:latin typeface="SJVBJI+Montserrat-Bold"/>
                <a:cs typeface="SJVBJI+Montserrat-Bold"/>
              </a:rPr>
              <a:t>Міндеттер</a:t>
            </a:r>
            <a:endParaRPr sz="2400" dirty="0">
              <a:solidFill>
                <a:srgbClr val="221E1F"/>
              </a:solidFill>
              <a:latin typeface="SJVBJI+Montserrat-Bold"/>
              <a:cs typeface="SJVBJI+Montserrat-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43644" y="2181415"/>
            <a:ext cx="6673156" cy="5078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46896" marR="0" indent="-342900">
              <a:lnSpc>
                <a:spcPts val="2152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өнерін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реттеу;және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қызметі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846896" marR="0" indent="-342900">
              <a:lnSpc>
                <a:spcPts val="2152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жәнеПавлодар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аумағындағы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саясаты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846896" marR="0" indent="-342900">
              <a:lnSpc>
                <a:spcPts val="2152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 err="1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іске</a:t>
            </a: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асыру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жөніндегі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қызметті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үйлестірузаңнамада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белгіленген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тәртіппен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бекітілген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Павлодар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заңнамада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белгіленген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тәртіппен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ықпал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ету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аймағына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жатқызылған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іргелес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аумақтардың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жоспарлаудың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кешенді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схемасының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аудандық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жобасының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);       </a:t>
            </a:r>
            <a:endParaRPr lang="ru-RU" dirty="0" smtClean="0">
              <a:solidFill>
                <a:srgbClr val="221E1F"/>
              </a:solidFill>
              <a:latin typeface="IFHATE+Montserrat-Regular"/>
              <a:cs typeface="IFHATE+Montserrat-Regular"/>
            </a:endParaRPr>
          </a:p>
          <a:p>
            <a:pPr marL="846896" marR="0" indent="-342900">
              <a:lnSpc>
                <a:spcPts val="2152"/>
              </a:lnSpc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ru-RU" dirty="0" smtClean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әзірлеуді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ұйымдастыру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қалалық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мәслихаттың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жобаларды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мақұлдауықала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маңы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аймағының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шегі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мен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шекараларын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сондай-ақ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қалаға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әкімшілік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бағынуға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берілген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аудандар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мен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елді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мекендердің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шекараларын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белгілеу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өзгерту</a:t>
            </a:r>
            <a:endParaRPr sz="1800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3384" y="2181416"/>
            <a:ext cx="6323741" cy="2492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/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"Павлодар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"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мекемесінің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мақсаты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аумағында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қызметі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саласындағы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саясатты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жүзеге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асыру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саласындағы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іс-шараларды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қалалық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деңгейде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іске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асыру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қызметін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жүзеге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асыру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кезінде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халқының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қолайлы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тыныс-тіршілігін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қамтамасыз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ету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үшін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қажетті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жағдайлар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жасау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болып</a:t>
            </a:r>
            <a:r>
              <a:rPr lang="ru-RU" spc="-12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pc="-12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табылады</a:t>
            </a:r>
            <a:endParaRPr lang="ru-RU" spc="-12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1"/>
          <p:cNvSpPr/>
          <p:nvPr/>
        </p:nvSpPr>
        <p:spPr>
          <a:xfrm>
            <a:off x="0" y="0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692450" y="1118763"/>
            <a:ext cx="105831" cy="108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0949" y="1262571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949" y="1414481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949" y="1616090"/>
            <a:ext cx="149392" cy="123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949" y="1764645"/>
            <a:ext cx="183459" cy="3342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2066" y="2141063"/>
            <a:ext cx="148834" cy="2898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949" y="2483689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3478" y="2654862"/>
            <a:ext cx="195466" cy="1644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949" y="2950016"/>
            <a:ext cx="149392" cy="123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949" y="3098571"/>
            <a:ext cx="183459" cy="3342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949" y="3461302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949" y="3652580"/>
            <a:ext cx="149392" cy="2610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949" y="4039609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2066" y="4195983"/>
            <a:ext cx="146879" cy="1234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0949" y="4348167"/>
            <a:ext cx="149392" cy="2719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066" y="4643607"/>
            <a:ext cx="147158" cy="11951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0949" y="4819527"/>
            <a:ext cx="149951" cy="4425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0949" y="4980367"/>
            <a:ext cx="149392" cy="2817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2066" y="5291157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0949" y="5469032"/>
            <a:ext cx="149392" cy="1493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0949" y="5646907"/>
            <a:ext cx="202168" cy="14883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0949" y="5824502"/>
            <a:ext cx="149392" cy="2719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0949" y="6124682"/>
            <a:ext cx="149392" cy="1493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2066" y="6298369"/>
            <a:ext cx="182342" cy="1689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949" y="6494394"/>
            <a:ext cx="149392" cy="1231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0949" y="6646869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2066" y="6824465"/>
            <a:ext cx="146879" cy="10387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2066" y="7058188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2066" y="7323185"/>
            <a:ext cx="147158" cy="16279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0949" y="7528705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2066" y="7708534"/>
            <a:ext cx="202447" cy="41606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0949" y="8168440"/>
            <a:ext cx="149392" cy="28175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2066" y="8479234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0949" y="8647056"/>
            <a:ext cx="202168" cy="30074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0949" y="9000574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0949" y="9240161"/>
            <a:ext cx="149951" cy="30380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1803" y="9568263"/>
            <a:ext cx="232605" cy="5121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3478" y="10115846"/>
            <a:ext cx="73718" cy="6534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827468" y="0"/>
            <a:ext cx="1289331" cy="157027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653274" y="319476"/>
            <a:ext cx="5108080" cy="542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7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3600" spc="-13" dirty="0" smtClean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Бөлім қызметі</a:t>
            </a:r>
            <a:endParaRPr sz="3600" spc="-38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43496" y="2661439"/>
            <a:ext cx="18794088" cy="3829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«Павлодар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қаласысәулет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» ММ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қызметтердің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7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түрі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көрсетіледі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ішінде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5 –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Халыққа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көрсету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Орталықтары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электрондық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үкімет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арқылы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көрсетілуі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мүмкін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 </a:t>
            </a:r>
          </a:p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2025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жылы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бөліммен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мемлекеттік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қызметтің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7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түрі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көрсетілді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:</a:t>
            </a:r>
          </a:p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Сәулет-жоспарлау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тапсырмасын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беру - 959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Құрылыс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реконструкциялау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қайта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қайта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жабдықтау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)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жобаларын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кезінде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бастапқы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материалдарды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ұсыну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- 833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Қазақстан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Республикасының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аумағында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жылжымайтын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мүлік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объектілерінің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мекенжайын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анықтау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анықтама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беру - 394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Елді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шегінде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объект салу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үшін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жер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учаскесін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беру - 1158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;</a:t>
            </a:r>
          </a:p>
          <a:p>
            <a:pPr marL="412055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Эскиздік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жобаны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келісу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- 1150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  <a:endParaRPr lang="ru-RU" sz="2400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29408" y="6476473"/>
            <a:ext cx="18794088" cy="1468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87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Объектілерді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кәдеге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жарату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жұмыстарды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жүргізуге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шешім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беру-11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33687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Келіп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түскен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өтініштер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саны: 177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33687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Пайдалануға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қабылдау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актілерін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есепке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алу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33687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Есепке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қойылған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объектілерді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пайдалануға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қабылдау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актілерінің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саны - 3094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қызмет</a:t>
            </a:r>
            <a:endParaRPr lang="ru-RU" sz="2400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1"/>
          <p:cNvSpPr/>
          <p:nvPr/>
        </p:nvSpPr>
        <p:spPr>
          <a:xfrm>
            <a:off x="81058" y="10495617"/>
            <a:ext cx="1425628" cy="813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9669" y="0"/>
            <a:ext cx="1425630" cy="8026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903326" y="0"/>
            <a:ext cx="213473" cy="113091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3897" y="1118763"/>
            <a:ext cx="105831" cy="1086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2396" y="1262571"/>
            <a:ext cx="149392" cy="123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2396" y="1414481"/>
            <a:ext cx="202168" cy="148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2396" y="1616090"/>
            <a:ext cx="149392" cy="123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2396" y="1764645"/>
            <a:ext cx="183459" cy="3342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3513" y="2141063"/>
            <a:ext cx="148834" cy="2898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52396" y="2483689"/>
            <a:ext cx="149392" cy="123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4925" y="2654862"/>
            <a:ext cx="195466" cy="1644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2396" y="2950016"/>
            <a:ext cx="149392" cy="123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2396" y="3098571"/>
            <a:ext cx="183459" cy="3342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52396" y="3461302"/>
            <a:ext cx="202168" cy="148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2396" y="3652580"/>
            <a:ext cx="149392" cy="2610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2396" y="4039609"/>
            <a:ext cx="149392" cy="123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53513" y="4195983"/>
            <a:ext cx="146879" cy="1234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2396" y="4348167"/>
            <a:ext cx="149392" cy="2719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53513" y="4643607"/>
            <a:ext cx="147158" cy="11951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52396" y="4819527"/>
            <a:ext cx="149951" cy="4425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2396" y="4980367"/>
            <a:ext cx="149392" cy="2817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53513" y="5291157"/>
            <a:ext cx="146879" cy="1354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2396" y="5469032"/>
            <a:ext cx="149392" cy="1493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52396" y="5646907"/>
            <a:ext cx="202168" cy="14883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2396" y="5824502"/>
            <a:ext cx="149392" cy="2719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2396" y="6124682"/>
            <a:ext cx="149392" cy="1493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53513" y="6298369"/>
            <a:ext cx="182342" cy="16893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2396" y="6494394"/>
            <a:ext cx="149392" cy="1231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2396" y="6646869"/>
            <a:ext cx="202168" cy="148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53513" y="6824465"/>
            <a:ext cx="146879" cy="10387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3513" y="7058188"/>
            <a:ext cx="146879" cy="1354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3513" y="7323185"/>
            <a:ext cx="147158" cy="1627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2396" y="7528705"/>
            <a:ext cx="202168" cy="1488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3513" y="7708534"/>
            <a:ext cx="202447" cy="41606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52396" y="8168440"/>
            <a:ext cx="149392" cy="28175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53513" y="8479234"/>
            <a:ext cx="146879" cy="1354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52396" y="8647056"/>
            <a:ext cx="202168" cy="30074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52396" y="9000574"/>
            <a:ext cx="149392" cy="123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2396" y="9240161"/>
            <a:ext cx="149951" cy="30380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3250" y="9568263"/>
            <a:ext cx="232605" cy="51212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4925" y="10115846"/>
            <a:ext cx="73718" cy="6534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33550" y="169924"/>
            <a:ext cx="8285413" cy="1130915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lang="ru-RU"/>
          </a:p>
        </p:txBody>
      </p:sp>
      <p:sp>
        <p:nvSpPr>
          <p:cNvPr id="44" name="object 44"/>
          <p:cNvSpPr txBox="1"/>
          <p:nvPr/>
        </p:nvSpPr>
        <p:spPr>
          <a:xfrm>
            <a:off x="19409440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09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1631961" y="319476"/>
            <a:ext cx="15086972" cy="1119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72"/>
              </a:lnSpc>
            </a:pP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Павлодар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қаласының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бас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жоспары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бойынша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атқарылып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жатқан</a:t>
            </a:r>
            <a:r>
              <a:rPr lang="ru-RU" sz="3600" dirty="0">
                <a:solidFill>
                  <a:srgbClr val="172536"/>
                </a:solidFill>
                <a:latin typeface="FUTCBD+Montserrat-ExtraBold"/>
                <a:cs typeface="FUTCBD+Montserrat-ExtraBold"/>
              </a:rPr>
              <a:t> </a:t>
            </a:r>
            <a:r>
              <a:rPr lang="ru-RU" sz="3600" dirty="0" err="1">
                <a:solidFill>
                  <a:srgbClr val="172536"/>
                </a:solidFill>
                <a:latin typeface="FUTCBD+Montserrat-ExtraBold"/>
                <a:cs typeface="FUTCBD+Montserrat-ExtraBold"/>
              </a:rPr>
              <a:t>жұмыстар</a:t>
            </a:r>
            <a:endParaRPr lang="ru-RU" sz="3600" dirty="0">
              <a:solidFill>
                <a:srgbClr val="172536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633265" y="1833516"/>
            <a:ext cx="7927275" cy="1516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" marR="0">
              <a:lnSpc>
                <a:spcPts val="295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- 2025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жылы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Центральная-Ермаков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көшелерінің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ауданында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8 747,9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теңге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сомасына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12 га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1 А ЖТҚ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шағынауданында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, 46 га, 16 439,4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теңге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сомасына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жүргізілді</a:t>
            </a:r>
            <a:endParaRPr lang="ru-RU" sz="2400" dirty="0">
              <a:solidFill>
                <a:srgbClr val="221E1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197720" y="6078512"/>
            <a:ext cx="9827577" cy="4071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202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жылы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жалпы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сомасы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265,2 млн.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теңгеге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жоспарланған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Елді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мекендердің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бас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жоспарларын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егжей-тегжейлі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жоспарлау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жобаларын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түзету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) </a:t>
            </a:r>
          </a:p>
          <a:p>
            <a:pPr marL="20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 Павлодар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Хромзаводская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ш/а 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аймағындағы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Набережная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көшесі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 </a:t>
            </a:r>
          </a:p>
          <a:p>
            <a:pPr marL="20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Олжабай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батыр-Баян батыр-Ак.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Бектұров-Путейная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көшелері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ауданының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 (16,5 га)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20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Павлодар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қаласының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"Сосновый бор", "Весна"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саяжай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алқаптарын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(103,5 га) ЖТҚ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салуға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арналған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түзету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</a:t>
            </a:r>
          </a:p>
          <a:p>
            <a:pPr marL="20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Павлодар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қаласындағы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Ломов-Ак.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Шөкин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-Назарбаева-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Амангелді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-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Қамзина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көшелерінің</a:t>
            </a:r>
            <a:r>
              <a:rPr lang="ru-RU" sz="2400" dirty="0">
                <a:solidFill>
                  <a:srgbClr val="221E1F"/>
                </a:solidFill>
                <a:latin typeface="IFHATE+Montserrat-Regular"/>
                <a:cs typeface="IFHATE+Montserrat-Regular"/>
              </a:rPr>
              <a:t> (99,0 га) ЕТЖЖ </a:t>
            </a:r>
            <a:r>
              <a:rPr lang="ru-RU" sz="2400" dirty="0" err="1">
                <a:solidFill>
                  <a:srgbClr val="221E1F"/>
                </a:solidFill>
                <a:latin typeface="IFHATE+Montserrat-Regular"/>
                <a:cs typeface="IFHATE+Montserrat-Regular"/>
              </a:rPr>
              <a:t>әзірлеу</a:t>
            </a:r>
            <a:endParaRPr sz="2400" dirty="0">
              <a:solidFill>
                <a:srgbClr val="221E1F"/>
              </a:solidFill>
              <a:latin typeface="CJGBQQ+Montserrat-Italic"/>
              <a:cs typeface="CJGBQQ+Montserrat-Ital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1"/>
          <p:cNvSpPr/>
          <p:nvPr/>
        </p:nvSpPr>
        <p:spPr>
          <a:xfrm>
            <a:off x="11330521" y="2330088"/>
            <a:ext cx="8032690" cy="6639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692450" y="1118763"/>
            <a:ext cx="105831" cy="108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0949" y="1262571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949" y="1414481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0949" y="1616090"/>
            <a:ext cx="149392" cy="123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949" y="1764645"/>
            <a:ext cx="183459" cy="3342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2066" y="2141063"/>
            <a:ext cx="148834" cy="2898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949" y="2483689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3478" y="2654862"/>
            <a:ext cx="195466" cy="1644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0949" y="2950016"/>
            <a:ext cx="149392" cy="123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0949" y="3098571"/>
            <a:ext cx="183459" cy="3342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949" y="3461302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949" y="3652580"/>
            <a:ext cx="149392" cy="2610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949" y="4039609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2066" y="4195983"/>
            <a:ext cx="146879" cy="1234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0949" y="4348167"/>
            <a:ext cx="149392" cy="2719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066" y="4643607"/>
            <a:ext cx="147158" cy="11951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70949" y="4819527"/>
            <a:ext cx="149951" cy="4425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0949" y="4980367"/>
            <a:ext cx="149392" cy="2817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2066" y="5291157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0949" y="5469032"/>
            <a:ext cx="149392" cy="1493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70949" y="5646907"/>
            <a:ext cx="202168" cy="14883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0949" y="5824502"/>
            <a:ext cx="149392" cy="2719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70949" y="6124682"/>
            <a:ext cx="149392" cy="1493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2066" y="6298369"/>
            <a:ext cx="182342" cy="1689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70949" y="6494394"/>
            <a:ext cx="149392" cy="1231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0949" y="6646869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2066" y="6824465"/>
            <a:ext cx="146879" cy="10387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2066" y="7058188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2066" y="7323185"/>
            <a:ext cx="147158" cy="16279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0949" y="7528705"/>
            <a:ext cx="202168" cy="14883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2066" y="7708534"/>
            <a:ext cx="202447" cy="41606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0949" y="8168440"/>
            <a:ext cx="149392" cy="28175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2066" y="8479234"/>
            <a:ext cx="146879" cy="13543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0949" y="8647056"/>
            <a:ext cx="202168" cy="30074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0949" y="9000574"/>
            <a:ext cx="149392" cy="1231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0949" y="9240161"/>
            <a:ext cx="149951" cy="30380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1803" y="9568263"/>
            <a:ext cx="232605" cy="5121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3478" y="10115846"/>
            <a:ext cx="73718" cy="6534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03126" y="0"/>
            <a:ext cx="10127395" cy="1130915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9327994" y="279527"/>
            <a:ext cx="558476" cy="599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172536"/>
                </a:solidFill>
                <a:latin typeface="WLWUVP+PalatinoLinotype-Bold"/>
                <a:cs typeface="WLWUVP+PalatinoLinotype-Bold"/>
              </a:rPr>
              <a:t>0</a:t>
            </a:r>
            <a:r>
              <a:rPr sz="3600" dirty="0">
                <a:solidFill>
                  <a:srgbClr val="172536"/>
                </a:solidFill>
                <a:latin typeface="JEFIJT+PalatinoLinotype-Bold"/>
                <a:cs typeface="JEFIJT+PalatinoLinotype-Bold"/>
              </a:rPr>
              <a:t>8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723124" y="313454"/>
            <a:ext cx="2574636" cy="542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72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3600" dirty="0" smtClean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Жарнама</a:t>
            </a:r>
            <a:endParaRPr sz="3600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78630" y="2197596"/>
            <a:ext cx="8780096" cy="353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endParaRPr sz="2400" spc="-13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44912" y="2582669"/>
            <a:ext cx="9231477" cy="557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"Павлодар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сәулет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қала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құрылысы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бөлімі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ММсыртқы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объектілерді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орналастыруға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арналған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хабарламалароблыстық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аудандық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маңызы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бар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жалпыға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ортақ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пайдаланылатын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автомобиль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жолдарының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бөлінген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белдеуіндегі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сондай-ақ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елді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мекендердегі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көрнекі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)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. 2025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өтініш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берушілердің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өтініштері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бойынша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сыртқы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көрнекі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жарнаманы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орналастыруға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36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хабарлама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берілді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200-ге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жуық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объектісі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(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штендер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көрсеткіштер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билбордтар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)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анықталды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және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бөлшектелді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.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Сыртқы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көрнекі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жарнаманы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орналастырғаны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үшін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жергілікті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бюджетке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түсетін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түсімдердің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жалпы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сомасы</a:t>
            </a:r>
            <a:r>
              <a:rPr lang="ru-RU" sz="2400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189,4 </a:t>
            </a:r>
            <a:r>
              <a:rPr lang="ru-RU" sz="2400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млн.теңге</a:t>
            </a:r>
            <a:r>
              <a:rPr lang="ru-RU" sz="2400" dirty="0" smtClean="0">
                <a:solidFill>
                  <a:srgbClr val="FFFFFF"/>
                </a:solidFill>
                <a:latin typeface="IFHATE+Montserrat-Regular"/>
                <a:cs typeface="IFHATE+Montserrat-Regular"/>
              </a:rPr>
              <a:t>.</a:t>
            </a:r>
          </a:p>
          <a:p>
            <a:pPr marL="16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endParaRPr lang="ru-RU" sz="2400" dirty="0" smtClean="0">
              <a:solidFill>
                <a:srgbClr val="FFFFFF"/>
              </a:solidFill>
              <a:latin typeface="IFHATE+Montserrat-Regular"/>
              <a:cs typeface="IFHATE+Montserrat-Regular"/>
            </a:endParaRPr>
          </a:p>
          <a:p>
            <a:pPr marL="164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endParaRPr lang="ru-RU" sz="2400" dirty="0">
              <a:solidFill>
                <a:srgbClr val="FFFFFF"/>
              </a:solidFill>
              <a:latin typeface="IFHATE+Montserrat-Regular"/>
              <a:cs typeface="IFHATE+Montserrat-Regular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3077473" y="3916674"/>
            <a:ext cx="5294415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3"/>
              </a:lnSpc>
              <a:spcBef>
                <a:spcPts val="0"/>
              </a:spcBef>
              <a:spcAft>
                <a:spcPts val="0"/>
              </a:spcAft>
            </a:pPr>
            <a:r>
              <a:rPr lang="kk-KZ" sz="5900" spc="22" dirty="0" smtClean="0">
                <a:solidFill>
                  <a:srgbClr val="221E1F"/>
                </a:solidFill>
                <a:latin typeface="NAUUWL+MS-Mincho"/>
                <a:cs typeface="NAUUWL+MS-Mincho"/>
              </a:rPr>
              <a:t>ЖАРНАМА</a:t>
            </a:r>
            <a:endParaRPr sz="5900" spc="22" dirty="0">
              <a:solidFill>
                <a:srgbClr val="221E1F"/>
              </a:solidFill>
              <a:latin typeface="NAUUWL+MS-Mincho"/>
              <a:cs typeface="NAUUWL+MS-Mincho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91019" y="7203532"/>
            <a:ext cx="9231477" cy="750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" marR="0">
              <a:lnSpc>
                <a:spcPts val="2869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Жарнама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туралы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"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Қазақстан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Республикасының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2003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жылғы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19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желтоқсандағы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№ 508-</a:t>
            </a:r>
            <a:r>
              <a:rPr lang="en-US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II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Заңына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 </a:t>
            </a:r>
            <a:r>
              <a:rPr lang="ru-RU" sz="2400" spc="-19" dirty="0" err="1">
                <a:solidFill>
                  <a:srgbClr val="FFFFFF"/>
                </a:solidFill>
                <a:latin typeface="IFHATE+Montserrat-Regular"/>
                <a:cs typeface="IFHATE+Montserrat-Regular"/>
              </a:rPr>
              <a:t>сәйкес</a:t>
            </a:r>
            <a:r>
              <a:rPr lang="ru-RU" sz="2400" spc="-19" dirty="0">
                <a:solidFill>
                  <a:srgbClr val="FFFFFF"/>
                </a:solidFill>
                <a:latin typeface="IFHATE+Montserrat-Regular"/>
                <a:cs typeface="IFHATE+Montserrat-Regular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23138" y="10768"/>
            <a:ext cx="20116800" cy="113091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89648" y="5416939"/>
            <a:ext cx="13537504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111"/>
              </a:lnSpc>
            </a:pPr>
            <a:r>
              <a:rPr lang="ru-RU" sz="6550" spc="-26" dirty="0">
                <a:solidFill>
                  <a:srgbClr val="FFFFFF"/>
                </a:solidFill>
                <a:latin typeface="FUTCBD+Montserrat-ExtraBold"/>
                <a:cs typeface="FUTCBD+Montserrat-ExtraBold"/>
              </a:rPr>
              <a:t>НАЗАРЛАРЫҢЫЗҒА РАХМЕТ</a:t>
            </a:r>
            <a:endParaRPr lang="ru-RU" sz="6550" spc="-26" dirty="0">
              <a:solidFill>
                <a:srgbClr val="FFFFFF"/>
              </a:solidFill>
              <a:latin typeface="FUTCBD+Montserrat-ExtraBold"/>
              <a:cs typeface="FUTCBD+Montserrat-Extra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99326" y="7814503"/>
            <a:ext cx="11795778" cy="12695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328"/>
              </a:lnSpc>
            </a:pP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«Павлодар </a:t>
            </a:r>
            <a:r>
              <a:rPr lang="ru-RU" sz="2700" spc="-23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қаласы</a:t>
            </a: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700" spc="-23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сәулет</a:t>
            </a: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700" spc="-23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және</a:t>
            </a: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700" spc="-23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қала</a:t>
            </a: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700" spc="-23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құрылысы</a:t>
            </a: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700" spc="-23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бөлімі</a:t>
            </a: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»                          </a:t>
            </a:r>
            <a:r>
              <a:rPr lang="ru-RU" sz="2700" spc="-23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мемлекеттік</a:t>
            </a: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  <a:r>
              <a:rPr lang="ru-RU" sz="2700" spc="-23" dirty="0" err="1">
                <a:solidFill>
                  <a:srgbClr val="FFFFFF"/>
                </a:solidFill>
                <a:latin typeface="SJVBJI+Montserrat-Bold"/>
                <a:cs typeface="SJVBJI+Montserrat-Bold"/>
              </a:rPr>
              <a:t>мекемесі</a:t>
            </a:r>
            <a:r>
              <a:rPr lang="ru-RU" sz="2700" spc="-23" dirty="0">
                <a:solidFill>
                  <a:srgbClr val="FFFFFF"/>
                </a:solidFill>
                <a:latin typeface="SJVBJI+Montserrat-Bold"/>
                <a:cs typeface="SJVBJI+Montserrat-Bold"/>
              </a:rPr>
              <a:t> </a:t>
            </a:r>
          </a:p>
          <a:p>
            <a:pPr marL="0" marR="0" algn="ctr">
              <a:lnSpc>
                <a:spcPts val="3328"/>
              </a:lnSpc>
              <a:spcBef>
                <a:spcPts val="0"/>
              </a:spcBef>
              <a:spcAft>
                <a:spcPts val="0"/>
              </a:spcAft>
            </a:pPr>
            <a:endParaRPr sz="2700" dirty="0">
              <a:solidFill>
                <a:srgbClr val="FFFFFF"/>
              </a:solidFill>
              <a:latin typeface="SJVBJI+Montserrat-Bold"/>
              <a:cs typeface="SJVBJI+Montserrat-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1065</Words>
  <Application>Microsoft Office PowerPoint</Application>
  <PresentationFormat>Произвольный</PresentationFormat>
  <Paragraphs>179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5" baseType="lpstr">
      <vt:lpstr>Arial</vt:lpstr>
      <vt:lpstr>CJGBQQ+Montserrat-Italic</vt:lpstr>
      <vt:lpstr>NAUUWL+MS-Mincho</vt:lpstr>
      <vt:lpstr>IFHATE+Montserrat-Regular</vt:lpstr>
      <vt:lpstr>SJVBJI+Montserrat-Bold</vt:lpstr>
      <vt:lpstr>FUTCBD+Montserrat-ExtraBold</vt:lpstr>
      <vt:lpstr>DUVDHI+Montserrat-Black</vt:lpstr>
      <vt:lpstr>BVRJKA+Montserrat-Light</vt:lpstr>
      <vt:lpstr>Calibri</vt:lpstr>
      <vt:lpstr>KKROBB+Montserrat-Regular</vt:lpstr>
      <vt:lpstr>WLWUVP+PalatinoLinotype-Bold</vt:lpstr>
      <vt:lpstr>JEFIJT+PalatinoLinotype-Bold</vt:lpstr>
      <vt:lpstr>Theme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Arhitektor</dc:creator>
  <cp:lastModifiedBy>Жангельды</cp:lastModifiedBy>
  <cp:revision>25</cp:revision>
  <dcterms:modified xsi:type="dcterms:W3CDTF">2026-08-26T05:16:38Z</dcterms:modified>
</cp:coreProperties>
</file>