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sldIdLst>
    <p:sldId id="273" r:id="rId2"/>
    <p:sldId id="274" r:id="rId3"/>
    <p:sldId id="275" r:id="rId4"/>
    <p:sldId id="288" r:id="rId5"/>
    <p:sldId id="278" r:id="rId6"/>
    <p:sldId id="279" r:id="rId7"/>
    <p:sldId id="281" r:id="rId8"/>
    <p:sldId id="289" r:id="rId9"/>
    <p:sldId id="272" r:id="rId10"/>
    <p:sldId id="28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41" autoAdjust="0"/>
    <p:restoredTop sz="94660"/>
  </p:normalViewPr>
  <p:slideViewPr>
    <p:cSldViewPr>
      <p:cViewPr>
        <p:scale>
          <a:sx n="76" d="100"/>
          <a:sy n="76" d="100"/>
        </p:scale>
        <p:origin x="-954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5211808593370288"/>
          <c:y val="4.3022829579283176E-2"/>
          <c:w val="0.71238808690580369"/>
          <c:h val="0.695621812843753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Меншікті табыс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16249</c:v>
                </c:pt>
                <c:pt idx="1">
                  <c:v>9105</c:v>
                </c:pt>
                <c:pt idx="2">
                  <c:v>9939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3CE-467A-8801-99AE19A28CC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Трансферттер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39549</c:v>
                </c:pt>
                <c:pt idx="1">
                  <c:v>37733</c:v>
                </c:pt>
                <c:pt idx="2">
                  <c:v>37663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3CE-467A-8801-99AE19A28C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8705024"/>
        <c:axId val="58706560"/>
        <c:axId val="0"/>
      </c:bar3DChart>
      <c:catAx>
        <c:axId val="5870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58706560"/>
        <c:crosses val="autoZero"/>
        <c:auto val="1"/>
        <c:lblAlgn val="ctr"/>
        <c:lblOffset val="100"/>
        <c:noMultiLvlLbl val="0"/>
      </c:catAx>
      <c:valAx>
        <c:axId val="587065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5870502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aseline="0">
                <a:latin typeface="Arial" pitchFamily="34" charset="0"/>
                <a:cs typeface="Arial" pitchFamily="34" charset="0"/>
              </a:defRPr>
            </a:pPr>
            <a:endParaRPr lang="ru-RU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406F-44BF-954A-8A807E921C3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06F-44BF-954A-8A807E921C3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06F-44BF-954A-8A807E921C3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06F-44BF-954A-8A807E921C3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406F-44BF-954A-8A807E921C3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21,2%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406F-44BF-954A-8A807E921C3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37,1%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06F-44BF-954A-8A807E921C3B}"/>
                </c:ext>
              </c:extLst>
            </c:dLbl>
            <c:dLbl>
              <c:idx val="2"/>
              <c:layout>
                <c:manualLayout>
                  <c:x val="6.6537729658792691E-2"/>
                  <c:y val="-0.1520411358462105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2,2%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06F-44BF-954A-8A807E921C3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3,0%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06F-44BF-954A-8A807E921C3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18,4%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406F-44BF-954A-8A807E921C3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18,1%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06F-44BF-954A-8A807E921C3B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Мемлекеттік қызметтер</c:v>
                </c:pt>
                <c:pt idx="1">
                  <c:v>Білім</c:v>
                </c:pt>
                <c:pt idx="2">
                  <c:v>Әлеуметтік қорғау</c:v>
                </c:pt>
                <c:pt idx="3">
                  <c:v>Тұрғын үй-коммуналдық шаруашылық</c:v>
                </c:pt>
                <c:pt idx="4">
                  <c:v>Мәдениет спорт</c:v>
                </c:pt>
                <c:pt idx="5">
                  <c:v>Көлiк және коммуникация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21.15000000000002</c:v>
                </c:pt>
                <c:pt idx="1">
                  <c:v>37.07</c:v>
                </c:pt>
                <c:pt idx="2">
                  <c:v>2.21</c:v>
                </c:pt>
                <c:pt idx="3">
                  <c:v>3.03</c:v>
                </c:pt>
                <c:pt idx="4">
                  <c:v>18.39</c:v>
                </c:pt>
                <c:pt idx="5">
                  <c:v>18.149999999999999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06F-44BF-954A-8A807E921C3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51272F-FEF9-406A-9AB3-097B51EA60F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56DEE8D-BBDE-4642-BF97-C67F5325C3A8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kk-KZ" sz="2000" b="1" i="0" u="none" strike="noStrike" baseline="0" dirty="0">
              <a:latin typeface="Calibri"/>
            </a:rPr>
            <a:t>АУДАНДЫҚ БЮДЖЕТ</a:t>
          </a:r>
          <a:endParaRPr lang="ru-RU" sz="2000" b="1" i="0" u="none" strike="noStrike" baseline="0" dirty="0">
            <a:latin typeface="Calibri"/>
          </a:endParaRPr>
        </a:p>
      </dgm:t>
    </dgm:pt>
    <dgm:pt modelId="{022DEEB9-3315-4912-A3F7-C8263A9D3F90}" type="parTrans" cxnId="{AAF419E7-AA2F-423C-83D2-AED8B40D65F9}">
      <dgm:prSet/>
      <dgm:spPr/>
      <dgm:t>
        <a:bodyPr/>
        <a:lstStyle/>
        <a:p>
          <a:endParaRPr lang="ru-RU"/>
        </a:p>
      </dgm:t>
    </dgm:pt>
    <dgm:pt modelId="{D8C60173-4C75-46F7-9F46-7620A7A35B5C}" type="sibTrans" cxnId="{AAF419E7-AA2F-423C-83D2-AED8B40D65F9}">
      <dgm:prSet/>
      <dgm:spPr/>
      <dgm:t>
        <a:bodyPr/>
        <a:lstStyle/>
        <a:p>
          <a:endParaRPr lang="ru-RU"/>
        </a:p>
      </dgm:t>
    </dgm:pt>
    <dgm:pt modelId="{1F928AB8-C601-486F-AA00-82CFB59C823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Мақсатты трансферттер</a:t>
          </a:r>
          <a:endParaRPr lang="ru-RU" sz="1400" b="1" i="0" u="none" strike="noStrike" baseline="0" dirty="0">
            <a:latin typeface="Calibri"/>
          </a:endParaRPr>
        </a:p>
      </dgm:t>
    </dgm:pt>
    <dgm:pt modelId="{1853D1E6-F97C-4404-BB97-D6AC29573B85}" type="parTrans" cxnId="{5C254BCB-4406-46DD-8853-36A809BFC87B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93A70ABF-05F8-4A78-9BE7-91513AF0A2FB}" type="sibTrans" cxnId="{5C254BCB-4406-46DD-8853-36A809BFC87B}">
      <dgm:prSet/>
      <dgm:spPr/>
      <dgm:t>
        <a:bodyPr/>
        <a:lstStyle/>
        <a:p>
          <a:endParaRPr lang="ru-RU"/>
        </a:p>
      </dgm:t>
    </dgm:pt>
    <dgm:pt modelId="{3BC1B35C-C14B-442C-9F75-38BBBF3DB6BF}">
      <dgm:prSet phldrT="[Текст]" custScaleX="69440" custScaleY="73872" custRadScaleRad="129502" custRadScaleInc="28992"/>
      <dgm:spPr/>
      <dgm:t>
        <a:bodyPr/>
        <a:lstStyle/>
        <a:p>
          <a:endParaRPr lang="ru-RU" sz="1400" dirty="0"/>
        </a:p>
      </dgm:t>
    </dgm:pt>
    <dgm:pt modelId="{EAB38026-C445-496B-A668-4B6C600B4B12}" type="parTrans" cxnId="{FC156EED-648B-4E61-B8DF-9BD71ACD41A8}">
      <dgm:prSet custScaleX="49364"/>
      <dgm:spPr/>
      <dgm:t>
        <a:bodyPr/>
        <a:lstStyle/>
        <a:p>
          <a:endParaRPr lang="ru-RU"/>
        </a:p>
      </dgm:t>
    </dgm:pt>
    <dgm:pt modelId="{70D135F0-0637-4A8D-9088-26622FDD37A5}" type="sibTrans" cxnId="{FC156EED-648B-4E61-B8DF-9BD71ACD41A8}">
      <dgm:prSet/>
      <dgm:spPr/>
      <dgm:t>
        <a:bodyPr/>
        <a:lstStyle/>
        <a:p>
          <a:endParaRPr lang="ru-RU"/>
        </a:p>
      </dgm:t>
    </dgm:pt>
    <dgm:pt modelId="{0F7C96CA-C311-450E-B69A-CBD0BE1F6A13}">
      <dgm:prSet phldrT="[Текст]" phldr="1" custScaleX="69440" custScaleY="73872" custRadScaleRad="129502" custRadScaleInc="28992"/>
      <dgm:spPr/>
      <dgm:t>
        <a:bodyPr/>
        <a:lstStyle/>
        <a:p>
          <a:endParaRPr lang="ru-RU" sz="1400" dirty="0"/>
        </a:p>
      </dgm:t>
    </dgm:pt>
    <dgm:pt modelId="{2BFD0304-0337-4A91-89A7-5011E643850B}" type="parTrans" cxnId="{84D5C7B2-A6DF-44FB-80CA-B34492EAF6DF}">
      <dgm:prSet custScaleX="49364"/>
      <dgm:spPr/>
      <dgm:t>
        <a:bodyPr/>
        <a:lstStyle/>
        <a:p>
          <a:endParaRPr lang="ru-RU"/>
        </a:p>
      </dgm:t>
    </dgm:pt>
    <dgm:pt modelId="{6883EBAE-2D77-4C0D-A76F-25FD040537FC}" type="sibTrans" cxnId="{84D5C7B2-A6DF-44FB-80CA-B34492EAF6DF}">
      <dgm:prSet/>
      <dgm:spPr/>
      <dgm:t>
        <a:bodyPr/>
        <a:lstStyle/>
        <a:p>
          <a:endParaRPr lang="ru-RU"/>
        </a:p>
      </dgm:t>
    </dgm:pt>
    <dgm:pt modelId="{1F27929C-C2D4-4F28-A457-7BE2F1F817C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Аудандық бюджеттің субвенциясы</a:t>
          </a:r>
          <a:endParaRPr lang="ru-RU" sz="1400" b="1" i="0" u="none" strike="noStrike" baseline="0" dirty="0">
            <a:latin typeface="Calibri"/>
          </a:endParaRPr>
        </a:p>
      </dgm:t>
    </dgm:pt>
    <dgm:pt modelId="{67FA2A8F-0B87-492A-A06D-7AB62D0D2548}" type="parTrans" cxnId="{E0B80C7F-8A79-41EB-AC86-DC3F8F80D95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694A98B0-9769-4AAE-866E-71FA5217CA38}" type="sibTrans" cxnId="{E0B80C7F-8A79-41EB-AC86-DC3F8F80D95C}">
      <dgm:prSet/>
      <dgm:spPr/>
      <dgm:t>
        <a:bodyPr/>
        <a:lstStyle/>
        <a:p>
          <a:endParaRPr lang="ru-RU"/>
        </a:p>
      </dgm:t>
    </dgm:pt>
    <dgm:pt modelId="{B200E43D-11B5-4798-9279-E67BC911A06C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Салықтық  түсімдер </a:t>
          </a:r>
          <a:endParaRPr lang="ru-RU" sz="1400" b="1" i="0" u="none" strike="noStrike" baseline="0" dirty="0">
            <a:latin typeface="Calibri"/>
          </a:endParaRPr>
        </a:p>
      </dgm:t>
    </dgm:pt>
    <dgm:pt modelId="{F1BAA626-DFB3-414B-B998-06AF8C46FE4C}" type="parTrans" cxnId="{EBBE2B5A-49F2-4A63-9ECF-42C42A1275F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E7D5C35B-B8AD-4213-9DB3-B274A312BA11}" type="sibTrans" cxnId="{EBBE2B5A-49F2-4A63-9ECF-42C42A1275FC}">
      <dgm:prSet/>
      <dgm:spPr/>
      <dgm:t>
        <a:bodyPr/>
        <a:lstStyle/>
        <a:p>
          <a:endParaRPr lang="ru-RU"/>
        </a:p>
      </dgm:t>
    </dgm:pt>
    <dgm:pt modelId="{24D3127A-3450-4153-8E4C-F42690073118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dirty="0" err="1"/>
            <a:t>Салықтық</a:t>
          </a:r>
          <a:r>
            <a:rPr lang="ru-RU" sz="1400" b="1" dirty="0"/>
            <a:t> </a:t>
          </a:r>
          <a:r>
            <a:rPr lang="ru-RU" sz="1400" b="1" dirty="0" err="1"/>
            <a:t>емес</a:t>
          </a:r>
          <a:r>
            <a:rPr lang="ru-RU" sz="1400" b="1" dirty="0"/>
            <a:t> </a:t>
          </a:r>
          <a:r>
            <a:rPr lang="ru-RU" sz="1400" b="1" dirty="0" err="1"/>
            <a:t>түсiмдер</a:t>
          </a:r>
          <a:endParaRPr lang="ru-RU" sz="1400" b="1" i="0" u="none" strike="noStrike" baseline="0" dirty="0">
            <a:latin typeface="Calibri"/>
          </a:endParaRPr>
        </a:p>
      </dgm:t>
    </dgm:pt>
    <dgm:pt modelId="{53072DE2-2802-41B1-8FA5-9D7191B5CDF6}" type="parTrans" cxnId="{CC6F20F5-C34E-4E25-93DF-306986117A2F}">
      <dgm:prSet/>
      <dgm:spPr>
        <a:solidFill>
          <a:schemeClr val="tx1"/>
        </a:solidFill>
      </dgm:spPr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D7C61CE-C07C-4C7D-B89E-BCD8E42C276B}" type="sibTrans" cxnId="{CC6F20F5-C34E-4E25-93DF-306986117A2F}">
      <dgm:prSet/>
      <dgm:spPr/>
      <dgm:t>
        <a:bodyPr/>
        <a:lstStyle/>
        <a:p>
          <a:endParaRPr lang="ru-RU"/>
        </a:p>
      </dgm:t>
    </dgm:pt>
    <dgm:pt modelId="{F6940661-1F22-492D-83CB-367912127D68}" type="pres">
      <dgm:prSet presAssocID="{8451272F-FEF9-406A-9AB3-097B51EA60F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E6F60D-9112-4BBA-86A1-71CB03F28DF2}" type="pres">
      <dgm:prSet presAssocID="{B56DEE8D-BBDE-4642-BF97-C67F5325C3A8}" presName="centerShape" presStyleLbl="node0" presStyleIdx="0" presStyleCnt="1" custScaleX="84507" custScaleY="79726" custLinFactNeighborX="2186" custLinFactNeighborY="-22073"/>
      <dgm:spPr/>
      <dgm:t>
        <a:bodyPr/>
        <a:lstStyle/>
        <a:p>
          <a:endParaRPr lang="ru-RU"/>
        </a:p>
      </dgm:t>
    </dgm:pt>
    <dgm:pt modelId="{AFDE36B4-3270-49E7-A0B8-D0819E092F8E}" type="pres">
      <dgm:prSet presAssocID="{1853D1E6-F97C-4404-BB97-D6AC29573B85}" presName="parTrans" presStyleLbl="bgSibTrans2D1" presStyleIdx="0" presStyleCnt="4" custScaleX="107014" custLinFactNeighborX="4702" custLinFactNeighborY="-2070"/>
      <dgm:spPr/>
      <dgm:t>
        <a:bodyPr/>
        <a:lstStyle/>
        <a:p>
          <a:endParaRPr lang="ru-RU"/>
        </a:p>
      </dgm:t>
    </dgm:pt>
    <dgm:pt modelId="{43AD318E-4792-4A1E-B6CE-E5BE6435070B}" type="pres">
      <dgm:prSet presAssocID="{1F928AB8-C601-486F-AA00-82CFB59C823E}" presName="node" presStyleLbl="node1" presStyleIdx="0" presStyleCnt="4" custScaleX="129481" custScaleY="73872" custRadScaleRad="82321" custRadScaleInc="-725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1DBC6B-037B-4677-B6A9-5B1191FC1579}" type="pres">
      <dgm:prSet presAssocID="{67FA2A8F-0B87-492A-A06D-7AB62D0D2548}" presName="parTrans" presStyleLbl="bgSibTrans2D1" presStyleIdx="1" presStyleCnt="4" custScaleX="103745" custLinFactNeighborX="2758" custLinFactNeighborY="9180"/>
      <dgm:spPr/>
      <dgm:t>
        <a:bodyPr/>
        <a:lstStyle/>
        <a:p>
          <a:endParaRPr lang="ru-RU"/>
        </a:p>
      </dgm:t>
    </dgm:pt>
    <dgm:pt modelId="{5EE0A968-0E33-4151-9FDB-1A87AF47507C}" type="pres">
      <dgm:prSet presAssocID="{1F27929C-C2D4-4F28-A457-7BE2F1F817CE}" presName="node" presStyleLbl="node1" presStyleIdx="1" presStyleCnt="4" custScaleX="131998" custScaleY="76573" custRadScaleRad="122666" custRadScaleInc="-614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B0A9C5-4771-43F0-B33A-60EE98EAD358}" type="pres">
      <dgm:prSet presAssocID="{F1BAA626-DFB3-414B-B998-06AF8C46FE4C}" presName="parTrans" presStyleLbl="bgSibTrans2D1" presStyleIdx="2" presStyleCnt="4" custScaleX="82095" custLinFactNeighborX="-8878" custLinFactNeighborY="39632"/>
      <dgm:spPr/>
      <dgm:t>
        <a:bodyPr/>
        <a:lstStyle/>
        <a:p>
          <a:endParaRPr lang="ru-RU"/>
        </a:p>
      </dgm:t>
    </dgm:pt>
    <dgm:pt modelId="{94189B87-4C16-4ADF-AF94-BFA6C131C96A}" type="pres">
      <dgm:prSet presAssocID="{B200E43D-11B5-4798-9279-E67BC911A06C}" presName="node" presStyleLbl="node1" presStyleIdx="2" presStyleCnt="4" custScaleX="127438" custScaleY="73872" custRadScaleRad="123143" custRadScaleInc="-168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F27339-2B92-42A1-99BF-823C47465689}" type="pres">
      <dgm:prSet presAssocID="{53072DE2-2802-41B1-8FA5-9D7191B5CDF6}" presName="parTrans" presStyleLbl="bgSibTrans2D1" presStyleIdx="3" presStyleCnt="4"/>
      <dgm:spPr/>
      <dgm:t>
        <a:bodyPr/>
        <a:lstStyle/>
        <a:p>
          <a:endParaRPr lang="ru-RU"/>
        </a:p>
      </dgm:t>
    </dgm:pt>
    <dgm:pt modelId="{9E63D718-C543-497D-8E73-5DFE4B68B977}" type="pres">
      <dgm:prSet presAssocID="{24D3127A-3450-4153-8E4C-F4269007311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A807EC8-51BF-4DE8-A56C-759B2F5E4482}" type="presOf" srcId="{F1BAA626-DFB3-414B-B998-06AF8C46FE4C}" destId="{8CB0A9C5-4771-43F0-B33A-60EE98EAD358}" srcOrd="0" destOrd="0" presId="urn:microsoft.com/office/officeart/2005/8/layout/radial4"/>
    <dgm:cxn modelId="{A10D16F0-C8F4-40D8-B16A-1BC94B8A2545}" type="presOf" srcId="{1853D1E6-F97C-4404-BB97-D6AC29573B85}" destId="{AFDE36B4-3270-49E7-A0B8-D0819E092F8E}" srcOrd="0" destOrd="0" presId="urn:microsoft.com/office/officeart/2005/8/layout/radial4"/>
    <dgm:cxn modelId="{28B43829-D397-44C1-8FCA-9EF56AD9B183}" type="presOf" srcId="{24D3127A-3450-4153-8E4C-F42690073118}" destId="{9E63D718-C543-497D-8E73-5DFE4B68B977}" srcOrd="0" destOrd="0" presId="urn:microsoft.com/office/officeart/2005/8/layout/radial4"/>
    <dgm:cxn modelId="{4AF0F847-CCCE-4565-A0FF-5F50D67D5913}" type="presOf" srcId="{B200E43D-11B5-4798-9279-E67BC911A06C}" destId="{94189B87-4C16-4ADF-AF94-BFA6C131C96A}" srcOrd="0" destOrd="0" presId="urn:microsoft.com/office/officeart/2005/8/layout/radial4"/>
    <dgm:cxn modelId="{5C254BCB-4406-46DD-8853-36A809BFC87B}" srcId="{B56DEE8D-BBDE-4642-BF97-C67F5325C3A8}" destId="{1F928AB8-C601-486F-AA00-82CFB59C823E}" srcOrd="0" destOrd="0" parTransId="{1853D1E6-F97C-4404-BB97-D6AC29573B85}" sibTransId="{93A70ABF-05F8-4A78-9BE7-91513AF0A2FB}"/>
    <dgm:cxn modelId="{9444554B-70E4-47A5-B810-E3471F220EF6}" type="presOf" srcId="{1F928AB8-C601-486F-AA00-82CFB59C823E}" destId="{43AD318E-4792-4A1E-B6CE-E5BE6435070B}" srcOrd="0" destOrd="0" presId="urn:microsoft.com/office/officeart/2005/8/layout/radial4"/>
    <dgm:cxn modelId="{F38F9938-B091-4F83-813F-18C5C1317312}" type="presOf" srcId="{B56DEE8D-BBDE-4642-BF97-C67F5325C3A8}" destId="{68E6F60D-9112-4BBA-86A1-71CB03F28DF2}" srcOrd="0" destOrd="0" presId="urn:microsoft.com/office/officeart/2005/8/layout/radial4"/>
    <dgm:cxn modelId="{EBBE2B5A-49F2-4A63-9ECF-42C42A1275FC}" srcId="{B56DEE8D-BBDE-4642-BF97-C67F5325C3A8}" destId="{B200E43D-11B5-4798-9279-E67BC911A06C}" srcOrd="2" destOrd="0" parTransId="{F1BAA626-DFB3-414B-B998-06AF8C46FE4C}" sibTransId="{E7D5C35B-B8AD-4213-9DB3-B274A312BA11}"/>
    <dgm:cxn modelId="{84D5C7B2-A6DF-44FB-80CA-B34492EAF6DF}" srcId="{8451272F-FEF9-406A-9AB3-097B51EA60FC}" destId="{0F7C96CA-C311-450E-B69A-CBD0BE1F6A13}" srcOrd="2" destOrd="0" parTransId="{2BFD0304-0337-4A91-89A7-5011E643850B}" sibTransId="{6883EBAE-2D77-4C0D-A76F-25FD040537FC}"/>
    <dgm:cxn modelId="{E0B80C7F-8A79-41EB-AC86-DC3F8F80D95C}" srcId="{B56DEE8D-BBDE-4642-BF97-C67F5325C3A8}" destId="{1F27929C-C2D4-4F28-A457-7BE2F1F817CE}" srcOrd="1" destOrd="0" parTransId="{67FA2A8F-0B87-492A-A06D-7AB62D0D2548}" sibTransId="{694A98B0-9769-4AAE-866E-71FA5217CA38}"/>
    <dgm:cxn modelId="{FA67DFFC-D8AC-4CA4-8E10-4F40A1C120B1}" type="presOf" srcId="{67FA2A8F-0B87-492A-A06D-7AB62D0D2548}" destId="{2D1DBC6B-037B-4677-B6A9-5B1191FC1579}" srcOrd="0" destOrd="0" presId="urn:microsoft.com/office/officeart/2005/8/layout/radial4"/>
    <dgm:cxn modelId="{FC156EED-648B-4E61-B8DF-9BD71ACD41A8}" srcId="{8451272F-FEF9-406A-9AB3-097B51EA60FC}" destId="{3BC1B35C-C14B-442C-9F75-38BBBF3DB6BF}" srcOrd="1" destOrd="0" parTransId="{EAB38026-C445-496B-A668-4B6C600B4B12}" sibTransId="{70D135F0-0637-4A8D-9088-26622FDD37A5}"/>
    <dgm:cxn modelId="{AAF419E7-AA2F-423C-83D2-AED8B40D65F9}" srcId="{8451272F-FEF9-406A-9AB3-097B51EA60FC}" destId="{B56DEE8D-BBDE-4642-BF97-C67F5325C3A8}" srcOrd="0" destOrd="0" parTransId="{022DEEB9-3315-4912-A3F7-C8263A9D3F90}" sibTransId="{D8C60173-4C75-46F7-9F46-7620A7A35B5C}"/>
    <dgm:cxn modelId="{D5F51CFF-D418-4657-BADA-365529985E64}" type="presOf" srcId="{8451272F-FEF9-406A-9AB3-097B51EA60FC}" destId="{F6940661-1F22-492D-83CB-367912127D68}" srcOrd="0" destOrd="0" presId="urn:microsoft.com/office/officeart/2005/8/layout/radial4"/>
    <dgm:cxn modelId="{CC6F20F5-C34E-4E25-93DF-306986117A2F}" srcId="{B56DEE8D-BBDE-4642-BF97-C67F5325C3A8}" destId="{24D3127A-3450-4153-8E4C-F42690073118}" srcOrd="3" destOrd="0" parTransId="{53072DE2-2802-41B1-8FA5-9D7191B5CDF6}" sibTransId="{BD7C61CE-C07C-4C7D-B89E-BCD8E42C276B}"/>
    <dgm:cxn modelId="{3AD1BACF-D640-446B-B23C-DD961F31E5E7}" type="presOf" srcId="{53072DE2-2802-41B1-8FA5-9D7191B5CDF6}" destId="{48F27339-2B92-42A1-99BF-823C47465689}" srcOrd="0" destOrd="0" presId="urn:microsoft.com/office/officeart/2005/8/layout/radial4"/>
    <dgm:cxn modelId="{1261DAE5-1572-4D06-8D3F-0CBE3F9B91F1}" type="presOf" srcId="{1F27929C-C2D4-4F28-A457-7BE2F1F817CE}" destId="{5EE0A968-0E33-4151-9FDB-1A87AF47507C}" srcOrd="0" destOrd="0" presId="urn:microsoft.com/office/officeart/2005/8/layout/radial4"/>
    <dgm:cxn modelId="{B4BA5DE4-EDB6-4954-BA46-229F3239E2CD}" type="presParOf" srcId="{F6940661-1F22-492D-83CB-367912127D68}" destId="{68E6F60D-9112-4BBA-86A1-71CB03F28DF2}" srcOrd="0" destOrd="0" presId="urn:microsoft.com/office/officeart/2005/8/layout/radial4"/>
    <dgm:cxn modelId="{5E92B3C8-DFB6-492E-84B7-E1C96E73B15C}" type="presParOf" srcId="{F6940661-1F22-492D-83CB-367912127D68}" destId="{AFDE36B4-3270-49E7-A0B8-D0819E092F8E}" srcOrd="1" destOrd="0" presId="urn:microsoft.com/office/officeart/2005/8/layout/radial4"/>
    <dgm:cxn modelId="{B41730E1-7B54-4652-A3C8-C2B19A867266}" type="presParOf" srcId="{F6940661-1F22-492D-83CB-367912127D68}" destId="{43AD318E-4792-4A1E-B6CE-E5BE6435070B}" srcOrd="2" destOrd="0" presId="urn:microsoft.com/office/officeart/2005/8/layout/radial4"/>
    <dgm:cxn modelId="{B52F09D8-6F20-43C8-8203-2EADFD243B1F}" type="presParOf" srcId="{F6940661-1F22-492D-83CB-367912127D68}" destId="{2D1DBC6B-037B-4677-B6A9-5B1191FC1579}" srcOrd="3" destOrd="0" presId="urn:microsoft.com/office/officeart/2005/8/layout/radial4"/>
    <dgm:cxn modelId="{8946A737-871E-4DCC-AC39-A9BD09EEEE9C}" type="presParOf" srcId="{F6940661-1F22-492D-83CB-367912127D68}" destId="{5EE0A968-0E33-4151-9FDB-1A87AF47507C}" srcOrd="4" destOrd="0" presId="urn:microsoft.com/office/officeart/2005/8/layout/radial4"/>
    <dgm:cxn modelId="{5F56FB3F-C0BF-41BD-ABCD-D3F9883B76F8}" type="presParOf" srcId="{F6940661-1F22-492D-83CB-367912127D68}" destId="{8CB0A9C5-4771-43F0-B33A-60EE98EAD358}" srcOrd="5" destOrd="0" presId="urn:microsoft.com/office/officeart/2005/8/layout/radial4"/>
    <dgm:cxn modelId="{A7B2EE4A-8359-4383-9710-BEABD81D6B50}" type="presParOf" srcId="{F6940661-1F22-492D-83CB-367912127D68}" destId="{94189B87-4C16-4ADF-AF94-BFA6C131C96A}" srcOrd="6" destOrd="0" presId="urn:microsoft.com/office/officeart/2005/8/layout/radial4"/>
    <dgm:cxn modelId="{8ECCAE2B-D402-4E81-BA74-782566C529DF}" type="presParOf" srcId="{F6940661-1F22-492D-83CB-367912127D68}" destId="{48F27339-2B92-42A1-99BF-823C47465689}" srcOrd="7" destOrd="0" presId="urn:microsoft.com/office/officeart/2005/8/layout/radial4"/>
    <dgm:cxn modelId="{2FECA64D-5DFC-496E-99E4-942A4EE7B7E5}" type="presParOf" srcId="{F6940661-1F22-492D-83CB-367912127D68}" destId="{9E63D718-C543-497D-8E73-5DFE4B68B977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9EAAFF-5704-4226-AE68-B9AA9494A771}" type="doc">
      <dgm:prSet loTypeId="urn:microsoft.com/office/officeart/2005/8/layout/chevron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B3AA78-B1F6-4BA7-9E8E-790B09FB2B2F}">
      <dgm:prSet phldrT="[Текст]"/>
      <dgm:spPr/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1</a:t>
          </a:r>
        </a:p>
      </dgm:t>
    </dgm:pt>
    <dgm:pt modelId="{0DF2A141-57C4-4F39-B41B-3EA3E4704378}" type="parTrans" cxnId="{94B6096C-AA43-4EE8-849B-873B43374D4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5573FF4-FDF3-4C18-83BE-2980BFC99463}" type="sibTrans" cxnId="{94B6096C-AA43-4EE8-849B-873B43374D4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9DB9B55-B485-40D2-9CFD-BF34C8AD104F}">
      <dgm:prSet phldrT="[Текст]"/>
      <dgm:spPr/>
      <dgm:t>
        <a:bodyPr/>
        <a:lstStyle/>
        <a:p>
          <a:r>
            <a:rPr lang="ru-RU">
              <a:latin typeface="Times New Roman" pitchFamily="18" charset="0"/>
              <a:cs typeface="Times New Roman" pitchFamily="18" charset="0"/>
            </a:rPr>
            <a:t>2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3A5E195-53FD-466F-990B-6554E7BDD016}" type="parTrans" cxnId="{9DA0E68D-A4B5-4268-8752-C7F27613654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878DF9B-F854-4586-97B0-378652C5B075}" type="sibTrans" cxnId="{9DA0E68D-A4B5-4268-8752-C7F27613654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1D26917-72E1-43C9-BB48-F40604320D0B}">
      <dgm:prSet phldrT="[Текст]"/>
      <dgm:spPr/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3</a:t>
          </a:r>
        </a:p>
      </dgm:t>
    </dgm:pt>
    <dgm:pt modelId="{8ADC5412-B814-4EAC-B3D2-E12935F2B6DE}" type="parTrans" cxnId="{A6E8308E-4417-44D4-AB6E-360C1AEDAD8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34D52CF-374E-4EC0-B37B-D4127A4EFF82}" type="sibTrans" cxnId="{A6E8308E-4417-44D4-AB6E-360C1AEDAD8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2AE4ABA-A245-4052-B3A4-07D84125B1E9}">
      <dgm:prSet custT="1"/>
      <dgm:spPr/>
      <dgm:t>
        <a:bodyPr/>
        <a:lstStyle/>
        <a:p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D5C9D446-99CD-497E-8564-F61ECAE1B1CB}" type="parTrans" cxnId="{AEFEF14D-962A-49FF-8DA1-4C802A17115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8FD1DCA-3135-49A7-894D-31CB2055DA88}" type="sibTrans" cxnId="{AEFEF14D-962A-49FF-8DA1-4C802A17115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D9196A2-4F58-4797-8EE2-59EC5B27BE6C}">
      <dgm:prSet custT="1"/>
      <dgm:spPr/>
      <dgm:t>
        <a:bodyPr/>
        <a:lstStyle/>
        <a:p>
          <a:pPr algn="l"/>
          <a:r>
            <a:rPr lang="ru-RU" sz="1400" baseline="0" dirty="0" err="1">
              <a:latin typeface="Times New Roman" pitchFamily="18" charset="0"/>
              <a:cs typeface="Times New Roman" pitchFamily="18" charset="0"/>
            </a:rPr>
            <a:t>Әкім</a:t>
          </a:r>
          <a:r>
            <a:rPr lang="ru-RU" sz="1400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aseline="0" dirty="0" err="1">
              <a:latin typeface="Times New Roman" pitchFamily="18" charset="0"/>
              <a:cs typeface="Times New Roman" pitchFamily="18" charset="0"/>
            </a:rPr>
            <a:t>аппаратының</a:t>
          </a:r>
          <a:r>
            <a:rPr lang="ru-RU" sz="1400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aseline="0" dirty="0" err="1">
              <a:latin typeface="Times New Roman" pitchFamily="18" charset="0"/>
              <a:cs typeface="Times New Roman" pitchFamily="18" charset="0"/>
            </a:rPr>
            <a:t>қызметін</a:t>
          </a:r>
          <a:r>
            <a:rPr lang="ru-RU" sz="1400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aseline="0" dirty="0" err="1">
              <a:latin typeface="Times New Roman" pitchFamily="18" charset="0"/>
              <a:cs typeface="Times New Roman" pitchFamily="18" charset="0"/>
            </a:rPr>
            <a:t>қамтамасыз</a:t>
          </a:r>
          <a:r>
            <a:rPr lang="ru-RU" sz="1400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aseline="0" dirty="0" err="1">
              <a:latin typeface="Times New Roman" pitchFamily="18" charset="0"/>
              <a:cs typeface="Times New Roman" pitchFamily="18" charset="0"/>
            </a:rPr>
            <a:t>ету</a:t>
          </a:r>
          <a:r>
            <a:rPr lang="ru-RU" sz="1400" baseline="0" dirty="0">
              <a:latin typeface="Times New Roman" pitchFamily="18" charset="0"/>
              <a:cs typeface="Times New Roman" pitchFamily="18" charset="0"/>
            </a:rPr>
            <a:t> 42842мың </a:t>
          </a:r>
          <a:r>
            <a:rPr lang="ru-RU" sz="1400" baseline="0" dirty="0" err="1">
              <a:latin typeface="Times New Roman" pitchFamily="18" charset="0"/>
              <a:cs typeface="Times New Roman" pitchFamily="18" charset="0"/>
            </a:rPr>
            <a:t>теңге</a:t>
          </a:r>
          <a:r>
            <a:rPr lang="ru-RU" sz="1400" baseline="0" dirty="0">
              <a:latin typeface="Times New Roman" pitchFamily="18" charset="0"/>
              <a:cs typeface="Times New Roman" pitchFamily="18" charset="0"/>
            </a:rPr>
            <a:t> </a:t>
          </a:r>
        </a:p>
      </dgm:t>
    </dgm:pt>
    <dgm:pt modelId="{3C5301D7-7AD1-42D8-8643-6D287D74209F}" type="parTrans" cxnId="{7443DF4C-01BD-4357-BA93-ABAEE26B158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D90908E-2224-42E4-A7E0-31A7BB8EA55D}" type="sibTrans" cxnId="{7443DF4C-01BD-4357-BA93-ABAEE26B158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037E8DF-3964-4682-9966-FB647205275E}">
      <dgm:prSet/>
      <dgm:spPr/>
      <dgm:t>
        <a:bodyPr/>
        <a:lstStyle/>
        <a:p>
          <a:r>
            <a:rPr lang="ru-RU" dirty="0"/>
            <a:t>4</a:t>
          </a:r>
        </a:p>
      </dgm:t>
    </dgm:pt>
    <dgm:pt modelId="{988C40B0-8F38-4A08-B730-02E151743422}" type="parTrans" cxnId="{71D0E0FD-E764-499D-AE87-2EC6DDE4158A}">
      <dgm:prSet/>
      <dgm:spPr/>
      <dgm:t>
        <a:bodyPr/>
        <a:lstStyle/>
        <a:p>
          <a:endParaRPr lang="ru-RU"/>
        </a:p>
      </dgm:t>
    </dgm:pt>
    <dgm:pt modelId="{CB51B07D-5F61-4371-AC6C-04236AB57CD2}" type="sibTrans" cxnId="{71D0E0FD-E764-499D-AE87-2EC6DDE4158A}">
      <dgm:prSet/>
      <dgm:spPr/>
      <dgm:t>
        <a:bodyPr/>
        <a:lstStyle/>
        <a:p>
          <a:endParaRPr lang="ru-RU"/>
        </a:p>
      </dgm:t>
    </dgm:pt>
    <dgm:pt modelId="{84537455-113D-4D85-B730-6853724EDB6C}">
      <dgm:prSet/>
      <dgm:spPr/>
      <dgm:t>
        <a:bodyPr/>
        <a:lstStyle/>
        <a:p>
          <a:endParaRPr lang="ru-RU" sz="900" dirty="0"/>
        </a:p>
      </dgm:t>
    </dgm:pt>
    <dgm:pt modelId="{56833003-5F4C-4AC3-9FB7-A1CAD857D688}" type="parTrans" cxnId="{70C91D48-197B-4290-971B-2F4D19C507ED}">
      <dgm:prSet/>
      <dgm:spPr/>
      <dgm:t>
        <a:bodyPr/>
        <a:lstStyle/>
        <a:p>
          <a:endParaRPr lang="ru-RU"/>
        </a:p>
      </dgm:t>
    </dgm:pt>
    <dgm:pt modelId="{79B898C8-1A71-4337-B343-9F1088DC44F9}" type="sibTrans" cxnId="{70C91D48-197B-4290-971B-2F4D19C507ED}">
      <dgm:prSet/>
      <dgm:spPr/>
      <dgm:t>
        <a:bodyPr/>
        <a:lstStyle/>
        <a:p>
          <a:endParaRPr lang="ru-RU"/>
        </a:p>
      </dgm:t>
    </dgm:pt>
    <dgm:pt modelId="{DF76BCE1-11FC-4CCA-8CA5-010E2869A2F1}">
      <dgm:prSet custT="1"/>
      <dgm:spPr/>
      <dgm:t>
        <a:bodyPr/>
        <a:lstStyle/>
        <a:p>
          <a:r>
            <a:rPr lang="ru-RU" sz="1400" dirty="0" err="1">
              <a:latin typeface="Times New Roman" pitchFamily="18" charset="0"/>
              <a:cs typeface="Times New Roman" pitchFamily="18" charset="0"/>
            </a:rPr>
            <a:t>Көл</a:t>
          </a:r>
          <a:r>
            <a:rPr lang="en-US" sz="1400" dirty="0">
              <a:latin typeface="Times New Roman" pitchFamily="18" charset="0"/>
              <a:cs typeface="Times New Roman" pitchFamily="18" charset="0"/>
            </a:rPr>
            <a:t>i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к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коммуникация: </a:t>
          </a:r>
          <a:r>
            <a:rPr lang="ru-RU" sz="16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кентішілік</a:t>
          </a:r>
          <a:r>
            <a:rPr lang="ru-RU" sz="1400" b="0" i="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жолдарды</a:t>
          </a:r>
          <a:r>
            <a:rPr lang="ru-RU" sz="1400" b="0" i="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қысқы</a:t>
          </a:r>
          <a:r>
            <a:rPr lang="ru-RU" sz="1400" b="0" i="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күтіп</a:t>
          </a:r>
          <a:r>
            <a:rPr lang="ru-RU" sz="1400" b="0" i="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ұстау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2316</a:t>
          </a:r>
          <a:r>
            <a:rPr lang="ru-RU" sz="16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мы</a:t>
          </a:r>
          <a:r>
            <a:rPr lang="kk-KZ" sz="1400" dirty="0">
              <a:latin typeface="Times New Roman" pitchFamily="18" charset="0"/>
              <a:cs typeface="Times New Roman" pitchFamily="18" charset="0"/>
            </a:rPr>
            <a:t>ң теңге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</a:p>
      </dgm:t>
    </dgm:pt>
    <dgm:pt modelId="{4541AFE5-89BE-41AF-91BB-005BEE005716}" type="parTrans" cxnId="{21C261C7-BBB6-42E6-95B2-C15E47048B92}">
      <dgm:prSet/>
      <dgm:spPr/>
      <dgm:t>
        <a:bodyPr/>
        <a:lstStyle/>
        <a:p>
          <a:endParaRPr lang="ru-RU"/>
        </a:p>
      </dgm:t>
    </dgm:pt>
    <dgm:pt modelId="{9ADA9D22-83A8-4968-B031-08D2E5AF9154}" type="sibTrans" cxnId="{21C261C7-BBB6-42E6-95B2-C15E47048B92}">
      <dgm:prSet/>
      <dgm:spPr/>
      <dgm:t>
        <a:bodyPr/>
        <a:lstStyle/>
        <a:p>
          <a:endParaRPr lang="ru-RU"/>
        </a:p>
      </dgm:t>
    </dgm:pt>
    <dgm:pt modelId="{F7FC12F8-755A-479E-B75A-450B4BAA0EC6}">
      <dgm:prSet/>
      <dgm:spPr/>
      <dgm:t>
        <a:bodyPr/>
        <a:lstStyle/>
        <a:p>
          <a:endParaRPr lang="ru-RU" sz="500" dirty="0"/>
        </a:p>
      </dgm:t>
    </dgm:pt>
    <dgm:pt modelId="{27662200-99D8-4461-B66E-01AA8038EA61}" type="parTrans" cxnId="{51733FBD-8169-4354-88DD-4DD7A7A4C804}">
      <dgm:prSet/>
      <dgm:spPr/>
      <dgm:t>
        <a:bodyPr/>
        <a:lstStyle/>
        <a:p>
          <a:endParaRPr lang="ru-RU"/>
        </a:p>
      </dgm:t>
    </dgm:pt>
    <dgm:pt modelId="{D69D66C1-7F2B-4882-A54E-AB34E8D70EE3}" type="sibTrans" cxnId="{51733FBD-8169-4354-88DD-4DD7A7A4C804}">
      <dgm:prSet/>
      <dgm:spPr/>
      <dgm:t>
        <a:bodyPr/>
        <a:lstStyle/>
        <a:p>
          <a:endParaRPr lang="ru-RU"/>
        </a:p>
      </dgm:t>
    </dgm:pt>
    <dgm:pt modelId="{036E6634-3235-401D-8787-6C1249EB2758}">
      <dgm:prSet custT="1"/>
      <dgm:spPr/>
      <dgm:t>
        <a:bodyPr/>
        <a:lstStyle/>
        <a:p>
          <a:r>
            <a:rPr lang="ru-RU" sz="1400" dirty="0" err="1">
              <a:latin typeface="Times New Roman" pitchFamily="18" charset="0"/>
              <a:cs typeface="Times New Roman" pitchFamily="18" charset="0"/>
            </a:rPr>
            <a:t>Халықты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ауыз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сумен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қамтамасыз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ету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3761 мы</a:t>
          </a:r>
          <a:r>
            <a:rPr lang="kk-KZ" sz="1400" dirty="0">
              <a:latin typeface="Times New Roman" pitchFamily="18" charset="0"/>
              <a:cs typeface="Times New Roman" pitchFamily="18" charset="0"/>
            </a:rPr>
            <a:t>ң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теңге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</a:p>
      </dgm:t>
    </dgm:pt>
    <dgm:pt modelId="{1669CAAA-6349-4F62-8AC7-A18D3DF3CA2D}" type="parTrans" cxnId="{100E774C-F74D-4C7B-A77A-6C8BC8A37C33}">
      <dgm:prSet/>
      <dgm:spPr/>
      <dgm:t>
        <a:bodyPr/>
        <a:lstStyle/>
        <a:p>
          <a:endParaRPr lang="ru-RU"/>
        </a:p>
      </dgm:t>
    </dgm:pt>
    <dgm:pt modelId="{AEB5EF12-3A0E-494F-A078-601FE1034F4E}" type="sibTrans" cxnId="{100E774C-F74D-4C7B-A77A-6C8BC8A37C33}">
      <dgm:prSet/>
      <dgm:spPr/>
      <dgm:t>
        <a:bodyPr/>
        <a:lstStyle/>
        <a:p>
          <a:endParaRPr lang="ru-RU"/>
        </a:p>
      </dgm:t>
    </dgm:pt>
    <dgm:pt modelId="{E0DD799D-3AA0-4F69-8F65-659A96FB8EB5}">
      <dgm:prSet custT="1"/>
      <dgm:spPr/>
      <dgm:t>
        <a:bodyPr/>
        <a:lstStyle/>
        <a:p>
          <a:r>
            <a:rPr lang="ru-RU" sz="1400" b="0" i="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елді</a:t>
          </a:r>
          <a:r>
            <a:rPr lang="ru-RU" sz="1400" b="0" i="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мекендерді</a:t>
          </a:r>
          <a:r>
            <a:rPr lang="ru-RU" sz="1400" b="0" i="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абаттандыру</a:t>
          </a:r>
          <a:r>
            <a:rPr lang="ru-RU" sz="1400" b="0" i="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 6976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теңге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</a:p>
      </dgm:t>
    </dgm:pt>
    <dgm:pt modelId="{BEF2894C-20CB-4317-A109-741FE47AB000}" type="parTrans" cxnId="{CA58C899-9EBE-498C-B846-CCCCF809E28C}">
      <dgm:prSet/>
      <dgm:spPr/>
      <dgm:t>
        <a:bodyPr/>
        <a:lstStyle/>
        <a:p>
          <a:endParaRPr lang="ru-RU"/>
        </a:p>
      </dgm:t>
    </dgm:pt>
    <dgm:pt modelId="{46236696-36D5-4825-88C9-8BAE5B711EB3}" type="sibTrans" cxnId="{CA58C899-9EBE-498C-B846-CCCCF809E28C}">
      <dgm:prSet/>
      <dgm:spPr/>
      <dgm:t>
        <a:bodyPr/>
        <a:lstStyle/>
        <a:p>
          <a:endParaRPr lang="ru-RU"/>
        </a:p>
      </dgm:t>
    </dgm:pt>
    <dgm:pt modelId="{64A48FB5-9FAE-4208-B85C-EF09A2B8ACE7}" type="pres">
      <dgm:prSet presAssocID="{599EAAFF-5704-4226-AE68-B9AA9494A77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AFF7E3-C7B4-4249-A51E-83610503AFDF}" type="pres">
      <dgm:prSet presAssocID="{2AB3AA78-B1F6-4BA7-9E8E-790B09FB2B2F}" presName="composite" presStyleCnt="0"/>
      <dgm:spPr/>
    </dgm:pt>
    <dgm:pt modelId="{6528910C-E250-4455-9D6E-E9F55B4AA737}" type="pres">
      <dgm:prSet presAssocID="{2AB3AA78-B1F6-4BA7-9E8E-790B09FB2B2F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F22A8E-4A77-4ACA-AA7F-D42CD31A674E}" type="pres">
      <dgm:prSet presAssocID="{2AB3AA78-B1F6-4BA7-9E8E-790B09FB2B2F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A3FB64-C900-4740-A365-F893C7B1E223}" type="pres">
      <dgm:prSet presAssocID="{D5573FF4-FDF3-4C18-83BE-2980BFC99463}" presName="sp" presStyleCnt="0"/>
      <dgm:spPr/>
    </dgm:pt>
    <dgm:pt modelId="{D9155179-AAF0-412B-82A7-D62B317CB51D}" type="pres">
      <dgm:prSet presAssocID="{B9DB9B55-B485-40D2-9CFD-BF34C8AD104F}" presName="composite" presStyleCnt="0"/>
      <dgm:spPr/>
    </dgm:pt>
    <dgm:pt modelId="{B6A01BA2-D247-4E25-BBDD-1318C2F4CD36}" type="pres">
      <dgm:prSet presAssocID="{B9DB9B55-B485-40D2-9CFD-BF34C8AD104F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0E2B58-E765-4E23-AD6A-EB5002B4E674}" type="pres">
      <dgm:prSet presAssocID="{B9DB9B55-B485-40D2-9CFD-BF34C8AD104F}" presName="descendantText" presStyleLbl="alignAcc1" presStyleIdx="1" presStyleCnt="4" custLinFactNeighborX="0" custLinFactNeighborY="91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0D6676-1C30-4FD6-A89D-C3E8E8036DFE}" type="pres">
      <dgm:prSet presAssocID="{D878DF9B-F854-4586-97B0-378652C5B075}" presName="sp" presStyleCnt="0"/>
      <dgm:spPr/>
    </dgm:pt>
    <dgm:pt modelId="{D3117AE8-A15E-4584-AA17-4F6823BABECE}" type="pres">
      <dgm:prSet presAssocID="{61D26917-72E1-43C9-BB48-F40604320D0B}" presName="composite" presStyleCnt="0"/>
      <dgm:spPr/>
    </dgm:pt>
    <dgm:pt modelId="{61EECD61-FC5F-4D6E-9EFD-F3676178E008}" type="pres">
      <dgm:prSet presAssocID="{61D26917-72E1-43C9-BB48-F40604320D0B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4DAF32-746B-4870-8D95-F2252716C18E}" type="pres">
      <dgm:prSet presAssocID="{61D26917-72E1-43C9-BB48-F40604320D0B}" presName="descendantText" presStyleLbl="alignAcc1" presStyleIdx="2" presStyleCnt="4" custLinFactNeighborX="8513" custLinFactNeighborY="118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4F95F2-3E2C-4014-8DD6-13FCF7EFD564}" type="pres">
      <dgm:prSet presAssocID="{934D52CF-374E-4EC0-B37B-D4127A4EFF82}" presName="sp" presStyleCnt="0"/>
      <dgm:spPr/>
    </dgm:pt>
    <dgm:pt modelId="{2158E60E-71F9-4ED6-AA24-887315FD5CC7}" type="pres">
      <dgm:prSet presAssocID="{D037E8DF-3964-4682-9966-FB647205275E}" presName="composite" presStyleCnt="0"/>
      <dgm:spPr/>
    </dgm:pt>
    <dgm:pt modelId="{DE285858-157B-44C9-8143-AB2B5DFF9597}" type="pres">
      <dgm:prSet presAssocID="{D037E8DF-3964-4682-9966-FB647205275E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97C411-4D28-4AB5-84D7-532C56050E21}" type="pres">
      <dgm:prSet presAssocID="{D037E8DF-3964-4682-9966-FB647205275E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C261C7-BBB6-42E6-95B2-C15E47048B92}" srcId="{D037E8DF-3964-4682-9966-FB647205275E}" destId="{DF76BCE1-11FC-4CCA-8CA5-010E2869A2F1}" srcOrd="1" destOrd="0" parTransId="{4541AFE5-89BE-41AF-91BB-005BEE005716}" sibTransId="{9ADA9D22-83A8-4968-B031-08D2E5AF9154}"/>
    <dgm:cxn modelId="{7443DF4C-01BD-4357-BA93-ABAEE26B1585}" srcId="{2AB3AA78-B1F6-4BA7-9E8E-790B09FB2B2F}" destId="{CD9196A2-4F58-4797-8EE2-59EC5B27BE6C}" srcOrd="0" destOrd="0" parTransId="{3C5301D7-7AD1-42D8-8643-6D287D74209F}" sibTransId="{CD90908E-2224-42E4-A7E0-31A7BB8EA55D}"/>
    <dgm:cxn modelId="{51733FBD-8169-4354-88DD-4DD7A7A4C804}" srcId="{61D26917-72E1-43C9-BB48-F40604320D0B}" destId="{F7FC12F8-755A-479E-B75A-450B4BAA0EC6}" srcOrd="0" destOrd="0" parTransId="{27662200-99D8-4461-B66E-01AA8038EA61}" sibTransId="{D69D66C1-7F2B-4882-A54E-AB34E8D70EE3}"/>
    <dgm:cxn modelId="{2C564369-0FB8-4509-8455-880D6CE262F5}" type="presOf" srcId="{61D26917-72E1-43C9-BB48-F40604320D0B}" destId="{61EECD61-FC5F-4D6E-9EFD-F3676178E008}" srcOrd="0" destOrd="0" presId="urn:microsoft.com/office/officeart/2005/8/layout/chevron2"/>
    <dgm:cxn modelId="{6644B0D6-BF7F-4594-85DF-0260DC400FC5}" type="presOf" srcId="{599EAAFF-5704-4226-AE68-B9AA9494A771}" destId="{64A48FB5-9FAE-4208-B85C-EF09A2B8ACE7}" srcOrd="0" destOrd="0" presId="urn:microsoft.com/office/officeart/2005/8/layout/chevron2"/>
    <dgm:cxn modelId="{70C91D48-197B-4290-971B-2F4D19C507ED}" srcId="{D037E8DF-3964-4682-9966-FB647205275E}" destId="{84537455-113D-4D85-B730-6853724EDB6C}" srcOrd="0" destOrd="0" parTransId="{56833003-5F4C-4AC3-9FB7-A1CAD857D688}" sibTransId="{79B898C8-1A71-4337-B343-9F1088DC44F9}"/>
    <dgm:cxn modelId="{9DA0E68D-A4B5-4268-8752-C7F27613654B}" srcId="{599EAAFF-5704-4226-AE68-B9AA9494A771}" destId="{B9DB9B55-B485-40D2-9CFD-BF34C8AD104F}" srcOrd="1" destOrd="0" parTransId="{D3A5E195-53FD-466F-990B-6554E7BDD016}" sibTransId="{D878DF9B-F854-4586-97B0-378652C5B075}"/>
    <dgm:cxn modelId="{9C83CF4E-7362-4154-BBD8-AB2A433CC127}" type="presOf" srcId="{2AB3AA78-B1F6-4BA7-9E8E-790B09FB2B2F}" destId="{6528910C-E250-4455-9D6E-E9F55B4AA737}" srcOrd="0" destOrd="0" presId="urn:microsoft.com/office/officeart/2005/8/layout/chevron2"/>
    <dgm:cxn modelId="{64C8ED94-FCB1-4558-8615-E7CB34674C20}" type="presOf" srcId="{D037E8DF-3964-4682-9966-FB647205275E}" destId="{DE285858-157B-44C9-8143-AB2B5DFF9597}" srcOrd="0" destOrd="0" presId="urn:microsoft.com/office/officeart/2005/8/layout/chevron2"/>
    <dgm:cxn modelId="{C2E92748-66D5-494B-A587-ECDAA35D5FCA}" type="presOf" srcId="{DF76BCE1-11FC-4CCA-8CA5-010E2869A2F1}" destId="{CE97C411-4D28-4AB5-84D7-532C56050E21}" srcOrd="0" destOrd="1" presId="urn:microsoft.com/office/officeart/2005/8/layout/chevron2"/>
    <dgm:cxn modelId="{94B6096C-AA43-4EE8-849B-873B43374D40}" srcId="{599EAAFF-5704-4226-AE68-B9AA9494A771}" destId="{2AB3AA78-B1F6-4BA7-9E8E-790B09FB2B2F}" srcOrd="0" destOrd="0" parTransId="{0DF2A141-57C4-4F39-B41B-3EA3E4704378}" sibTransId="{D5573FF4-FDF3-4C18-83BE-2980BFC99463}"/>
    <dgm:cxn modelId="{7C043E2E-ED48-4A2C-A098-DF5B2FF73063}" type="presOf" srcId="{B9DB9B55-B485-40D2-9CFD-BF34C8AD104F}" destId="{B6A01BA2-D247-4E25-BBDD-1318C2F4CD36}" srcOrd="0" destOrd="0" presId="urn:microsoft.com/office/officeart/2005/8/layout/chevron2"/>
    <dgm:cxn modelId="{5AF38E36-B133-46CB-B57E-F7D66F1D8848}" type="presOf" srcId="{84537455-113D-4D85-B730-6853724EDB6C}" destId="{CE97C411-4D28-4AB5-84D7-532C56050E21}" srcOrd="0" destOrd="0" presId="urn:microsoft.com/office/officeart/2005/8/layout/chevron2"/>
    <dgm:cxn modelId="{1DDB9B77-4358-4047-AAD4-F589A044E475}" type="presOf" srcId="{62AE4ABA-A245-4052-B3A4-07D84125B1E9}" destId="{310E2B58-E765-4E23-AD6A-EB5002B4E674}" srcOrd="0" destOrd="0" presId="urn:microsoft.com/office/officeart/2005/8/layout/chevron2"/>
    <dgm:cxn modelId="{CFF938C1-14CD-4F3C-9D8C-3D11385159CD}" type="presOf" srcId="{CD9196A2-4F58-4797-8EE2-59EC5B27BE6C}" destId="{CDF22A8E-4A77-4ACA-AA7F-D42CD31A674E}" srcOrd="0" destOrd="0" presId="urn:microsoft.com/office/officeart/2005/8/layout/chevron2"/>
    <dgm:cxn modelId="{100E774C-F74D-4C7B-A77A-6C8BC8A37C33}" srcId="{61D26917-72E1-43C9-BB48-F40604320D0B}" destId="{036E6634-3235-401D-8787-6C1249EB2758}" srcOrd="1" destOrd="0" parTransId="{1669CAAA-6349-4F62-8AC7-A18D3DF3CA2D}" sibTransId="{AEB5EF12-3A0E-494F-A078-601FE1034F4E}"/>
    <dgm:cxn modelId="{A6E8308E-4417-44D4-AB6E-360C1AEDAD87}" srcId="{599EAAFF-5704-4226-AE68-B9AA9494A771}" destId="{61D26917-72E1-43C9-BB48-F40604320D0B}" srcOrd="2" destOrd="0" parTransId="{8ADC5412-B814-4EAC-B3D2-E12935F2B6DE}" sibTransId="{934D52CF-374E-4EC0-B37B-D4127A4EFF82}"/>
    <dgm:cxn modelId="{71D0E0FD-E764-499D-AE87-2EC6DDE4158A}" srcId="{599EAAFF-5704-4226-AE68-B9AA9494A771}" destId="{D037E8DF-3964-4682-9966-FB647205275E}" srcOrd="3" destOrd="0" parTransId="{988C40B0-8F38-4A08-B730-02E151743422}" sibTransId="{CB51B07D-5F61-4371-AC6C-04236AB57CD2}"/>
    <dgm:cxn modelId="{AEFEF14D-962A-49FF-8DA1-4C802A171155}" srcId="{B9DB9B55-B485-40D2-9CFD-BF34C8AD104F}" destId="{62AE4ABA-A245-4052-B3A4-07D84125B1E9}" srcOrd="0" destOrd="0" parTransId="{D5C9D446-99CD-497E-8564-F61ECAE1B1CB}" sibTransId="{A8FD1DCA-3135-49A7-894D-31CB2055DA88}"/>
    <dgm:cxn modelId="{CA58C899-9EBE-498C-B846-CCCCF809E28C}" srcId="{B9DB9B55-B485-40D2-9CFD-BF34C8AD104F}" destId="{E0DD799D-3AA0-4F69-8F65-659A96FB8EB5}" srcOrd="1" destOrd="0" parTransId="{BEF2894C-20CB-4317-A109-741FE47AB000}" sibTransId="{46236696-36D5-4825-88C9-8BAE5B711EB3}"/>
    <dgm:cxn modelId="{8CEF9C80-A388-46DD-AA40-AF676350B68C}" type="presOf" srcId="{E0DD799D-3AA0-4F69-8F65-659A96FB8EB5}" destId="{310E2B58-E765-4E23-AD6A-EB5002B4E674}" srcOrd="0" destOrd="1" presId="urn:microsoft.com/office/officeart/2005/8/layout/chevron2"/>
    <dgm:cxn modelId="{B402759E-ABF5-409B-96E7-01E141F3FA42}" type="presOf" srcId="{F7FC12F8-755A-479E-B75A-450B4BAA0EC6}" destId="{B64DAF32-746B-4870-8D95-F2252716C18E}" srcOrd="0" destOrd="0" presId="urn:microsoft.com/office/officeart/2005/8/layout/chevron2"/>
    <dgm:cxn modelId="{2EB8CEAA-30F7-4222-B504-1CB86E89FC8D}" type="presOf" srcId="{036E6634-3235-401D-8787-6C1249EB2758}" destId="{B64DAF32-746B-4870-8D95-F2252716C18E}" srcOrd="0" destOrd="1" presId="urn:microsoft.com/office/officeart/2005/8/layout/chevron2"/>
    <dgm:cxn modelId="{3AE41902-CDD5-45B0-ABB6-9C1E7CF65B71}" type="presParOf" srcId="{64A48FB5-9FAE-4208-B85C-EF09A2B8ACE7}" destId="{ECAFF7E3-C7B4-4249-A51E-83610503AFDF}" srcOrd="0" destOrd="0" presId="urn:microsoft.com/office/officeart/2005/8/layout/chevron2"/>
    <dgm:cxn modelId="{8EBACD3B-5933-4D31-A8A4-7439954C4FEF}" type="presParOf" srcId="{ECAFF7E3-C7B4-4249-A51E-83610503AFDF}" destId="{6528910C-E250-4455-9D6E-E9F55B4AA737}" srcOrd="0" destOrd="0" presId="urn:microsoft.com/office/officeart/2005/8/layout/chevron2"/>
    <dgm:cxn modelId="{3901C9F2-E88D-4252-A4E3-EE1FB5D3EE10}" type="presParOf" srcId="{ECAFF7E3-C7B4-4249-A51E-83610503AFDF}" destId="{CDF22A8E-4A77-4ACA-AA7F-D42CD31A674E}" srcOrd="1" destOrd="0" presId="urn:microsoft.com/office/officeart/2005/8/layout/chevron2"/>
    <dgm:cxn modelId="{B93FC822-FDA8-4C4E-A022-0C09678CD24E}" type="presParOf" srcId="{64A48FB5-9FAE-4208-B85C-EF09A2B8ACE7}" destId="{AAA3FB64-C900-4740-A365-F893C7B1E223}" srcOrd="1" destOrd="0" presId="urn:microsoft.com/office/officeart/2005/8/layout/chevron2"/>
    <dgm:cxn modelId="{5830C3B1-0E1E-426A-BC7F-C2C9527FAFCD}" type="presParOf" srcId="{64A48FB5-9FAE-4208-B85C-EF09A2B8ACE7}" destId="{D9155179-AAF0-412B-82A7-D62B317CB51D}" srcOrd="2" destOrd="0" presId="urn:microsoft.com/office/officeart/2005/8/layout/chevron2"/>
    <dgm:cxn modelId="{CA147615-C562-4719-8E76-955130EBC3FC}" type="presParOf" srcId="{D9155179-AAF0-412B-82A7-D62B317CB51D}" destId="{B6A01BA2-D247-4E25-BBDD-1318C2F4CD36}" srcOrd="0" destOrd="0" presId="urn:microsoft.com/office/officeart/2005/8/layout/chevron2"/>
    <dgm:cxn modelId="{A1A8CDBA-72D0-4E67-809E-3F491AA70FCA}" type="presParOf" srcId="{D9155179-AAF0-412B-82A7-D62B317CB51D}" destId="{310E2B58-E765-4E23-AD6A-EB5002B4E674}" srcOrd="1" destOrd="0" presId="urn:microsoft.com/office/officeart/2005/8/layout/chevron2"/>
    <dgm:cxn modelId="{74E454E0-0977-49F7-A736-564CCF98F6BE}" type="presParOf" srcId="{64A48FB5-9FAE-4208-B85C-EF09A2B8ACE7}" destId="{CF0D6676-1C30-4FD6-A89D-C3E8E8036DFE}" srcOrd="3" destOrd="0" presId="urn:microsoft.com/office/officeart/2005/8/layout/chevron2"/>
    <dgm:cxn modelId="{9E017E03-D9FA-4F1B-BF00-B2B0DADF4E2B}" type="presParOf" srcId="{64A48FB5-9FAE-4208-B85C-EF09A2B8ACE7}" destId="{D3117AE8-A15E-4584-AA17-4F6823BABECE}" srcOrd="4" destOrd="0" presId="urn:microsoft.com/office/officeart/2005/8/layout/chevron2"/>
    <dgm:cxn modelId="{72BC16BE-8193-4877-9E4D-805F179C4F13}" type="presParOf" srcId="{D3117AE8-A15E-4584-AA17-4F6823BABECE}" destId="{61EECD61-FC5F-4D6E-9EFD-F3676178E008}" srcOrd="0" destOrd="0" presId="urn:microsoft.com/office/officeart/2005/8/layout/chevron2"/>
    <dgm:cxn modelId="{54E51FD2-7BDA-4788-9932-36C3BC2C2ABB}" type="presParOf" srcId="{D3117AE8-A15E-4584-AA17-4F6823BABECE}" destId="{B64DAF32-746B-4870-8D95-F2252716C18E}" srcOrd="1" destOrd="0" presId="urn:microsoft.com/office/officeart/2005/8/layout/chevron2"/>
    <dgm:cxn modelId="{5A8F8586-28A8-4CE5-9724-C98AEE0FFB49}" type="presParOf" srcId="{64A48FB5-9FAE-4208-B85C-EF09A2B8ACE7}" destId="{254F95F2-3E2C-4014-8DD6-13FCF7EFD564}" srcOrd="5" destOrd="0" presId="urn:microsoft.com/office/officeart/2005/8/layout/chevron2"/>
    <dgm:cxn modelId="{33A50BCF-8674-4CE5-BDD3-4887C12E1002}" type="presParOf" srcId="{64A48FB5-9FAE-4208-B85C-EF09A2B8ACE7}" destId="{2158E60E-71F9-4ED6-AA24-887315FD5CC7}" srcOrd="6" destOrd="0" presId="urn:microsoft.com/office/officeart/2005/8/layout/chevron2"/>
    <dgm:cxn modelId="{25A9D613-6A37-45AD-9644-AD5D5CCFA7E7}" type="presParOf" srcId="{2158E60E-71F9-4ED6-AA24-887315FD5CC7}" destId="{DE285858-157B-44C9-8143-AB2B5DFF9597}" srcOrd="0" destOrd="0" presId="urn:microsoft.com/office/officeart/2005/8/layout/chevron2"/>
    <dgm:cxn modelId="{85599052-460D-4643-A37A-9C502D714982}" type="presParOf" srcId="{2158E60E-71F9-4ED6-AA24-887315FD5CC7}" destId="{CE97C411-4D28-4AB5-84D7-532C56050E2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5D6612D-DF11-4D60-B7D1-9953CA9C19E2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204864"/>
            <a:ext cx="7851648" cy="335758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2026-2028 ЖЫЛДАРҒА</a:t>
            </a:r>
            <a:r>
              <a:rPr lang="kk-KZ" dirty="0">
                <a:solidFill>
                  <a:schemeClr val="bg2">
                    <a:lumMod val="50000"/>
                  </a:schemeClr>
                </a:solidFill>
              </a:rPr>
              <a:t> АРНАЛҒАН ЗАҢҒАР АУЫЛДЫҚ ОКРУГ АЗАМАТТЫҚ БЮДЖЕТІ</a:t>
            </a:r>
            <a:r>
              <a:rPr lang="kk-KZ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kk-KZ">
                <a:solidFill>
                  <a:schemeClr val="bg2">
                    <a:lumMod val="50000"/>
                  </a:schemeClr>
                </a:solidFill>
              </a:rPr>
            </a:br>
            <a:r>
              <a:rPr lang="kk-KZ">
                <a:solidFill>
                  <a:schemeClr val="bg2">
                    <a:lumMod val="50000"/>
                  </a:schemeClr>
                </a:solidFill>
              </a:rPr>
              <a:t>(өзгерістермен)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 descr="pavlodar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-171400"/>
            <a:ext cx="1857388" cy="17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671105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09734" y="797510"/>
            <a:ext cx="903649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Құрметті</a:t>
            </a:r>
            <a:r>
              <a:rPr lang="ru-RU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аудан</a:t>
            </a:r>
            <a:r>
              <a:rPr lang="ru-RU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тұрғындары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!</a:t>
            </a:r>
            <a:endParaRPr kumimoji="0" lang="ru-RU" sz="28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Сіздердің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назарларынызға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2026-2028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жылдарға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арналған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азаматтық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көрсетілген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бұл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жерде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бюджеттің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негізгі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көрсеткіштері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қаражатын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жұмсау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бағыттары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туралы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ақпарат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көрсетілген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Бұл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құжат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келесі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бөлімдерді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қамтиды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-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аймақтың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әлеуметтік-экономикалық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дамуының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негізгі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көрсеткіштері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-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округі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бюджетінің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түсімдері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мен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шығыстары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200" dirty="0">
                <a:latin typeface="Arial" pitchFamily="34" charset="0"/>
                <a:cs typeface="Arial" pitchFamily="34" charset="0"/>
              </a:rPr>
              <a:t>     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2026-2028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жылдарға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округінің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бюджеті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Қазақстан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Республикасының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Бюджет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Салық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кодексіне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аудандық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маслихат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сессиясының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2025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жылғы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19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желтоқсандағы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№40/333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шешімімен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бекітілген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.    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.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952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4"/>
          <p:cNvSpPr>
            <a:spLocks noChangeArrowheads="1"/>
          </p:cNvSpPr>
          <p:nvPr/>
        </p:nvSpPr>
        <p:spPr bwMode="auto">
          <a:xfrm>
            <a:off x="1258888" y="404813"/>
            <a:ext cx="7156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 ПРОЦЕСТІҢ СХЕМАСЫ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8" name="Прямоугольник 16"/>
          <p:cNvSpPr>
            <a:spLocks noChangeArrowheads="1"/>
          </p:cNvSpPr>
          <p:nvPr/>
        </p:nvSpPr>
        <p:spPr bwMode="auto">
          <a:xfrm>
            <a:off x="714348" y="3929066"/>
            <a:ext cx="3167062" cy="6001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бюджетті әзірлеу және аудандық маслихатқа қарастыру</a:t>
            </a:r>
          </a:p>
          <a:p>
            <a:pPr algn="ctr" defTabSz="615950"/>
            <a:r>
              <a:rPr lang="kk-KZ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15 қазанға дейін. </a:t>
            </a:r>
            <a:endParaRPr lang="ru-RU" sz="11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9" name="Прямоугольник 16"/>
          <p:cNvSpPr>
            <a:spLocks noChangeArrowheads="1"/>
          </p:cNvSpPr>
          <p:nvPr/>
        </p:nvSpPr>
        <p:spPr bwMode="auto">
          <a:xfrm>
            <a:off x="714348" y="5214950"/>
            <a:ext cx="3167062" cy="6001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бюджет маслихатын облыстық бюджеттен </a:t>
            </a:r>
            <a:r>
              <a:rPr lang="kk-KZ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екі аптадан кешіктірмей</a:t>
            </a:r>
            <a:r>
              <a:rPr lang="kk-KZ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үш жылдық мерзімге бекіту.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0" name="Прямоугольник 16"/>
          <p:cNvSpPr>
            <a:spLocks noChangeArrowheads="1"/>
          </p:cNvSpPr>
          <p:nvPr/>
        </p:nvSpPr>
        <p:spPr bwMode="auto">
          <a:xfrm>
            <a:off x="714348" y="2222733"/>
            <a:ext cx="3095625" cy="1015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  өтініштерді  қалыптастыру,</a:t>
            </a:r>
          </a:p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  бағдарламаларының жобалары,  қорытындылар дайындау және оларды  аудандық бюдеттік комиссияға беру.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1" name="Rectangle 21"/>
          <p:cNvSpPr>
            <a:spLocks noChangeArrowheads="1"/>
          </p:cNvSpPr>
          <p:nvPr/>
        </p:nvSpPr>
        <p:spPr bwMode="auto">
          <a:xfrm>
            <a:off x="0" y="1005763"/>
            <a:ext cx="4799825" cy="953963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 ҚАЛЫПТАСТЫРУ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уәкілетті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орган-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ауылдық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округі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әкімінің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аппараты)</a:t>
            </a:r>
          </a:p>
        </p:txBody>
      </p:sp>
      <p:sp>
        <p:nvSpPr>
          <p:cNvPr id="6152" name="Rectangle 22"/>
          <p:cNvSpPr>
            <a:spLocks noChangeArrowheads="1"/>
          </p:cNvSpPr>
          <p:nvPr/>
        </p:nvSpPr>
        <p:spPr bwMode="auto">
          <a:xfrm>
            <a:off x="4859338" y="1052513"/>
            <a:ext cx="3816350" cy="720725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</a:t>
            </a:r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І  ОРЫНДАУ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уәкілетті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орган-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ауылдық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округі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әкімінің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аппараты)</a:t>
            </a:r>
          </a:p>
          <a:p>
            <a:pPr algn="ctr"/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3" name="AutoShape 23"/>
          <p:cNvSpPr>
            <a:spLocks noChangeArrowheads="1"/>
          </p:cNvSpPr>
          <p:nvPr/>
        </p:nvSpPr>
        <p:spPr bwMode="auto">
          <a:xfrm>
            <a:off x="2051050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5" name="AutoShape 27"/>
          <p:cNvSpPr>
            <a:spLocks noChangeArrowheads="1"/>
          </p:cNvSpPr>
          <p:nvPr/>
        </p:nvSpPr>
        <p:spPr bwMode="auto">
          <a:xfrm>
            <a:off x="2071670" y="3500438"/>
            <a:ext cx="431800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6" name="AutoShape 39"/>
          <p:cNvSpPr>
            <a:spLocks noChangeArrowheads="1"/>
          </p:cNvSpPr>
          <p:nvPr/>
        </p:nvSpPr>
        <p:spPr bwMode="auto">
          <a:xfrm>
            <a:off x="2071670" y="4786323"/>
            <a:ext cx="503237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7" name="Прямоугольник 16"/>
          <p:cNvSpPr>
            <a:spLocks noChangeArrowheads="1"/>
          </p:cNvSpPr>
          <p:nvPr/>
        </p:nvSpPr>
        <p:spPr bwMode="auto">
          <a:xfrm>
            <a:off x="5148263" y="2133600"/>
            <a:ext cx="3240087" cy="7694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Төлемдер мен міндеттемелер бойынша шоғырландырылған кірісті және қаржыландыру жоспарын қалыптастыпу және бекіту. 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8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9" name="Прямоугольник 16"/>
          <p:cNvSpPr>
            <a:spLocks noChangeArrowheads="1"/>
          </p:cNvSpPr>
          <p:nvPr/>
        </p:nvSpPr>
        <p:spPr bwMode="auto">
          <a:xfrm>
            <a:off x="5175250" y="3216804"/>
            <a:ext cx="3240088" cy="6463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Қаржылық жыл ішінде </a:t>
            </a:r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бюджетті іске асыру бойынша шаралар кешенін жүргізу</a:t>
            </a:r>
            <a:r>
              <a:rPr lang="kk-KZ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0" name="Прямоугольник 16"/>
          <p:cNvSpPr>
            <a:spLocks noChangeArrowheads="1"/>
          </p:cNvSpPr>
          <p:nvPr/>
        </p:nvSpPr>
        <p:spPr bwMode="auto">
          <a:xfrm>
            <a:off x="5219700" y="4221163"/>
            <a:ext cx="3211513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   мониторинг  жүргізу  және бюджет  қаражатын  басқарудың тиімділігін  бағалау, бюджетті  орындау туралы  </a:t>
            </a:r>
            <a:r>
              <a:rPr lang="kk-KZ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айлық  </a:t>
            </a:r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есептерді  дайындау.  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1" name="Прямоугольник 16"/>
          <p:cNvSpPr>
            <a:spLocks noChangeArrowheads="1"/>
          </p:cNvSpPr>
          <p:nvPr/>
        </p:nvSpPr>
        <p:spPr bwMode="auto">
          <a:xfrm>
            <a:off x="5219700" y="5516563"/>
            <a:ext cx="3240088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маслихатқа ағымдағы жылдың </a:t>
            </a:r>
          </a:p>
          <a:p>
            <a:pPr algn="ctr" defTabSz="615950"/>
            <a:r>
              <a:rPr lang="kk-KZ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1-ші наурызына дейін</a:t>
            </a:r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аудандық бюджеттің атқарылуы туралы жылдық </a:t>
            </a:r>
          </a:p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есеп беруді бекіту.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2" name="AutoShape 46"/>
          <p:cNvSpPr>
            <a:spLocks noChangeArrowheads="1"/>
          </p:cNvSpPr>
          <p:nvPr/>
        </p:nvSpPr>
        <p:spPr bwMode="auto">
          <a:xfrm>
            <a:off x="6588125" y="2878008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3" name="AutoShape 47"/>
          <p:cNvSpPr>
            <a:spLocks noChangeArrowheads="1"/>
          </p:cNvSpPr>
          <p:nvPr/>
        </p:nvSpPr>
        <p:spPr bwMode="auto">
          <a:xfrm>
            <a:off x="6659563" y="5143513"/>
            <a:ext cx="431800" cy="287338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4" name="AutoShape 48"/>
          <p:cNvSpPr>
            <a:spLocks noChangeArrowheads="1"/>
          </p:cNvSpPr>
          <p:nvPr/>
        </p:nvSpPr>
        <p:spPr bwMode="auto">
          <a:xfrm>
            <a:off x="6588125" y="38608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5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029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296144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Ауылдық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округінің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бюджеті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2026-2028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жж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.(м</a:t>
            </a:r>
            <a:r>
              <a:rPr lang="kk-K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ың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.те</a:t>
            </a:r>
            <a:r>
              <a:rPr lang="kk-K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ңге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b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Ауылдық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округінің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бюджеті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-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бұл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мемлекеттік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органдардың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ведомстволық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бағынысты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мекемелердің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міндеттерін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функцияларын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жүзеге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асыруға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қаржылық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қолдау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көрсету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нақты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нәтижелерге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кол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жеткізуге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бағытталған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мемлекеттік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саясатты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жүзеге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асыру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үшін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арналған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орталықтандырылған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ақша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қоры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graphicFrame>
        <p:nvGraphicFramePr>
          <p:cNvPr id="7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3199416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9206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/>
              <a:t>Ауылдық округі</a:t>
            </a:r>
            <a:br>
              <a:rPr lang="kk-KZ" dirty="0"/>
            </a:br>
            <a:r>
              <a:rPr lang="kk-KZ" dirty="0"/>
              <a:t> бюджетінің түсімі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4826795"/>
              </p:ext>
            </p:extLst>
          </p:nvPr>
        </p:nvGraphicFramePr>
        <p:xfrm>
          <a:off x="457200" y="1500175"/>
          <a:ext cx="8229600" cy="5072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2587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662261"/>
              </p:ext>
            </p:extLst>
          </p:nvPr>
        </p:nvGraphicFramePr>
        <p:xfrm>
          <a:off x="316213" y="1351445"/>
          <a:ext cx="7429486" cy="2909870"/>
        </p:xfrm>
        <a:graphic>
          <a:graphicData uri="http://schemas.openxmlformats.org/drawingml/2006/table">
            <a:tbl>
              <a:tblPr/>
              <a:tblGrid>
                <a:gridCol w="40025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399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145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7241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7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Атауы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2028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26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7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ТҮСІМДЕР-барлығы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55798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46838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47602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6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Соның</a:t>
                      </a:r>
                      <a:r>
                        <a:rPr lang="ru-RU" sz="1800" i="1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i="1" baseline="0" dirty="0" err="1">
                          <a:latin typeface="Times New Roman"/>
                          <a:ea typeface="Times New Roman"/>
                          <a:cs typeface="Times New Roman"/>
                        </a:rPr>
                        <a:t>ішінде</a:t>
                      </a:r>
                      <a:r>
                        <a:rPr lang="ru-RU" sz="1800" i="1" dirty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7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Салықтық</a:t>
                      </a:r>
                      <a:r>
                        <a:rPr lang="kk-KZ" sz="1800" baseline="0" dirty="0">
                          <a:latin typeface="Times New Roman"/>
                          <a:ea typeface="Times New Roman"/>
                          <a:cs typeface="Times New Roman"/>
                        </a:rPr>
                        <a:t> түсімдері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16249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9105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9939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7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Салықтық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емес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түс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мдер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2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aseline="0" dirty="0">
                          <a:latin typeface="Times New Roman"/>
                          <a:ea typeface="Times New Roman"/>
                          <a:cs typeface="Times New Roman"/>
                        </a:rPr>
                        <a:t>Трансферттердің  түсуі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39549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37733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37663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-21551" y="285728"/>
            <a:ext cx="9003299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kk-KZ" sz="2200" b="1" dirty="0">
                <a:latin typeface="Arial" pitchFamily="34" charset="0"/>
                <a:cs typeface="Arial" pitchFamily="34" charset="0"/>
              </a:rPr>
              <a:t> 2025-2027 жылдардағы ауылдық округі бюджетінің түсімінің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kk-KZ" sz="2200" b="1" dirty="0">
                <a:latin typeface="Arial" pitchFamily="34" charset="0"/>
                <a:cs typeface="Arial" pitchFamily="34" charset="0"/>
              </a:rPr>
              <a:t>құрылымы 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(</a:t>
            </a:r>
            <a:r>
              <a:rPr lang="ru-RU" sz="2200" b="1" dirty="0" err="1">
                <a:latin typeface="Arial" pitchFamily="34" charset="0"/>
                <a:cs typeface="Arial" pitchFamily="34" charset="0"/>
              </a:rPr>
              <a:t>мың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.</a:t>
            </a:r>
            <a:r>
              <a:rPr lang="kk-KZ" sz="2200" b="1" dirty="0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)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31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321470"/>
              </p:ext>
            </p:extLst>
          </p:nvPr>
        </p:nvGraphicFramePr>
        <p:xfrm>
          <a:off x="971600" y="1412776"/>
          <a:ext cx="7488831" cy="3744417"/>
        </p:xfrm>
        <a:graphic>
          <a:graphicData uri="http://schemas.openxmlformats.org/drawingml/2006/table">
            <a:tbl>
              <a:tblPr/>
              <a:tblGrid>
                <a:gridCol w="405904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8442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605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8484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63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="1" dirty="0">
                          <a:latin typeface="Times New Roman"/>
                          <a:ea typeface="Times New Roman"/>
                          <a:cs typeface="Times New Roman"/>
                        </a:rPr>
                        <a:t>Атауы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2028</a:t>
                      </a:r>
                      <a:r>
                        <a:rPr lang="ru-RU" sz="1400" b="1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ШЫҒЫНДАР -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барлығы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55897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46838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47602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i="1" dirty="0" err="1">
                          <a:latin typeface="Times New Roman"/>
                          <a:ea typeface="Times New Roman"/>
                          <a:cs typeface="Times New Roman"/>
                        </a:rPr>
                        <a:t>Соның</a:t>
                      </a:r>
                      <a:r>
                        <a:rPr lang="ru-RU" sz="1400" i="1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i="1" baseline="0" dirty="0" err="1">
                          <a:latin typeface="Times New Roman"/>
                          <a:ea typeface="Times New Roman"/>
                          <a:cs typeface="Times New Roman"/>
                        </a:rPr>
                        <a:t>ішінде</a:t>
                      </a: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Жалпы</a:t>
                      </a:r>
                      <a:r>
                        <a:rPr lang="kk-KZ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 сипаттағы мемлекеттік қызметтер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42842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35558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35757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Әлеуметтік</a:t>
                      </a:r>
                      <a:r>
                        <a:rPr lang="kk-KZ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 қорғау және қамтамасыз ету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5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Тұрғын-үй-коммуналдық</a:t>
                      </a:r>
                      <a:r>
                        <a:rPr lang="kk-KZ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 шаруашылық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10737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9064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9519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Мәдениет, спорт,  ақпараттық  кеңістік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Көлік</a:t>
                      </a:r>
                      <a:r>
                        <a:rPr lang="kk-KZ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 және байланыс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2316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2216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2326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Басқалар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863828" y="476672"/>
            <a:ext cx="752459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округі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бюджетінің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шығыстары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lang="ru-RU" sz="16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мың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теңге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251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/>
              <a:t>А</a:t>
            </a:r>
            <a:r>
              <a:rPr lang="kk-KZ" sz="4000" dirty="0"/>
              <a:t>уылдық округі бюджетінің</a:t>
            </a:r>
            <a:br>
              <a:rPr lang="kk-KZ" sz="4000" dirty="0"/>
            </a:br>
            <a:r>
              <a:rPr lang="kk-KZ" sz="4000" dirty="0"/>
              <a:t>салалары бойынша үлес салмағы</a:t>
            </a:r>
            <a:endParaRPr lang="ru-RU" sz="4000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336653922"/>
              </p:ext>
            </p:extLst>
          </p:nvPr>
        </p:nvGraphicFramePr>
        <p:xfrm>
          <a:off x="1619672" y="1881565"/>
          <a:ext cx="6096000" cy="4624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375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49076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24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684545400"/>
              </p:ext>
            </p:extLst>
          </p:nvPr>
        </p:nvGraphicFramePr>
        <p:xfrm>
          <a:off x="285720" y="2564903"/>
          <a:ext cx="8715436" cy="3583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251520" y="1340769"/>
            <a:ext cx="6274816" cy="1042000"/>
          </a:xfrm>
          <a:prstGeom prst="flowChartAlternateProcess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Салалар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округ </a:t>
            </a:r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шығындары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dell\Desktop\ГРАЖДАНСКИЙ БЮДЖЕТ\ЖКХ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962689"/>
            <a:ext cx="1440160" cy="14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634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2000240"/>
            <a:ext cx="7643866" cy="2000264"/>
          </a:xfrm>
          <a:prstGeom prst="roundRect">
            <a:avLst/>
          </a:prstGeom>
          <a:solidFill>
            <a:schemeClr val="bg2">
              <a:lumMod val="9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Назарларыңызға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рахмет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5653381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5176</TotalTime>
  <Words>420</Words>
  <Application>Microsoft Office PowerPoint</Application>
  <PresentationFormat>Экран (4:3)</PresentationFormat>
  <Paragraphs>116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 2026-2028 ЖЫЛДАРҒА АРНАЛҒАН ЗАҢҒАР АУЫЛДЫҚ ОКРУГ АЗАМАТТЫҚ БЮДЖЕТІ (өзгерістермен)</vt:lpstr>
      <vt:lpstr>Презентация PowerPoint</vt:lpstr>
      <vt:lpstr>Презентация PowerPoint</vt:lpstr>
      <vt:lpstr>Ауылдық округінің бюджеті  2026-2028 жж.(мың.теңге) Ауылдық округінің  бюджеті - бұл аудандық мемлекеттік органдардың, ведомстволық бағынысты мекемелердің міндеттерін және функцияларын жүзеге асыруға қаржылық қолдау көрсету және нақты нәтижелерге кол жеткізуге бағытталған мемлекеттік саясатты жүзеге асыру үшін арналған орталықтандырылған ақша қоры </vt:lpstr>
      <vt:lpstr>Ауылдық округі  бюджетінің түсімі</vt:lpstr>
      <vt:lpstr>Презентация PowerPoint</vt:lpstr>
      <vt:lpstr>Презентация PowerPoint</vt:lpstr>
      <vt:lpstr>Ауылдық округі бюджетінің салалары бойынша үлес салмағы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User</cp:lastModifiedBy>
  <cp:revision>229</cp:revision>
  <cp:lastPrinted>2018-01-19T10:47:01Z</cp:lastPrinted>
  <dcterms:created xsi:type="dcterms:W3CDTF">2016-01-18T05:29:55Z</dcterms:created>
  <dcterms:modified xsi:type="dcterms:W3CDTF">2026-08-21T06:07:39Z</dcterms:modified>
</cp:coreProperties>
</file>