
<file path=[Content_Types].xml><?xml version="1.0" encoding="utf-8"?>
<Types xmlns="http://schemas.openxmlformats.org/package/2006/content-types">
  <Default Extension="gif" ContentType="image/gif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</p:sldMasterIdLst>
  <p:sldIdLst>
    <p:sldId id="256" r:id="rId2"/>
    <p:sldId id="257" r:id="rId3"/>
    <p:sldId id="258" r:id="rId4"/>
    <p:sldId id="300" r:id="rId5"/>
    <p:sldId id="294" r:id="rId6"/>
    <p:sldId id="301" r:id="rId7"/>
    <p:sldId id="295" r:id="rId8"/>
    <p:sldId id="297" r:id="rId9"/>
    <p:sldId id="319" r:id="rId10"/>
    <p:sldId id="324" r:id="rId11"/>
    <p:sldId id="320" r:id="rId12"/>
    <p:sldId id="321" r:id="rId13"/>
    <p:sldId id="323" r:id="rId14"/>
  </p:sldIdLst>
  <p:sldSz cx="9144000" cy="6858000" type="screen4x3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66BC58DD-A721-4404-8EFF-D806EC320139}">
          <p14:sldIdLst>
            <p14:sldId id="256"/>
            <p14:sldId id="257"/>
            <p14:sldId id="258"/>
            <p14:sldId id="300"/>
            <p14:sldId id="294"/>
            <p14:sldId id="301"/>
            <p14:sldId id="295"/>
            <p14:sldId id="297"/>
            <p14:sldId id="319"/>
            <p14:sldId id="324"/>
          </p14:sldIdLst>
        </p14:section>
        <p14:section name="Раздел без заголовка" id="{1C1CC45E-1007-48CC-9F50-4076DF62D0AA}">
          <p14:sldIdLst>
            <p14:sldId id="320"/>
            <p14:sldId id="321"/>
            <p14:sldId id="32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F2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40" autoAdjust="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908124331680762"/>
          <c:y val="0.16742028173513282"/>
          <c:w val="0.75158282298046075"/>
          <c:h val="0.8325797182648672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2021</c:v>
                </c:pt>
              </c:strCache>
            </c:strRef>
          </c:tx>
          <c:dPt>
            <c:idx val="0"/>
            <c:bubble3D val="0"/>
            <c:explosion val="72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1-C6D9-4FED-A57D-5DCB4C7B379C}"/>
              </c:ext>
            </c:extLst>
          </c:dPt>
          <c:dPt>
            <c:idx val="1"/>
            <c:bubble3D val="0"/>
            <c:explosion val="186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3-C6D9-4FED-A57D-5DCB4C7B379C}"/>
              </c:ext>
            </c:extLst>
          </c:dPt>
          <c:dPt>
            <c:idx val="2"/>
            <c:bubble3D val="0"/>
            <c:explosion val="118"/>
            <c:spPr>
              <a:solidFill>
                <a:schemeClr val="bg2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C6D9-4FED-A57D-5DCB4C7B379C}"/>
              </c:ext>
            </c:extLst>
          </c:dPt>
          <c:dPt>
            <c:idx val="3"/>
            <c:bubble3D val="0"/>
            <c:explosion val="43"/>
            <c:spPr>
              <a:solidFill>
                <a:srgbClr val="002060"/>
              </a:solidFill>
            </c:spPr>
            <c:extLst>
              <c:ext xmlns:c16="http://schemas.microsoft.com/office/drawing/2014/chart" uri="{C3380CC4-5D6E-409C-BE32-E72D297353CC}">
                <c16:uniqueId val="{00000007-C6D9-4FED-A57D-5DCB4C7B379C}"/>
              </c:ext>
            </c:extLst>
          </c:dPt>
          <c:dPt>
            <c:idx val="4"/>
            <c:bubble3D val="0"/>
            <c:explosion val="3"/>
            <c:extLst>
              <c:ext xmlns:c16="http://schemas.microsoft.com/office/drawing/2014/chart" uri="{C3380CC4-5D6E-409C-BE32-E72D297353CC}">
                <c16:uniqueId val="{00000010-C6D9-4FED-A57D-5DCB4C7B379C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</c:spPr>
            <c:extLst>
              <c:ext xmlns:c16="http://schemas.microsoft.com/office/drawing/2014/chart" uri="{C3380CC4-5D6E-409C-BE32-E72D297353CC}">
                <c16:uniqueId val="{00000009-C6D9-4FED-A57D-5DCB4C7B379C}"/>
              </c:ext>
            </c:extLst>
          </c:dPt>
          <c:dPt>
            <c:idx val="7"/>
            <c:bubble3D val="0"/>
            <c:spPr>
              <a:solidFill>
                <a:schemeClr val="accent4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C6D9-4FED-A57D-5DCB4C7B379C}"/>
              </c:ext>
            </c:extLst>
          </c:dPt>
          <c:dPt>
            <c:idx val="8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D-C6D9-4FED-A57D-5DCB4C7B379C}"/>
              </c:ext>
            </c:extLst>
          </c:dPt>
          <c:dPt>
            <c:idx val="9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F-C6D9-4FED-A57D-5DCB4C7B379C}"/>
              </c:ext>
            </c:extLst>
          </c:dPt>
          <c:dLbls>
            <c:dLbl>
              <c:idx val="0"/>
              <c:layout>
                <c:manualLayout>
                  <c:x val="-0.32527303878681829"/>
                  <c:y val="6.0919277580051466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Жалпы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сипаттағы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мемлекеттік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қызметтер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5,5</a:t>
                    </a:r>
                    <a:r>
                      <a:rPr lang="ru-RU" dirty="0">
                        <a:latin typeface="Arial" pitchFamily="34" charset="0"/>
                        <a:cs typeface="Arial" pitchFamily="34" charset="0"/>
                      </a:rPr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6D9-4FED-A57D-5DCB4C7B379C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6D9-4FED-A57D-5DCB4C7B379C}"/>
                </c:ext>
              </c:extLst>
            </c:dLbl>
            <c:dLbl>
              <c:idx val="2"/>
              <c:layout>
                <c:manualLayout>
                  <c:x val="-0.10415609507144941"/>
                  <c:y val="-2.4091503620621773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Өзгелері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</a:rPr>
                      <a:t>3,1</a:t>
                    </a:r>
                    <a:endParaRPr lang="ru-RU" dirty="0"/>
                  </a:p>
                  <a:p>
                    <a:r>
                      <a:rPr lang="ru-RU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C6D9-4FED-A57D-5DCB4C7B379C}"/>
                </c:ext>
              </c:extLst>
            </c:dLbl>
            <c:dLbl>
              <c:idx val="3"/>
              <c:layout>
                <c:manualLayout>
                  <c:x val="0.20576346359482842"/>
                  <c:y val="0.18456032728970317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Қарыздарды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өтеу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</a:rPr>
                      <a:t>2,6 </a:t>
                    </a:r>
                    <a:r>
                      <a:rPr lang="ru-RU" dirty="0"/>
                      <a:t>%</a:t>
                    </a: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6D9-4FED-A57D-5DCB4C7B379C}"/>
                </c:ext>
              </c:extLst>
            </c:dLbl>
            <c:dLbl>
              <c:idx val="4"/>
              <c:layout>
                <c:manualLayout>
                  <c:x val="0.22737617867211055"/>
                  <c:y val="-0.38985622028559419"/>
                </c:manualLayout>
              </c:layout>
              <c:tx>
                <c:rich>
                  <a:bodyPr/>
                  <a:lstStyle/>
                  <a:p>
                    <a:r>
                      <a:rPr lang="ru-RU" sz="1400" b="0" i="0" u="none" strike="noStrike" baseline="0" dirty="0" err="1">
                        <a:effectLst/>
                      </a:rPr>
                      <a:t>Борышқа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қызмет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0" i="0" u="none" strike="noStrike" baseline="0" dirty="0" err="1">
                        <a:effectLst/>
                      </a:rPr>
                      <a:t>көрсету</a:t>
                    </a:r>
                    <a:r>
                      <a:rPr lang="ru-RU" sz="1400" b="0" i="0" u="none" strike="noStrike" baseline="0" dirty="0">
                        <a:effectLst/>
                      </a:rPr>
                      <a:t> </a:t>
                    </a:r>
                    <a:r>
                      <a:rPr lang="ru-RU" sz="1400" b="1" i="0" u="none" strike="noStrike" baseline="0" dirty="0">
                        <a:effectLst/>
                        <a:latin typeface="Arial" pitchFamily="34" charset="0"/>
                        <a:cs typeface="Arial" pitchFamily="34" charset="0"/>
                      </a:rPr>
                      <a:t>18,8</a:t>
                    </a:r>
                    <a:r>
                      <a:rPr lang="ru-RU" baseline="0" dirty="0">
                        <a:latin typeface="Arial" pitchFamily="34" charset="0"/>
                        <a:cs typeface="Arial" pitchFamily="34" charset="0"/>
                      </a:rPr>
                      <a:t> </a:t>
                    </a:r>
                    <a:r>
                      <a:rPr lang="ru-RU" dirty="0">
                        <a:latin typeface="Arial" pitchFamily="34" charset="0"/>
                        <a:cs typeface="Arial" pitchFamily="34" charset="0"/>
                      </a:rPr>
                      <a:t>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C6D9-4FED-A57D-5DCB4C7B379C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6D9-4FED-A57D-5DCB4C7B379C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6D9-4FED-A57D-5DCB4C7B379C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6D9-4FED-A57D-5DCB4C7B379C}"/>
                </c:ext>
              </c:extLst>
            </c:dLbl>
            <c:dLbl>
              <c:idx val="8"/>
              <c:layout>
                <c:manualLayout>
                  <c:x val="-3.6175026732769539E-2"/>
                  <c:y val="-0.31877962060964682"/>
                </c:manualLayout>
              </c:layout>
              <c:tx>
                <c:rich>
                  <a:bodyPr/>
                  <a:lstStyle/>
                  <a:p>
                    <a:endParaRPr lang="en-US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C6D9-4FED-A57D-5DCB4C7B379C}"/>
                </c:ext>
              </c:extLst>
            </c:dLbl>
            <c:dLbl>
              <c:idx val="9"/>
              <c:layout>
                <c:manualLayout>
                  <c:x val="-0.15333697871099447"/>
                  <c:y val="0.42679494172398802"/>
                </c:manualLayout>
              </c:layout>
              <c:tx>
                <c:rich>
                  <a:bodyPr/>
                  <a:lstStyle/>
                  <a:p>
                    <a:r>
                      <a:rPr lang="ru-RU" dirty="0" err="1">
                        <a:latin typeface="Arial" pitchFamily="34" charset="0"/>
                        <a:cs typeface="Arial" pitchFamily="34" charset="0"/>
                      </a:rPr>
                      <a:t>Трансферттер</a:t>
                    </a:r>
                    <a:r>
                      <a:rPr lang="ru-RU" dirty="0">
                        <a:latin typeface="Arial" pitchFamily="34" charset="0"/>
                        <a:cs typeface="Arial" pitchFamily="34" charset="0"/>
                      </a:rPr>
                      <a:t> 70,0%  </a:t>
                    </a:r>
                  </a:p>
                  <a:p>
                    <a:endParaRPr lang="ru-RU" dirty="0">
                      <a:latin typeface="Arial" pitchFamily="34" charset="0"/>
                      <a:cs typeface="Arial" pitchFamily="34" charset="0"/>
                    </a:endParaRPr>
                  </a:p>
                  <a:p>
                    <a:endParaRPr lang="ru-RU" dirty="0">
                      <a:latin typeface="Arial" pitchFamily="34" charset="0"/>
                      <a:cs typeface="Arial" pitchFamily="34" charset="0"/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C6D9-4FED-A57D-5DCB4C7B379C}"/>
                </c:ext>
              </c:extLst>
            </c:dLbl>
            <c:dLbl>
              <c:idx val="10"/>
              <c:layout>
                <c:manualLayout>
                  <c:x val="0.25102617381160697"/>
                  <c:y val="-0.26794137756749181"/>
                </c:manualLayout>
              </c:layout>
              <c:tx>
                <c:rich>
                  <a:bodyPr/>
                  <a:lstStyle/>
                  <a:p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C6D9-4FED-A57D-5DCB4C7B379C}"/>
                </c:ext>
              </c:extLst>
            </c:dLbl>
            <c:dLbl>
              <c:idx val="11"/>
              <c:layout>
                <c:manualLayout>
                  <c:x val="2.442925537085645E-2"/>
                  <c:y val="-0.1465178481620327"/>
                </c:manualLayout>
              </c:layout>
              <c:tx>
                <c:rich>
                  <a:bodyPr/>
                  <a:lstStyle/>
                  <a:p>
                    <a:r>
                      <a:rPr lang="ru-RU" baseline="0" dirty="0"/>
                      <a:t>Трансферты 97,4%</a:t>
                    </a:r>
                    <a:endParaRPr lang="ru-RU" dirty="0"/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18C0-4B5E-BD48-00385773BBE6}"/>
                </c:ext>
              </c:extLst>
            </c:dLbl>
            <c:spPr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76200" dist="12700" dir="2700000" sy="-23000" kx="-800400" algn="bl" rotWithShape="0">
                  <a:schemeClr val="accent2">
                    <a:lumMod val="75000"/>
                    <a:alpha val="20000"/>
                  </a:schemeClr>
                </a:outerShdw>
              </a:effectLst>
            </c:spPr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5"/>
                <c:pt idx="0">
                  <c:v>Государственные услуги общего характера</c:v>
                </c:pt>
                <c:pt idx="1">
                  <c:v>Обслуживание долга</c:v>
                </c:pt>
                <c:pt idx="2">
                  <c:v>Прочие</c:v>
                </c:pt>
                <c:pt idx="3">
                  <c:v>Погашение займов</c:v>
                </c:pt>
                <c:pt idx="4">
                  <c:v>Трансферты</c:v>
                </c:pt>
              </c:strCache>
            </c:strRef>
          </c:cat>
          <c:val>
            <c:numRef>
              <c:f>Лист1!$B$2:$B$11</c:f>
              <c:numCache>
                <c:formatCode>0.000000%</c:formatCode>
                <c:ptCount val="10"/>
                <c:pt idx="0">
                  <c:v>1.0999999999999999E-2</c:v>
                </c:pt>
                <c:pt idx="1">
                  <c:v>5.0000000000000001E-4</c:v>
                </c:pt>
                <c:pt idx="2">
                  <c:v>5.0000000000000001E-3</c:v>
                </c:pt>
                <c:pt idx="3">
                  <c:v>8.9999999999999993E-3</c:v>
                </c:pt>
                <c:pt idx="4">
                  <c:v>0.97450000000000003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6D9-4FED-A57D-5DCB4C7B379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cat>
            <c:strRef>
              <c:f>Лист1!$A$2:$A$11</c:f>
              <c:strCache>
                <c:ptCount val="5"/>
                <c:pt idx="0">
                  <c:v>Государственные услуги общего характера</c:v>
                </c:pt>
                <c:pt idx="1">
                  <c:v>Обслуживание долга</c:v>
                </c:pt>
                <c:pt idx="2">
                  <c:v>Прочие</c:v>
                </c:pt>
                <c:pt idx="3">
                  <c:v>Погашение займов</c:v>
                </c:pt>
                <c:pt idx="4">
                  <c:v>Трансферты</c:v>
                </c:pt>
              </c:strCache>
            </c:str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1</c:v>
                </c:pt>
                <c:pt idx="1">
                  <c:v>5</c:v>
                </c:pt>
                <c:pt idx="9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8C0-4B5E-BD48-00385773BB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scene3d>
          <a:camera prst="orthographicFront"/>
          <a:lightRig rig="threePt" dir="t"/>
        </a:scene3d>
        <a:sp3d>
          <a:bevelB/>
        </a:sp3d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7B66DF-FE17-4D04-B1DD-5044109BACD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hlink"/>
                </a:solidFill>
                <a:latin typeface="Candara"/>
                <a:cs typeface="Candar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4286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  <p:sldLayoutId id="2147483821" r:id="rId12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457200" y="2453604"/>
            <a:ext cx="8458200" cy="370614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Павлодар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ауданы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қаржы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бөлімінің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2026-2028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жылдарға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4800" b="0" i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арналған</a:t>
            </a:r>
            <a:b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АЗАМАТТЫҚ БЮДЖЕТ</a:t>
            </a:r>
            <a:r>
              <a:rPr lang="kk-KZ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І</a:t>
            </a:r>
            <a:r>
              <a:rPr lang="ru-RU" sz="4800" b="0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sz="4800" b="0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327785" y="3276600"/>
            <a:ext cx="7021830" cy="12439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100"/>
              </a:spcBef>
            </a:pPr>
            <a:endParaRPr lang="ru-RU" sz="4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230" algn="ctr">
              <a:lnSpc>
                <a:spcPct val="100000"/>
              </a:lnSpc>
            </a:pPr>
            <a:endParaRPr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 descr="pavlodar1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3306" y="304800"/>
            <a:ext cx="1857388" cy="1785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>
            <a:alpha val="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798" y="1676400"/>
            <a:ext cx="8001001" cy="359072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1800" dirty="0">
                <a:solidFill>
                  <a:srgbClr val="073E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қаржы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ұсынылған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Бөлімнің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2026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13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тамыздағы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"Павлодар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мәслихатының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2025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17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желтоқсандағы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"2026-2028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аудандық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бюджеті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 № 39/325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" № 48/399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шешіміне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өзгерістер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енгізілді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marL="12700" algn="just">
              <a:lnSpc>
                <a:spcPct val="100000"/>
              </a:lnSpc>
              <a:spcBef>
                <a:spcPts val="530"/>
              </a:spcBef>
            </a:pP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685799" y="582436"/>
            <a:ext cx="8268779" cy="44435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105"/>
              </a:spcBef>
              <a:buNone/>
            </a:pP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Құрметті</a:t>
            </a:r>
            <a:r>
              <a:rPr lang="ru-RU" sz="28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800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қонақтары</a:t>
            </a:r>
            <a:r>
              <a:rPr sz="280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202952"/>
              </p:ext>
            </p:extLst>
          </p:nvPr>
        </p:nvGraphicFramePr>
        <p:xfrm>
          <a:off x="533400" y="1371600"/>
          <a:ext cx="8230866" cy="47656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3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68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52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3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206500" algn="l"/>
                          <a:tab pos="1880235" algn="l"/>
                          <a:tab pos="318198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51 735,0</a:t>
                      </a:r>
                      <a:endParaRPr lang="kk-KZ" sz="1600" spc="-5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46 461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kk-KZ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46 767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4333">
                <a:tc gridSpan="4">
                  <a:txBody>
                    <a:bodyPr/>
                    <a:lstStyle/>
                    <a:p>
                      <a:pPr marL="26428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7993">
                <a:tc>
                  <a:txBody>
                    <a:bodyPr/>
                    <a:lstStyle/>
                    <a:p>
                      <a:pPr marL="90805" marR="81915" algn="just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5224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1238250" algn="l"/>
                          <a:tab pos="2189480" algn="l"/>
                          <a:tab pos="3168015" algn="l"/>
                          <a:tab pos="3902710" algn="l"/>
                        </a:tabLst>
                      </a:pP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Павлодар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облысының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басқармасына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органдарға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дұрыс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толық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тиісті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ақпараттық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материалдарды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уақтылы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ұсыну</a:t>
                      </a:r>
                      <a:endParaRPr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2216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655955" algn="l"/>
                          <a:tab pos="1536700" algn="l"/>
                          <a:tab pos="2442210" algn="l"/>
                          <a:tab pos="32258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Міндеттемелер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қаржыландырудың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жиынтық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жоспарын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түсімдердің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қаржыландырудың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жиынтық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жоспарын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жасау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655955" algn="l"/>
                          <a:tab pos="1536700" algn="l"/>
                          <a:tab pos="2442210" algn="l"/>
                          <a:tab pos="3225800" algn="l"/>
                        </a:tabLst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67945">
                        <a:lnSpc>
                          <a:spcPct val="100000"/>
                        </a:lnSpc>
                        <a:spcBef>
                          <a:spcPts val="25"/>
                        </a:spcBef>
                        <a:tabLst>
                          <a:tab pos="655955" algn="l"/>
                          <a:tab pos="1536700" algn="l"/>
                          <a:tab pos="2442210" algn="l"/>
                          <a:tab pos="32258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endParaRPr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519"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алуларға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мониторинг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endParaRPr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8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457200" y="6240155"/>
            <a:ext cx="8392793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штаттық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саны 7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бөлім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аппаратын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ұстауға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біліктілігін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арттыруға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іссапар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көзделген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..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4100145" y="5974352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 txBox="1"/>
          <p:nvPr/>
        </p:nvSpPr>
        <p:spPr>
          <a:xfrm>
            <a:off x="-609600" y="76201"/>
            <a:ext cx="9601199" cy="112146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 algn="ctr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БЮДЖЕТТІК БАҒДАРЛАМА </a:t>
            </a:r>
          </a:p>
          <a:p>
            <a:pPr marL="1840864" algn="ctr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001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маңызы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қаланың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бюджетін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меншігін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2162624"/>
              </p:ext>
            </p:extLst>
          </p:nvPr>
        </p:nvGraphicFramePr>
        <p:xfrm>
          <a:off x="533400" y="5181601"/>
          <a:ext cx="8230866" cy="9905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43679">
                  <a:extLst>
                    <a:ext uri="{9D8B030D-6E8A-4147-A177-3AD203B41FA5}">
                      <a16:colId xmlns:a16="http://schemas.microsoft.com/office/drawing/2014/main" val="3264728527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4013309667"/>
                    </a:ext>
                  </a:extLst>
                </a:gridCol>
                <a:gridCol w="1440179">
                  <a:extLst>
                    <a:ext uri="{9D8B030D-6E8A-4147-A177-3AD203B41FA5}">
                      <a16:colId xmlns:a16="http://schemas.microsoft.com/office/drawing/2014/main" val="686720816"/>
                    </a:ext>
                  </a:extLst>
                </a:gridCol>
                <a:gridCol w="1306829">
                  <a:extLst>
                    <a:ext uri="{9D8B030D-6E8A-4147-A177-3AD203B41FA5}">
                      <a16:colId xmlns:a16="http://schemas.microsoft.com/office/drawing/2014/main" val="1913129570"/>
                    </a:ext>
                  </a:extLst>
                </a:gridCol>
              </a:tblGrid>
              <a:tr h="99059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басшылығы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әкімдігіне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бюджетінің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атқарылу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алдағы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кезеңде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шешуді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талап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ететін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міндеттер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туралы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ақпарат</a:t>
                      </a:r>
                      <a:endParaRPr lang="ru-RU" sz="1600" kern="12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sz="11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7076462"/>
                  </a:ext>
                </a:extLst>
              </a:tr>
            </a:tbl>
          </a:graphicData>
        </a:graphic>
      </p:graphicFrame>
      <p:sp>
        <p:nvSpPr>
          <p:cNvPr id="11" name="object 10"/>
          <p:cNvSpPr txBox="1"/>
          <p:nvPr/>
        </p:nvSpPr>
        <p:spPr>
          <a:xfrm>
            <a:off x="7705725" y="1066800"/>
            <a:ext cx="102298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lang="kk-KZ" sz="1050" spc="-95" dirty="0">
                <a:latin typeface="Arial"/>
                <a:cs typeface="Arial"/>
              </a:rPr>
              <a:t>теңге</a:t>
            </a:r>
            <a:endParaRPr sz="105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0364596"/>
              </p:ext>
            </p:extLst>
          </p:nvPr>
        </p:nvGraphicFramePr>
        <p:xfrm>
          <a:off x="685800" y="1905000"/>
          <a:ext cx="8077200" cy="252962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9681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32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3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24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7505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50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0350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1707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206500" algn="l"/>
                          <a:tab pos="1880235" algn="l"/>
                          <a:tab pos="318198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818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806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746</a:t>
                      </a:r>
                      <a:r>
                        <a:rPr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71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453">
                <a:tc gridSpan="4">
                  <a:txBody>
                    <a:bodyPr/>
                    <a:lstStyle/>
                    <a:p>
                      <a:pPr marL="26428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064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431">
                <a:tc>
                  <a:txBody>
                    <a:bodyPr/>
                    <a:lstStyle/>
                    <a:p>
                      <a:pPr marL="90805" marR="81915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Жүргізілген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мониторингтердің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5080" marB="0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62000" y="4572000"/>
            <a:ext cx="7759712" cy="50590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қарыздар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сыйақылар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төлемдерді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төлеуге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/>
          <p:cNvSpPr txBox="1"/>
          <p:nvPr/>
        </p:nvSpPr>
        <p:spPr>
          <a:xfrm>
            <a:off x="963397" y="580960"/>
            <a:ext cx="7646670" cy="1134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013 </a:t>
            </a:r>
            <a:r>
              <a:rPr lang="ru-RU" b="1" spc="-1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органдардың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облыстық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бюджеттен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қарыздар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сыйақылар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өзге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төлемдерді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төлеу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борышына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»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20000" y="1682710"/>
            <a:ext cx="1075067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8064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56550" y="6453188"/>
            <a:ext cx="1187450" cy="2778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200" dirty="0">
                <a:solidFill>
                  <a:schemeClr val="bg1">
                    <a:lumMod val="65000"/>
                  </a:schemeClr>
                </a:solidFill>
              </a:rPr>
              <a:t>        4</a:t>
            </a:r>
            <a:endParaRPr 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990600" y="529990"/>
            <a:ext cx="7924800" cy="56746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1430" marR="5080" indent="0" algn="ctr">
              <a:spcBef>
                <a:spcPts val="105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038</a:t>
            </a:r>
            <a:r>
              <a:rPr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Субвенциялар</a:t>
            </a:r>
            <a:r>
              <a:rPr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4585724"/>
              </p:ext>
            </p:extLst>
          </p:nvPr>
        </p:nvGraphicFramePr>
        <p:xfrm>
          <a:off x="457199" y="1524000"/>
          <a:ext cx="8458200" cy="33527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224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0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3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18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0703">
                <a:tc gridSpan="4">
                  <a:txBody>
                    <a:bodyPr/>
                    <a:lstStyle/>
                    <a:p>
                      <a:pPr marL="1914525" algn="l" defTabSz="457200" rtl="0" eaLnBrk="1" latinLnBrk="0" hangingPunct="1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kern="1200" spc="-25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1866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 </a:t>
                      </a:r>
                      <a:r>
                        <a:rPr lang="kk-KZ" sz="1600" b="1" spc="-1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0754">
                <a:tc>
                  <a:txBody>
                    <a:bodyPr/>
                    <a:lstStyle/>
                    <a:p>
                      <a:pPr marL="91440" marR="8128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849 832,0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966 285,0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1 009 793,0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6317">
                <a:tc gridSpan="4">
                  <a:txBody>
                    <a:bodyPr/>
                    <a:lstStyle/>
                    <a:p>
                      <a:pPr marL="43180" indent="0" algn="ctr">
                        <a:lnSpc>
                          <a:spcPct val="100000"/>
                        </a:lnSpc>
                        <a:spcBef>
                          <a:spcPts val="335"/>
                        </a:spcBef>
                        <a:buFont typeface="Arial" panose="020B0604020202020204" pitchFamily="34" charset="0"/>
                        <a:buNone/>
                      </a:pPr>
                      <a:r>
                        <a:rPr lang="ru-RU" sz="1600" spc="-1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3159">
                <a:tc>
                  <a:txBody>
                    <a:bodyPr/>
                    <a:lstStyle/>
                    <a:p>
                      <a:pPr marL="90805" marR="80010" algn="just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395730" algn="l"/>
                          <a:tab pos="248666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Қаржыландырылатын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округтер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ауылдар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sz="1600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914399" y="5181600"/>
            <a:ext cx="7868189" cy="685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Павлодар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12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ауылдық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округі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1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ауылының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бюджеттерінің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бірінші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кезектегі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шығыстарын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қаржыландыру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жүргізіледі</a:t>
            </a:r>
            <a:endParaRPr lang="ru-RU" sz="16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0"/>
          <p:cNvSpPr txBox="1"/>
          <p:nvPr/>
        </p:nvSpPr>
        <p:spPr>
          <a:xfrm rot="10800000" flipV="1">
            <a:off x="7162799" y="1104900"/>
            <a:ext cx="1472969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4309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4137802"/>
              </p:ext>
            </p:extLst>
          </p:nvPr>
        </p:nvGraphicFramePr>
        <p:xfrm>
          <a:off x="685800" y="1828801"/>
          <a:ext cx="8231470" cy="35683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7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22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452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210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26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  <a:r>
                        <a:rPr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</a:t>
                      </a:r>
                      <a:endParaRPr sz="1600" b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9865">
                <a:tc>
                  <a:txBody>
                    <a:bodyPr/>
                    <a:lstStyle/>
                    <a:p>
                      <a:pPr marL="90805" marR="83185" algn="l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есебінен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sz="1600" i="1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240 879</a:t>
                      </a:r>
                      <a:r>
                        <a:rPr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80 574</a:t>
                      </a:r>
                      <a:r>
                        <a:rPr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kk-KZ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76 728</a:t>
                      </a:r>
                      <a:r>
                        <a:rPr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,0</a:t>
                      </a:r>
                    </a:p>
                  </a:txBody>
                  <a:tcPr marL="0" marR="0" marT="31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7409">
                <a:tc gridSpan="4">
                  <a:txBody>
                    <a:bodyPr/>
                    <a:lstStyle/>
                    <a:p>
                      <a:pPr marL="215836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lang="ru-RU" sz="1600" spc="-2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2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2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2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sz="1600" spc="-2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52002">
                <a:tc>
                  <a:txBody>
                    <a:bodyPr/>
                    <a:lstStyle/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395730" algn="l"/>
                          <a:tab pos="248666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кредиттер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жүргізілген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мониторингтердің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 (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lang="ru-RU" sz="16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7625" marR="47625" marT="47625" marB="47625" anchor="ctr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lang="ru-RU"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ru-RU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29539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lang="ru-RU"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ru-RU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endParaRPr lang="ru-RU"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lang="ru-RU" sz="1600" spc="-25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sz="1600" spc="-2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162800" y="1524000"/>
            <a:ext cx="12611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ңг</a:t>
            </a:r>
            <a:r>
              <a:rPr sz="1050" spc="-5" dirty="0">
                <a:latin typeface="Arial"/>
                <a:cs typeface="Arial"/>
              </a:rPr>
              <a:t>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200" y="5581452"/>
            <a:ext cx="8460071" cy="71942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endParaRPr lang="ru-RU" sz="1400" i="1" spc="-10" dirty="0">
              <a:latin typeface="Arial"/>
              <a:cs typeface="Arial"/>
            </a:endParaRP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борышын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өтеуге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i="1" spc="-1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/>
          <p:cNvSpPr txBox="1"/>
          <p:nvPr/>
        </p:nvSpPr>
        <p:spPr>
          <a:xfrm>
            <a:off x="-1064028" y="609600"/>
            <a:ext cx="9984070" cy="85728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 algn="ctr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840864" algn="ctr">
              <a:spcBef>
                <a:spcPts val="105"/>
              </a:spcBef>
            </a:pP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008 «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органның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тұрған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алдындағы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борышын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kern="0" dirty="0" err="1">
                <a:latin typeface="Times New Roman" pitchFamily="18" charset="0"/>
                <a:cs typeface="Times New Roman" pitchFamily="18" charset="0"/>
              </a:rPr>
              <a:t>өтеу</a:t>
            </a:r>
            <a:r>
              <a:rPr lang="ru-RU" b="1" kern="0" dirty="0"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110116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18160"/>
              </p:ext>
            </p:extLst>
          </p:nvPr>
        </p:nvGraphicFramePr>
        <p:xfrm>
          <a:off x="533399" y="1828800"/>
          <a:ext cx="8229602" cy="16764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6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0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1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15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98638">
                <a:tc gridSpan="4">
                  <a:txBody>
                    <a:bodyPr/>
                    <a:lstStyle/>
                    <a:p>
                      <a:pPr marL="1914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75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8887">
                <a:tc>
                  <a:txBody>
                    <a:bodyPr/>
                    <a:lstStyle/>
                    <a:p>
                      <a:pPr marL="91440" marR="80645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612140" algn="l"/>
                          <a:tab pos="1029969" algn="l"/>
                          <a:tab pos="1597025" algn="l"/>
                          <a:tab pos="25019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kk-KZ" sz="1600" i="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3 166,0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kk-KZ" sz="1600" i="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3 189,0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kk-KZ" sz="1600" i="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3 349,0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/>
          <p:nvPr/>
        </p:nvSpPr>
        <p:spPr>
          <a:xfrm>
            <a:off x="533400" y="4145417"/>
            <a:ext cx="8153400" cy="99642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қатысатын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тұлғалар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қызметінің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ашықтығын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ұлғайтуға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жекешелендіру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меншік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объектілерін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жалға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рәсімдерін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тұлғаларға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бекітіліп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ұйымдастыруға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оңтайландыруға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бағытталған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2"/>
          <p:cNvSpPr txBox="1"/>
          <p:nvPr/>
        </p:nvSpPr>
        <p:spPr>
          <a:xfrm>
            <a:off x="838200" y="410045"/>
            <a:ext cx="7646670" cy="11342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010 «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Жекешелендіру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меншікті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,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жекешелендіруден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кейінгі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осыған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дауларды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реттеу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»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bject 10"/>
          <p:cNvSpPr txBox="1"/>
          <p:nvPr/>
        </p:nvSpPr>
        <p:spPr>
          <a:xfrm>
            <a:off x="7705725" y="1544330"/>
            <a:ext cx="87058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914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660005"/>
              </p:ext>
            </p:extLst>
          </p:nvPr>
        </p:nvGraphicFramePr>
        <p:xfrm>
          <a:off x="457200" y="1752600"/>
          <a:ext cx="8244635" cy="25683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511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3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52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14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9009">
                <a:tc gridSpan="4">
                  <a:txBody>
                    <a:bodyPr/>
                    <a:lstStyle/>
                    <a:p>
                      <a:pPr marL="1914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548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438">
                <a:tc>
                  <a:txBody>
                    <a:bodyPr/>
                    <a:lstStyle/>
                    <a:p>
                      <a:pPr marL="91440" marR="80645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612140" algn="l"/>
                          <a:tab pos="1029969" algn="l"/>
                          <a:tab pos="1597025" algn="l"/>
                          <a:tab pos="2501900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39 744,0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41 806,0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45 238,0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009">
                <a:tc gridSpan="4">
                  <a:txBody>
                    <a:bodyPr/>
                    <a:lstStyle/>
                    <a:p>
                      <a:pPr marL="24663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7518">
                <a:tc>
                  <a:txBody>
                    <a:bodyPr/>
                    <a:lstStyle/>
                    <a:p>
                      <a:pPr marL="91440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3004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Резервтен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қаражат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бөлуді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талап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ететін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жағдайлардың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705725" y="1466886"/>
            <a:ext cx="923805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31839" y="4362889"/>
            <a:ext cx="8047355" cy="996427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-635" algn="just">
              <a:lnSpc>
                <a:spcPct val="100000"/>
              </a:lnSpc>
              <a:spcBef>
                <a:spcPts val="90"/>
              </a:spcBef>
            </a:pPr>
            <a:r>
              <a:rPr lang="ru-RU" sz="1400" dirty="0">
                <a:latin typeface="Arial"/>
                <a:cs typeface="Arial"/>
              </a:rPr>
              <a:t>	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табиғи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техногендік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сипаттағы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төтенше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саяси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тұрақтылыққа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өмірі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денсаулығына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қауіп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төндіретін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жағдайларды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жою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қаражат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бөлуге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шұғыл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шығындарға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қаржыландыруды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endParaRPr sz="16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2"/>
          <p:cNvSpPr txBox="1"/>
          <p:nvPr/>
        </p:nvSpPr>
        <p:spPr>
          <a:xfrm>
            <a:off x="1053780" y="609600"/>
            <a:ext cx="7646670" cy="580287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840864">
              <a:lnSpc>
                <a:spcPct val="100000"/>
              </a:lnSpc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</a:p>
          <a:p>
            <a:pPr marL="12065" marR="5080" indent="-635" algn="ctr">
              <a:lnSpc>
                <a:spcPct val="100000"/>
              </a:lnSpc>
              <a:spcBef>
                <a:spcPts val="105"/>
              </a:spcBef>
            </a:pP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012 «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Ауданның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атқарушы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органының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5" dirty="0" err="1">
                <a:latin typeface="Times New Roman" pitchFamily="18" charset="0"/>
                <a:cs typeface="Times New Roman" pitchFamily="18" charset="0"/>
              </a:rPr>
              <a:t>резерві</a:t>
            </a:r>
            <a:r>
              <a:rPr lang="ru-RU" b="1" spc="-5" dirty="0">
                <a:latin typeface="Times New Roman" pitchFamily="18" charset="0"/>
                <a:cs typeface="Times New Roman" pitchFamily="18" charset="0"/>
              </a:rPr>
              <a:t>»</a:t>
            </a:r>
            <a:endParaRPr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305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85073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9338" y="510610"/>
            <a:ext cx="7941251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indent="0" algn="ctr">
              <a:spcBef>
                <a:spcPts val="100"/>
              </a:spcBef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b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003</a:t>
            </a:r>
            <a:r>
              <a:rPr lang="ru-RU" b="0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бағалауды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spc="-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305618"/>
              </p:ext>
            </p:extLst>
          </p:nvPr>
        </p:nvGraphicFramePr>
        <p:xfrm>
          <a:off x="533399" y="1801051"/>
          <a:ext cx="8175212" cy="24688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808">
                <a:tc gridSpan="4">
                  <a:txBody>
                    <a:bodyPr/>
                    <a:lstStyle/>
                    <a:p>
                      <a:pPr marL="191452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85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1600" b="1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50">
                <a:tc>
                  <a:txBody>
                    <a:bodyPr/>
                    <a:lstStyle/>
                    <a:p>
                      <a:pPr marL="91440" marR="8128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600" spc="-5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165</a:t>
                      </a: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1 417,0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1 488,0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24">
                <a:tc gridSpan="4">
                  <a:txBody>
                    <a:bodyPr/>
                    <a:lstStyle/>
                    <a:p>
                      <a:pPr marL="24663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237">
                <a:tc>
                  <a:txBody>
                    <a:bodyPr/>
                    <a:lstStyle/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объектілерінің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саны</a:t>
                      </a:r>
                      <a:endParaRPr sz="1600" kern="1200" spc="-5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7854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7854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7854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7620001" y="1382150"/>
            <a:ext cx="9563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6841" y="5027172"/>
            <a:ext cx="8230233" cy="661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Прямоугольник 2"/>
          <p:cNvSpPr/>
          <p:nvPr/>
        </p:nvSpPr>
        <p:spPr>
          <a:xfrm>
            <a:off x="798022" y="5272001"/>
            <a:ext cx="79133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Осы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бағдарлама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салу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мақсатында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жылжымайтын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бағалау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іс-шаралар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кешенін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қаржыландыру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шығыстар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жүргізіледі</a:t>
            </a:r>
            <a:endParaRPr lang="ru-RU" sz="1600" i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167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5243F1-5765-AC03-9AA4-ADDFE46EC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23901F22-EAFD-955A-4660-D6AB3092C1DF}"/>
              </a:ext>
            </a:extLst>
          </p:cNvPr>
          <p:cNvSpPr/>
          <p:nvPr/>
        </p:nvSpPr>
        <p:spPr>
          <a:xfrm>
            <a:off x="228600" y="85073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539DA787-87B6-9A46-CA74-1347DA0AF9E6}"/>
              </a:ext>
            </a:extLst>
          </p:cNvPr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8CBB89EE-0E88-E664-CEB3-C548046C48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9338" y="527779"/>
            <a:ext cx="794125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20824" indent="0" algn="ctr">
              <a:lnSpc>
                <a:spcPct val="10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БЮДЖЕТТІК БАҒДАРЛАМА </a:t>
            </a:r>
            <a:b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028 «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Коммуналдық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меншікке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мүлікті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pc="-5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pc="-5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object 9">
            <a:extLst>
              <a:ext uri="{FF2B5EF4-FFF2-40B4-BE49-F238E27FC236}">
                <a16:creationId xmlns:a16="http://schemas.microsoft.com/office/drawing/2014/main" id="{879A135F-176E-4898-E312-E38D1CD2B3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265961"/>
              </p:ext>
            </p:extLst>
          </p:nvPr>
        </p:nvGraphicFramePr>
        <p:xfrm>
          <a:off x="533399" y="1801051"/>
          <a:ext cx="8175212" cy="33371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280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81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94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954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2808">
                <a:tc gridSpan="4">
                  <a:txBody>
                    <a:bodyPr/>
                    <a:lstStyle/>
                    <a:p>
                      <a:pPr marL="191452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5185">
                <a:tc>
                  <a:txBody>
                    <a:bodyPr/>
                    <a:lstStyle/>
                    <a:p>
                      <a:pPr marL="91440" marR="87630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185545" algn="l"/>
                          <a:tab pos="1795145" algn="l"/>
                        </a:tabLst>
                      </a:pP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26 </a:t>
                      </a:r>
                      <a:r>
                        <a:rPr lang="ru-RU" sz="1600" b="1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r>
                        <a:rPr sz="1600" b="1" spc="-5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30"/>
                        </a:spcBef>
                      </a:pPr>
                      <a:r>
                        <a:rPr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lang="kk-K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r>
                        <a:rPr sz="1600" b="1" spc="-5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1600" b="1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жыл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4351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5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3350">
                <a:tc>
                  <a:txBody>
                    <a:bodyPr/>
                    <a:lstStyle/>
                    <a:p>
                      <a:pPr marL="91440" marR="8128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бағдарлама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</a:t>
                      </a:r>
                      <a:endParaRPr sz="1600" i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14 880,0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spc="-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1905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024">
                <a:tc gridSpan="4">
                  <a:txBody>
                    <a:bodyPr/>
                    <a:lstStyle/>
                    <a:p>
                      <a:pPr marL="246634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Тікелей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нәтиженің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600" spc="-15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көрсеткіштері</a:t>
                      </a:r>
                      <a:r>
                        <a:rPr lang="ru-RU" sz="1600" spc="-15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39370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1B6F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8237">
                <a:tc>
                  <a:txBody>
                    <a:bodyPr/>
                    <a:lstStyle/>
                    <a:p>
                      <a:pPr marL="90805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endParaRPr lang="ru-RU" sz="1600" b="0" i="0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91440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30045" algn="l"/>
                        </a:tabLst>
                      </a:pP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Автокөлік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сатып</a:t>
                      </a:r>
                      <a:r>
                        <a:rPr lang="ru-RU" sz="1600" b="0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b="0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8237">
                <a:tc>
                  <a:txBody>
                    <a:bodyPr/>
                    <a:lstStyle/>
                    <a:p>
                      <a:pPr algn="l" rtl="0"/>
                      <a:r>
                        <a:rPr lang="kk-KZ" sz="16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Жабдық сатып алу</a:t>
                      </a:r>
                    </a:p>
                    <a:p>
                      <a:pPr marL="91440" marR="80010" algn="l">
                        <a:lnSpc>
                          <a:spcPct val="100000"/>
                        </a:lnSpc>
                        <a:spcBef>
                          <a:spcPts val="335"/>
                        </a:spcBef>
                        <a:tabLst>
                          <a:tab pos="1630045" algn="l"/>
                        </a:tabLst>
                      </a:pP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42545" marB="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lang="kk-K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5623957"/>
                  </a:ext>
                </a:extLst>
              </a:tr>
            </a:tbl>
          </a:graphicData>
        </a:graphic>
      </p:graphicFrame>
      <p:sp>
        <p:nvSpPr>
          <p:cNvPr id="10" name="object 10">
            <a:extLst>
              <a:ext uri="{FF2B5EF4-FFF2-40B4-BE49-F238E27FC236}">
                <a16:creationId xmlns:a16="http://schemas.microsoft.com/office/drawing/2014/main" id="{3C6C9454-CBA4-C4F6-B08D-B424C02DD7AB}"/>
              </a:ext>
            </a:extLst>
          </p:cNvPr>
          <p:cNvSpPr txBox="1"/>
          <p:nvPr/>
        </p:nvSpPr>
        <p:spPr>
          <a:xfrm>
            <a:off x="7620001" y="1382150"/>
            <a:ext cx="9563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</a:t>
            </a:r>
            <a:r>
              <a:rPr sz="1050" spc="-5" dirty="0" err="1">
                <a:latin typeface="Arial"/>
                <a:cs typeface="Arial"/>
              </a:rPr>
              <a:t>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30E7DA9-B931-D8E3-60FD-13BA59A1379A}"/>
              </a:ext>
            </a:extLst>
          </p:cNvPr>
          <p:cNvSpPr/>
          <p:nvPr/>
        </p:nvSpPr>
        <p:spPr>
          <a:xfrm>
            <a:off x="912667" y="5190364"/>
            <a:ext cx="8230233" cy="661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>
            <a:extLst>
              <a:ext uri="{FF2B5EF4-FFF2-40B4-BE49-F238E27FC236}">
                <a16:creationId xmlns:a16="http://schemas.microsoft.com/office/drawing/2014/main" id="{DEA7FFBC-5FA5-47F1-86F4-865C913DC554}"/>
              </a:ext>
            </a:extLst>
          </p:cNvPr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7558D45B-6725-7546-188C-C7FC1E5BD9B1}"/>
              </a:ext>
            </a:extLst>
          </p:cNvPr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837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" y="85073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69338" y="787609"/>
            <a:ext cx="794125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5080" indent="0" algn="ctr">
              <a:spcBef>
                <a:spcPts val="100"/>
              </a:spcBef>
              <a:buNone/>
            </a:pP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салалары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үлес</a:t>
            </a: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салмағы</a:t>
            </a:r>
            <a:endParaRPr spc="-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26841" y="5027172"/>
            <a:ext cx="8230233" cy="6611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3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0960600"/>
              </p:ext>
            </p:extLst>
          </p:nvPr>
        </p:nvGraphicFramePr>
        <p:xfrm>
          <a:off x="611560" y="1124744"/>
          <a:ext cx="8229600" cy="5597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29683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33400" y="85073"/>
            <a:ext cx="8391524" cy="85903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867399" y="730007"/>
            <a:ext cx="3049871" cy="389146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62000" y="457201"/>
            <a:ext cx="804858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lvl="0" indent="0" algn="ctr" fontAlgn="base">
              <a:spcAft>
                <a:spcPct val="0"/>
              </a:spcAft>
              <a:buNone/>
              <a:tabLst>
                <a:tab pos="2790825" algn="l"/>
              </a:tabLst>
            </a:pPr>
            <a:r>
              <a:rPr lang="ru-RU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Бюджет </a:t>
            </a:r>
            <a:r>
              <a:rPr lang="ru-RU" dirty="0" err="1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шығыстары</a:t>
            </a:r>
            <a:endParaRPr spc="-5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705726" y="1056078"/>
            <a:ext cx="1219198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kk-KZ" sz="1050" dirty="0">
                <a:latin typeface="Arial"/>
                <a:cs typeface="Arial"/>
              </a:rPr>
              <a:t>мың</a:t>
            </a:r>
            <a:r>
              <a:rPr sz="1050" dirty="0">
                <a:latin typeface="Arial"/>
                <a:cs typeface="Arial"/>
              </a:rPr>
              <a:t>.</a:t>
            </a:r>
            <a:r>
              <a:rPr sz="1050" spc="-95" dirty="0">
                <a:latin typeface="Arial"/>
                <a:cs typeface="Arial"/>
              </a:rPr>
              <a:t> </a:t>
            </a:r>
            <a:r>
              <a:rPr sz="1050" spc="-5" dirty="0" err="1">
                <a:latin typeface="Arial"/>
                <a:cs typeface="Arial"/>
              </a:rPr>
              <a:t>те</a:t>
            </a:r>
            <a:r>
              <a:rPr lang="kk-KZ" sz="1050" spc="-5" dirty="0">
                <a:latin typeface="Arial"/>
                <a:cs typeface="Arial"/>
              </a:rPr>
              <a:t>ңге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5811075"/>
              </p:ext>
            </p:extLst>
          </p:nvPr>
        </p:nvGraphicFramePr>
        <p:xfrm>
          <a:off x="228600" y="1295400"/>
          <a:ext cx="8696324" cy="4881662"/>
        </p:xfrm>
        <a:graphic>
          <a:graphicData uri="http://schemas.openxmlformats.org/drawingml/2006/table">
            <a:tbl>
              <a:tblPr/>
              <a:tblGrid>
                <a:gridCol w="5403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3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34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34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829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15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2025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2026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2027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2028 </a:t>
                      </a:r>
                      <a:r>
                        <a:rPr lang="ru-RU" sz="1400" b="1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жыл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6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1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9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Ауданның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бюджетін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орындау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меншігін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басқару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саласындағы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саясатты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іске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асыру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қызметтер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45 525,0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51 735,0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53 005,0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790825" algn="l"/>
                        </a:tabLst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/>
                          <a:ea typeface="Times New Roman"/>
                          <a:cs typeface="Times New Roman"/>
                        </a:rPr>
                        <a:t>53 434,0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8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салу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мақсатында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мүлікті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бағалауды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жүргізу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1 117,0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1 165,0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1 417,0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1 488,0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66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Жекешелендіру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коммуналдық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меншікті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басқару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жекешелендіруден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кейінгі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және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осыған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дауларды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реттеу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2 879,0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3 166,0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3 189,0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3 349,0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93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Ауданның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маңызы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бар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қаланың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органының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резерві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)</a:t>
                      </a:r>
                      <a:endParaRPr kumimoji="0" lang="ru-RU" sz="1200" b="1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36 653,0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39 744,0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41 806,0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45 238,0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39602">
                <a:tc>
                  <a:txBody>
                    <a:bodyPr/>
                    <a:lstStyle/>
                    <a:p>
                      <a:pPr marL="0" algn="l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органдардың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облыстық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қарыздар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сыйақылар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мен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де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төлеу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бойынша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борышына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қызмет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көрсету</a:t>
                      </a:r>
                      <a:endParaRPr kumimoji="0" lang="ru-RU" sz="1200" b="1" i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2 179,0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32 818,0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2 806,0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2 746,0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8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Заңнаманың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өзгеруіне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байланысты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бюджеттің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шығындарын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өтеуге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төмен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бюджеттен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берілетін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ағымдағы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трансферттер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108 087,0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1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err="1">
                          <a:latin typeface="Times New Roman" pitchFamily="18" charset="0"/>
                          <a:cs typeface="Times New Roman" pitchFamily="18" charset="0"/>
                        </a:rPr>
                        <a:t>Субвенциялар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827 505,0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849 832,0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966 285,0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1 009 793,0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4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Жергілікті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атқарушы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жоғары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тұрған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бюджет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алдындағы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борышын</a:t>
                      </a:r>
                      <a:r>
                        <a:rPr lang="ru-RU" sz="1200" b="1" i="0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kern="1200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өтеу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75 635,0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240 879,0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80 574,0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76 728,0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3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Коммуналдық меншікке мүлікті сатып алу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14 880,0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Төменгі бюджеттерге нысаналы трансферттер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10 661,0,0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4871889"/>
                  </a:ext>
                </a:extLst>
              </a:tr>
              <a:tr h="2391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Нысаналы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пайдаланылмаған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толық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пайдаланылмаған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)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трансферттерді</a:t>
                      </a:r>
                      <a:r>
                        <a:rPr lang="ru-RU" sz="1200" b="1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қайтару</a:t>
                      </a:r>
                      <a:endParaRPr lang="ru-RU" sz="1200" b="1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5 895,0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1200" b="1" i="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47 891,0</a:t>
                      </a: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1200" b="1" i="0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33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55490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" y="235722"/>
            <a:ext cx="8696324" cy="1640712"/>
          </a:xfrm>
          <a:prstGeom prst="rect">
            <a:avLst/>
          </a:pr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608921" y="730006"/>
            <a:ext cx="3308350" cy="652145"/>
          </a:xfrm>
          <a:custGeom>
            <a:avLst/>
            <a:gdLst/>
            <a:ahLst/>
            <a:cxnLst/>
            <a:rect l="l" t="t" r="r" b="b"/>
            <a:pathLst>
              <a:path w="3308350" h="652144">
                <a:moveTo>
                  <a:pt x="0" y="651763"/>
                </a:moveTo>
                <a:lnTo>
                  <a:pt x="95669" y="624979"/>
                </a:lnTo>
                <a:lnTo>
                  <a:pt x="357162" y="555790"/>
                </a:lnTo>
                <a:lnTo>
                  <a:pt x="537870" y="508914"/>
                </a:lnTo>
                <a:lnTo>
                  <a:pt x="746213" y="457568"/>
                </a:lnTo>
                <a:lnTo>
                  <a:pt x="977938" y="401764"/>
                </a:lnTo>
                <a:lnTo>
                  <a:pt x="1226667" y="341502"/>
                </a:lnTo>
                <a:lnTo>
                  <a:pt x="1490294" y="283463"/>
                </a:lnTo>
                <a:lnTo>
                  <a:pt x="1760283" y="225437"/>
                </a:lnTo>
                <a:lnTo>
                  <a:pt x="2036660" y="171869"/>
                </a:lnTo>
                <a:lnTo>
                  <a:pt x="2310904" y="120522"/>
                </a:lnTo>
                <a:lnTo>
                  <a:pt x="2446972" y="98209"/>
                </a:lnTo>
                <a:lnTo>
                  <a:pt x="2578773" y="75882"/>
                </a:lnTo>
                <a:lnTo>
                  <a:pt x="2710586" y="58026"/>
                </a:lnTo>
                <a:lnTo>
                  <a:pt x="2838145" y="40170"/>
                </a:lnTo>
                <a:lnTo>
                  <a:pt x="2963570" y="26784"/>
                </a:lnTo>
                <a:lnTo>
                  <a:pt x="3082620" y="15620"/>
                </a:lnTo>
                <a:lnTo>
                  <a:pt x="3197428" y="6692"/>
                </a:lnTo>
                <a:lnTo>
                  <a:pt x="3307981" y="0"/>
                </a:lnTo>
              </a:path>
            </a:pathLst>
          </a:custGeom>
          <a:ln w="3175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3"/>
          <p:cNvSpPr/>
          <p:nvPr/>
        </p:nvSpPr>
        <p:spPr>
          <a:xfrm>
            <a:off x="6267450" y="6184635"/>
            <a:ext cx="2876550" cy="714375"/>
          </a:xfrm>
          <a:custGeom>
            <a:avLst/>
            <a:gdLst/>
            <a:ahLst/>
            <a:cxnLst/>
            <a:rect l="l" t="t" r="r" b="b"/>
            <a:pathLst>
              <a:path w="2876550" h="714375">
                <a:moveTo>
                  <a:pt x="2876410" y="0"/>
                </a:moveTo>
                <a:lnTo>
                  <a:pt x="2870034" y="0"/>
                </a:lnTo>
                <a:lnTo>
                  <a:pt x="2748851" y="20091"/>
                </a:lnTo>
                <a:lnTo>
                  <a:pt x="2625547" y="42405"/>
                </a:lnTo>
                <a:lnTo>
                  <a:pt x="2370442" y="91516"/>
                </a:lnTo>
                <a:lnTo>
                  <a:pt x="2102561" y="149555"/>
                </a:lnTo>
                <a:lnTo>
                  <a:pt x="1821941" y="216509"/>
                </a:lnTo>
                <a:lnTo>
                  <a:pt x="1564703" y="281241"/>
                </a:lnTo>
                <a:lnTo>
                  <a:pt x="841882" y="444182"/>
                </a:lnTo>
                <a:lnTo>
                  <a:pt x="620775" y="488823"/>
                </a:lnTo>
                <a:lnTo>
                  <a:pt x="199847" y="566953"/>
                </a:lnTo>
                <a:lnTo>
                  <a:pt x="0" y="600430"/>
                </a:lnTo>
                <a:lnTo>
                  <a:pt x="270001" y="638378"/>
                </a:lnTo>
                <a:lnTo>
                  <a:pt x="397560" y="653999"/>
                </a:lnTo>
                <a:lnTo>
                  <a:pt x="644169" y="680783"/>
                </a:lnTo>
                <a:lnTo>
                  <a:pt x="873772" y="698639"/>
                </a:lnTo>
                <a:lnTo>
                  <a:pt x="984313" y="705345"/>
                </a:lnTo>
                <a:lnTo>
                  <a:pt x="1092746" y="709803"/>
                </a:lnTo>
                <a:lnTo>
                  <a:pt x="1296835" y="714273"/>
                </a:lnTo>
                <a:lnTo>
                  <a:pt x="1394625" y="714273"/>
                </a:lnTo>
                <a:lnTo>
                  <a:pt x="1583829" y="709803"/>
                </a:lnTo>
                <a:lnTo>
                  <a:pt x="1673123" y="705345"/>
                </a:lnTo>
                <a:lnTo>
                  <a:pt x="1843201" y="691946"/>
                </a:lnTo>
                <a:lnTo>
                  <a:pt x="1926107" y="683018"/>
                </a:lnTo>
                <a:lnTo>
                  <a:pt x="2083434" y="660692"/>
                </a:lnTo>
                <a:lnTo>
                  <a:pt x="2232253" y="633907"/>
                </a:lnTo>
                <a:lnTo>
                  <a:pt x="2372563" y="602665"/>
                </a:lnTo>
                <a:lnTo>
                  <a:pt x="2506497" y="566953"/>
                </a:lnTo>
                <a:lnTo>
                  <a:pt x="2634056" y="526770"/>
                </a:lnTo>
                <a:lnTo>
                  <a:pt x="2755239" y="482130"/>
                </a:lnTo>
                <a:lnTo>
                  <a:pt x="2872155" y="435254"/>
                </a:lnTo>
                <a:lnTo>
                  <a:pt x="2876410" y="433019"/>
                </a:lnTo>
                <a:lnTo>
                  <a:pt x="2876410" y="0"/>
                </a:lnTo>
                <a:close/>
              </a:path>
            </a:pathLst>
          </a:custGeom>
          <a:solidFill>
            <a:srgbClr val="C6E7FC">
              <a:alpha val="2901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4"/>
          <p:cNvSpPr/>
          <p:nvPr/>
        </p:nvSpPr>
        <p:spPr>
          <a:xfrm>
            <a:off x="3599180" y="6007100"/>
            <a:ext cx="5544820" cy="850900"/>
          </a:xfrm>
          <a:custGeom>
            <a:avLst/>
            <a:gdLst/>
            <a:ahLst/>
            <a:cxnLst/>
            <a:rect l="l" t="t" r="r" b="b"/>
            <a:pathLst>
              <a:path w="5544820" h="850900">
                <a:moveTo>
                  <a:pt x="852512" y="0"/>
                </a:moveTo>
                <a:lnTo>
                  <a:pt x="684555" y="0"/>
                </a:lnTo>
                <a:lnTo>
                  <a:pt x="527240" y="4470"/>
                </a:lnTo>
                <a:lnTo>
                  <a:pt x="380542" y="11163"/>
                </a:lnTo>
                <a:lnTo>
                  <a:pt x="244487" y="22326"/>
                </a:lnTo>
                <a:lnTo>
                  <a:pt x="116928" y="35725"/>
                </a:lnTo>
                <a:lnTo>
                  <a:pt x="0" y="53581"/>
                </a:lnTo>
                <a:lnTo>
                  <a:pt x="333781" y="95986"/>
                </a:lnTo>
                <a:lnTo>
                  <a:pt x="693064" y="156248"/>
                </a:lnTo>
                <a:lnTo>
                  <a:pt x="1077861" y="234378"/>
                </a:lnTo>
                <a:lnTo>
                  <a:pt x="1281950" y="279019"/>
                </a:lnTo>
                <a:lnTo>
                  <a:pt x="1866582" y="421868"/>
                </a:lnTo>
                <a:lnTo>
                  <a:pt x="2559646" y="575881"/>
                </a:lnTo>
                <a:lnTo>
                  <a:pt x="2723337" y="607136"/>
                </a:lnTo>
                <a:lnTo>
                  <a:pt x="2878531" y="638378"/>
                </a:lnTo>
                <a:lnTo>
                  <a:pt x="3031604" y="667397"/>
                </a:lnTo>
                <a:lnTo>
                  <a:pt x="3324986" y="716508"/>
                </a:lnTo>
                <a:lnTo>
                  <a:pt x="3465296" y="738822"/>
                </a:lnTo>
                <a:lnTo>
                  <a:pt x="3733165" y="774534"/>
                </a:lnTo>
                <a:lnTo>
                  <a:pt x="3986161" y="805789"/>
                </a:lnTo>
                <a:lnTo>
                  <a:pt x="4107332" y="816952"/>
                </a:lnTo>
                <a:lnTo>
                  <a:pt x="4336935" y="834809"/>
                </a:lnTo>
                <a:lnTo>
                  <a:pt x="4447489" y="841502"/>
                </a:lnTo>
                <a:lnTo>
                  <a:pt x="4660087" y="850430"/>
                </a:lnTo>
                <a:lnTo>
                  <a:pt x="4857800" y="850430"/>
                </a:lnTo>
                <a:lnTo>
                  <a:pt x="5044871" y="845972"/>
                </a:lnTo>
                <a:lnTo>
                  <a:pt x="5134165" y="841502"/>
                </a:lnTo>
                <a:lnTo>
                  <a:pt x="5221338" y="834809"/>
                </a:lnTo>
                <a:lnTo>
                  <a:pt x="5467946" y="808024"/>
                </a:lnTo>
                <a:lnTo>
                  <a:pt x="5544477" y="796861"/>
                </a:lnTo>
                <a:lnTo>
                  <a:pt x="5297868" y="765606"/>
                </a:lnTo>
                <a:lnTo>
                  <a:pt x="5036375" y="727671"/>
                </a:lnTo>
                <a:lnTo>
                  <a:pt x="4468749" y="629450"/>
                </a:lnTo>
                <a:lnTo>
                  <a:pt x="3835209" y="497763"/>
                </a:lnTo>
                <a:lnTo>
                  <a:pt x="2850896" y="263398"/>
                </a:lnTo>
                <a:lnTo>
                  <a:pt x="2583027" y="205359"/>
                </a:lnTo>
                <a:lnTo>
                  <a:pt x="2327910" y="156248"/>
                </a:lnTo>
                <a:lnTo>
                  <a:pt x="2204605" y="133934"/>
                </a:lnTo>
                <a:lnTo>
                  <a:pt x="2083434" y="113842"/>
                </a:lnTo>
                <a:lnTo>
                  <a:pt x="1966506" y="95986"/>
                </a:lnTo>
                <a:lnTo>
                  <a:pt x="1628482" y="51346"/>
                </a:lnTo>
                <a:lnTo>
                  <a:pt x="1418005" y="31254"/>
                </a:lnTo>
                <a:lnTo>
                  <a:pt x="1220292" y="15633"/>
                </a:lnTo>
                <a:lnTo>
                  <a:pt x="1031087" y="4470"/>
                </a:lnTo>
                <a:lnTo>
                  <a:pt x="852512" y="0"/>
                </a:lnTo>
                <a:close/>
              </a:path>
            </a:pathLst>
          </a:custGeom>
          <a:solidFill>
            <a:srgbClr val="00B0F0">
              <a:alpha val="3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4544628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ru-RU" sz="6000" i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</a:br>
            <a:r>
              <a:rPr lang="ru-RU" sz="6000" i="1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НАЗАРЛАРЫҢЫЗҒА </a:t>
            </a:r>
            <a:r>
              <a:rPr lang="ru-RU" sz="6000" i="1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РАХМЕТ!</a:t>
            </a:r>
          </a:p>
        </p:txBody>
      </p:sp>
    </p:spTree>
    <p:extLst>
      <p:ext uri="{BB962C8B-B14F-4D97-AF65-F5344CB8AC3E}">
        <p14:creationId xmlns:p14="http://schemas.microsoft.com/office/powerpoint/2010/main" val="364474825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1432</TotalTime>
  <Words>1025</Words>
  <Application>Microsoft Office PowerPoint</Application>
  <PresentationFormat>Экран (4:3)</PresentationFormat>
  <Paragraphs>242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Candara</vt:lpstr>
      <vt:lpstr>Georgia</vt:lpstr>
      <vt:lpstr>Times New Roman</vt:lpstr>
      <vt:lpstr>Trebuchet MS</vt:lpstr>
      <vt:lpstr>Воздушный поток</vt:lpstr>
      <vt:lpstr>Павлодар ауданы қаржы бөлімінің  2026-2028 жылдарға арналған АЗАМАТТЫҚ БЮДЖЕТІ </vt:lpstr>
      <vt:lpstr>Құрметті сайт қонақтары!</vt:lpstr>
      <vt:lpstr>Презентация PowerPoint</vt:lpstr>
      <vt:lpstr>Презентация PowerPoint</vt:lpstr>
      <vt:lpstr>БЮДЖЕТТІК БАҒДАРЛАМА  038 «Субвенциялар»</vt:lpstr>
      <vt:lpstr>Презентация PowerPoint</vt:lpstr>
      <vt:lpstr>Презентация PowerPoint</vt:lpstr>
      <vt:lpstr>Презентация PowerPoint</vt:lpstr>
      <vt:lpstr>БЮДЖЕТТІК БАҒДАРЛАМА   003 «Салық салу мақсатында мүлікті бағалауды жүргізу»</vt:lpstr>
      <vt:lpstr>БЮДЖЕТТІК БАҒДАРЛАМА  028 «Коммуналдық меншікке мүлікті сатып алу»</vt:lpstr>
      <vt:lpstr>Бюджет салалары бойынша үлес салмағы</vt:lpstr>
      <vt:lpstr>Бюджет шығыстары</vt:lpstr>
      <vt:lpstr> НАЗАРЛАРЫҢЫЗҒА РАХМЕТ!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Назарчук</dc:creator>
  <cp:lastModifiedBy>User</cp:lastModifiedBy>
  <cp:revision>199</cp:revision>
  <cp:lastPrinted>2018-10-16T09:27:48Z</cp:lastPrinted>
  <dcterms:created xsi:type="dcterms:W3CDTF">2018-06-11T11:37:09Z</dcterms:created>
  <dcterms:modified xsi:type="dcterms:W3CDTF">2026-08-25T04:29:31Z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2018-03-07T00:00:00Z</vt:filetime>
  </property>
  <property fmtid="{D5CDD505-2E9C-101B-9397-08002B2CF9AE}" pid="3" name="Creator">
    <vt:lpwstr>Acrobat PDFMaker 10.1 для PowerPoint</vt:lpwstr>
  </property>
  <property fmtid="{D5CDD505-2E9C-101B-9397-08002B2CF9AE}" pid="4" name="LastSaved">
    <vt:filetime>2018-06-11T00:00:00Z</vt:filetime>
  </property>
</Properties>
</file>