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heme/themeOverride2.xml" ContentType="application/vnd.openxmlformats-officedocument.themeOverride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60" r:id="rId7"/>
    <p:sldId id="357" r:id="rId8"/>
    <p:sldId id="361" r:id="rId9"/>
    <p:sldId id="350" r:id="rId10"/>
    <p:sldId id="351" r:id="rId11"/>
    <p:sldId id="359" r:id="rId12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7FF"/>
    <a:srgbClr val="006600"/>
    <a:srgbClr val="0000FF"/>
    <a:srgbClr val="C9D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62" autoAdjust="0"/>
  </p:normalViewPr>
  <p:slideViewPr>
    <p:cSldViewPr snapToGrid="0">
      <p:cViewPr>
        <p:scale>
          <a:sx n="100" d="100"/>
          <a:sy n="100" d="100"/>
        </p:scale>
        <p:origin x="-108" y="3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3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4863,0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6102,6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на отчетный период</c:v>
                </c:pt>
                <c:pt idx="1">
                  <c:v>Исполнение на отчетный период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4863</c:v>
                </c:pt>
                <c:pt idx="1">
                  <c:v>6102.6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6352896"/>
        <c:axId val="136359936"/>
      </c:barChart>
      <c:catAx>
        <c:axId val="1363528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36359936"/>
        <c:crosses val="autoZero"/>
        <c:auto val="1"/>
        <c:lblAlgn val="ctr"/>
        <c:lblOffset val="100"/>
        <c:noMultiLvlLbl val="0"/>
      </c:catAx>
      <c:valAx>
        <c:axId val="13635993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36352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502283469676"/>
          <c:y val="2.4748652586891885E-2"/>
          <c:w val="0.72850878199977043"/>
          <c:h val="0.692219812855366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4398,9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5501,1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3837,7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677823641273152E-2"/>
                  <c:y val="-2.474865258689187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5017,9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4933,7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5501.1</c:v>
                </c:pt>
                <c:pt idx="2">
                  <c:v>3837.7</c:v>
                </c:pt>
                <c:pt idx="3">
                  <c:v>5017.8999999999996</c:v>
                </c:pt>
                <c:pt idx="4">
                  <c:v>4933.7</c:v>
                </c:pt>
                <c:pt idx="5">
                  <c:v>6102.6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836928"/>
        <c:axId val="153838720"/>
      </c:barChart>
      <c:catAx>
        <c:axId val="153836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53838720"/>
        <c:crosses val="autoZero"/>
        <c:auto val="1"/>
        <c:lblAlgn val="ctr"/>
        <c:lblOffset val="100"/>
        <c:noMultiLvlLbl val="0"/>
      </c:catAx>
      <c:valAx>
        <c:axId val="1538387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3836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2764322953011"/>
          <c:y val="3.3406390218992769E-2"/>
          <c:w val="0.87249183561439914"/>
          <c:h val="0.691978971730419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0944618638679805E-2"/>
                  <c:y val="7.8585420573265465E-4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1234,7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53523944212357E-2"/>
                  <c:y val="4.3111465854809459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1612,0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7443872756538487E-2"/>
                  <c:y val="1.1576961391642111E-2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62,6</a:t>
                    </a:r>
                    <a:endParaRPr lang="en-US" sz="14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72439267205686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8,2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9693769635618742E-2"/>
                  <c:y val="2.8339671092285027E-2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8,2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Табыс салығы/Подоходный налог</c:v>
                </c:pt>
                <c:pt idx="1">
                  <c:v>Мүлік салығы/Налог на собственность</c:v>
                </c:pt>
                <c:pt idx="2">
                  <c:v>Тауарларға, жұмыстарға, қызметтерге ішкі салықтар/Внутренние налоги на товары, работы и услуги</c:v>
                </c:pt>
                <c:pt idx="3">
                  <c:v>Мемлекеттік баж салығы/Государственная пошлина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1234.7</c:v>
                </c:pt>
                <c:pt idx="1">
                  <c:v>1612</c:v>
                </c:pt>
                <c:pt idx="2">
                  <c:v>62.6</c:v>
                </c:pt>
                <c:pt idx="3">
                  <c:v>8.1999999999999993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Нақты/Факт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485877861411686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1681,5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453645208211217E-3"/>
                  <c:y val="-6.6447060005357618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2030,6</a:t>
                    </a:r>
                    <a:endParaRPr lang="en-US" sz="16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645869261749481E-2"/>
                  <c:y val="-3.1153375858598063E-7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502,2</a:t>
                    </a:r>
                    <a:endParaRPr lang="en-US" sz="14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785638744933118E-2"/>
                  <c:y val="-6.6447060005357618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9,2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69376963561874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9,2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Табыс салығы/Подоходный налог</c:v>
                </c:pt>
                <c:pt idx="1">
                  <c:v>Мүлік салығы/Налог на собственность</c:v>
                </c:pt>
                <c:pt idx="2">
                  <c:v>Тауарларға, жұмыстарға, қызметтерге ішкі салықтар/Внутренние налоги на товары, работы и услуги</c:v>
                </c:pt>
                <c:pt idx="3">
                  <c:v>Мемлекеттік баж салығы/Государственная пошлина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1681.5</c:v>
                </c:pt>
                <c:pt idx="1">
                  <c:v>2030.6</c:v>
                </c:pt>
                <c:pt idx="2">
                  <c:v>502.2</c:v>
                </c:pt>
                <c:pt idx="3">
                  <c:v>9.1999999999999993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2052864"/>
        <c:axId val="152054400"/>
      </c:barChart>
      <c:catAx>
        <c:axId val="152052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152054400"/>
        <c:crosses val="autoZero"/>
        <c:auto val="1"/>
        <c:lblAlgn val="ctr"/>
        <c:lblOffset val="100"/>
        <c:noMultiLvlLbl val="0"/>
      </c:catAx>
      <c:valAx>
        <c:axId val="15205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052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030461764623785"/>
          <c:y val="9.8653740707875706E-2"/>
          <c:w val="0.27227722004608651"/>
          <c:h val="0.15523969076480043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61370370999264"/>
          <c:y val="0.135076386440658"/>
          <c:w val="0.77954615012836559"/>
          <c:h val="0.652719361215505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2574,1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2138,1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607117005739804E-3"/>
                  <c:y val="-6.23582822109988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1748,5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674919813178774E-2"/>
                  <c:y val="-6.2363192311960603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2087,4</a:t>
                    </a:r>
                    <a:endParaRPr lang="en-US" sz="16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2652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2138.1</c:v>
                </c:pt>
                <c:pt idx="2">
                  <c:v>1748.5</c:v>
                </c:pt>
                <c:pt idx="3">
                  <c:v>2087.4</c:v>
                </c:pt>
                <c:pt idx="4">
                  <c:v>2652</c:v>
                </c:pt>
                <c:pt idx="5">
                  <c:v>4223.7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2139264"/>
        <c:axId val="152154496"/>
      </c:barChart>
      <c:catAx>
        <c:axId val="1521392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2154496"/>
        <c:crosses val="autoZero"/>
        <c:auto val="1"/>
        <c:lblAlgn val="ctr"/>
        <c:lblOffset val="100"/>
        <c:noMultiLvlLbl val="0"/>
      </c:catAx>
      <c:valAx>
        <c:axId val="1521544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2139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019128178359629E-2"/>
          <c:y val="5.2615721563126654E-2"/>
          <c:w val="0.77311179917242856"/>
          <c:h val="0.511146620211152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01627679936306E-3"/>
                  <c:y val="-1.0498445642542839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6376743290800745E-3"/>
                  <c:y val="-4.3501614572196423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8,3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774129266589525E-3"/>
                  <c:y val="-6.6838872452580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Мемлекеттік меншіктен түсетін кірістер/Доходы от государственной собственности</c:v>
                </c:pt>
                <c:pt idx="1">
                  <c:v>Басқа да салықтық емес түсімдер/Прочие неналоговые поступления</c:v>
                </c:pt>
                <c:pt idx="2">
                  <c:v>Айыппұл, өсімпұл, санкциялар/Штрафы, пени, санкции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8.3000000000000007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нақты/факт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1267011516003008E-3"/>
                  <c:y val="-1.5258233589139022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7,1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0,2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Мемлекеттік меншіктен түсетін кірістер/Доходы от государственной собственности</c:v>
                </c:pt>
                <c:pt idx="1">
                  <c:v>Басқа да салықтық емес түсімдер/Прочие неналоговые поступления</c:v>
                </c:pt>
                <c:pt idx="2">
                  <c:v>Айыппұл, өсімпұл, санкциялар/Штрафы, пени, санкции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7.1</c:v>
                </c:pt>
                <c:pt idx="1">
                  <c:v>3.7</c:v>
                </c:pt>
                <c:pt idx="2" formatCode="0.0">
                  <c:v>0.20799999999999999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10717440"/>
        <c:axId val="151745280"/>
      </c:barChart>
      <c:catAx>
        <c:axId val="310717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1745280"/>
        <c:crosses val="autoZero"/>
        <c:auto val="1"/>
        <c:lblAlgn val="ctr"/>
        <c:lblOffset val="100"/>
        <c:noMultiLvlLbl val="0"/>
      </c:catAx>
      <c:valAx>
        <c:axId val="151745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0717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975168710418595"/>
          <c:y val="0"/>
          <c:w val="0.23823630809623261"/>
          <c:h val="0.1811752975731805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66235757916365"/>
          <c:y val="4.9292545677697239E-2"/>
          <c:w val="0.79260324850585218"/>
          <c:h val="0.727549240816833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3,6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889547984810653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31,3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253,4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9447739924053218E-2"/>
                  <c:y val="5.3472220760273931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85,6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12.1</c:v>
                </c:pt>
                <c:pt idx="2">
                  <c:v>31.3</c:v>
                </c:pt>
                <c:pt idx="3">
                  <c:v>253.4</c:v>
                </c:pt>
                <c:pt idx="4">
                  <c:v>85.6</c:v>
                </c:pt>
                <c:pt idx="5">
                  <c:v>13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1756160"/>
        <c:axId val="316426496"/>
      </c:barChart>
      <c:catAx>
        <c:axId val="151756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16426496"/>
        <c:crosses val="autoZero"/>
        <c:auto val="1"/>
        <c:lblAlgn val="ctr"/>
        <c:lblOffset val="100"/>
        <c:noMultiLvlLbl val="0"/>
      </c:catAx>
      <c:valAx>
        <c:axId val="3164264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1756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61370370999264"/>
          <c:y val="6.0246471462924056E-2"/>
          <c:w val="0.77954615012836559"/>
          <c:h val="0.727549240816833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0,968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10,5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121,5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12,2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smtClean="0"/>
                      <a:t>123,7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10.5</c:v>
                </c:pt>
                <c:pt idx="2">
                  <c:v>121.5</c:v>
                </c:pt>
                <c:pt idx="3">
                  <c:v>12.2</c:v>
                </c:pt>
                <c:pt idx="4">
                  <c:v>123.7</c:v>
                </c:pt>
                <c:pt idx="5">
                  <c:v>40.5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6177792"/>
        <c:axId val="316197120"/>
      </c:barChart>
      <c:catAx>
        <c:axId val="316177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16197120"/>
        <c:crosses val="autoZero"/>
        <c:auto val="1"/>
        <c:lblAlgn val="ctr"/>
        <c:lblOffset val="100"/>
        <c:noMultiLvlLbl val="0"/>
      </c:catAx>
      <c:valAx>
        <c:axId val="3161971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16177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350375422175493E-2"/>
          <c:y val="3.2550688119474952E-2"/>
          <c:w val="0.87249183561439914"/>
          <c:h val="0.691978971730419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0458174382658158E-2"/>
                  <c:y val="2.3528587847797974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0,0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53523944212357E-2"/>
                  <c:y val="4.311146585480945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8,3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984527209966598E-2"/>
                  <c:y val="1.60982198352688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72439267205686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772439267205686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2"/>
                <c:pt idx="0">
                  <c:v>Мемлекеттік мекемелерге бекітілген мемлекеттік мүлікті сату/Продажа государственного имущества,закрепленного за государственными учреждениями</c:v>
                </c:pt>
                <c:pt idx="1">
                  <c:v>Жерді және материалдық емес активтерді сату/Продажа земли и нематериальных активов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8.3000000000000007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Нақты/Факт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165795512942641E-2"/>
                  <c:y val="-3.8638968743308524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7,4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3229346308747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33,1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645869261749481E-2"/>
                  <c:y val="-3.1153375858598063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78563874493311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2"/>
                <c:pt idx="0">
                  <c:v>Мемлекеттік мекемелерге бекітілген мемлекеттік мүлікті сату/Продажа государственного имущества,закрепленного за государственными учреждениями</c:v>
                </c:pt>
                <c:pt idx="1">
                  <c:v>Жерді және материалдық емес активтерді сату/Продажа земли и нематериальных активов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 formatCode="General">
                  <c:v>7.4</c:v>
                </c:pt>
                <c:pt idx="1">
                  <c:v>33.1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6230656"/>
        <c:axId val="316261120"/>
      </c:barChart>
      <c:catAx>
        <c:axId val="316230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700" b="1"/>
            </a:pPr>
            <a:endParaRPr lang="ru-RU"/>
          </a:p>
        </c:txPr>
        <c:crossAx val="316261120"/>
        <c:crosses val="autoZero"/>
        <c:auto val="1"/>
        <c:lblAlgn val="ctr"/>
        <c:lblOffset val="100"/>
        <c:noMultiLvlLbl val="0"/>
      </c:catAx>
      <c:valAx>
        <c:axId val="316261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6230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969215691747535"/>
          <c:y val="0.14184432971135816"/>
          <c:w val="0.23288968077484903"/>
          <c:h val="0.15523977805150901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26184596747889"/>
          <c:y val="4.3815615609399311E-2"/>
          <c:w val="0.5932784326515399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5745701905604997E-3"/>
                  <c:y val="-5.477383207234061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71774682010902E-4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2107,8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478078553790244E-2"/>
                  <c:y val="-5.476951951174913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918,7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3759027163024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2664,8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2072,3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2107.8000000000002</c:v>
                </c:pt>
                <c:pt idx="2">
                  <c:v>918.7</c:v>
                </c:pt>
                <c:pt idx="3">
                  <c:v>2664.8</c:v>
                </c:pt>
                <c:pt idx="4">
                  <c:v>2072.3000000000002</c:v>
                </c:pt>
                <c:pt idx="5">
                  <c:v>1825.2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6295808"/>
        <c:axId val="316540416"/>
      </c:barChart>
      <c:catAx>
        <c:axId val="31629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6540416"/>
        <c:crosses val="autoZero"/>
        <c:auto val="1"/>
        <c:lblAlgn val="ctr"/>
        <c:lblOffset val="100"/>
        <c:noMultiLvlLbl val="0"/>
      </c:catAx>
      <c:valAx>
        <c:axId val="316540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62958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Аудан бюджеті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506,7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08133971291867E-2"/>
                  <c:y val="1.3201326993231453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506,7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Есепті мерзімдегі жоспар/план на отчетный пероид</c:v>
                </c:pt>
                <c:pt idx="1">
                  <c:v>Игерілді/Освоено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506.7</c:v>
                </c:pt>
                <c:pt idx="1">
                  <c:v>506.7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ЖӨБ бюджеттері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263157894736841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200" dirty="0" smtClean="0"/>
                      <a:t>506,7</a:t>
                    </a:r>
                    <a:endParaRPr lang="en-US" sz="10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693779904306216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200" dirty="0" smtClean="0"/>
                      <a:t>506,7</a:t>
                    </a:r>
                    <a:endParaRPr lang="en-US" sz="9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Есепті мерзімдегі жоспар/план на отчетный пероид</c:v>
                </c:pt>
                <c:pt idx="1">
                  <c:v>Игерілді/Освоено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506.7</c:v>
                </c:pt>
                <c:pt idx="1">
                  <c:v>506.7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6586240"/>
        <c:axId val="316592128"/>
      </c:barChart>
      <c:catAx>
        <c:axId val="316586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316592128"/>
        <c:crosses val="autoZero"/>
        <c:auto val="1"/>
        <c:lblAlgn val="ctr"/>
        <c:lblOffset val="100"/>
        <c:noMultiLvlLbl val="0"/>
      </c:catAx>
      <c:valAx>
        <c:axId val="316592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6586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32131105004935"/>
          <c:y val="4.2234746342138051E-2"/>
          <c:w val="0.78169321808030134"/>
          <c:h val="0.800653738128413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408945297891523E-2"/>
                  <c:y val="5.4765206951157665E-3"/>
                </c:manualLayout>
              </c:layout>
              <c:tx>
                <c:rich>
                  <a:bodyPr/>
                  <a:lstStyle/>
                  <a:p>
                    <a:r>
                      <a:rPr lang="kk-KZ" sz="1100" dirty="0" smtClean="0"/>
                      <a:t>1973,7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074986212720787E-3"/>
                  <c:y val="1.4660911585467919E-2"/>
                </c:manualLayout>
              </c:layout>
              <c:tx>
                <c:rich>
                  <a:bodyPr/>
                  <a:lstStyle/>
                  <a:p>
                    <a:r>
                      <a:rPr lang="kk-KZ" sz="1100" dirty="0" smtClean="0"/>
                      <a:t>4923,1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163877692022424E-2"/>
                  <c:y val="-7.0538430392177009E-3"/>
                </c:manualLayout>
              </c:layout>
              <c:tx>
                <c:rich>
                  <a:bodyPr/>
                  <a:lstStyle/>
                  <a:p>
                    <a:r>
                      <a:rPr lang="kk-KZ" sz="1100" dirty="0" smtClean="0"/>
                      <a:t>4654,3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8706781377546337E-2"/>
                  <c:y val="2.3760898048640414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4327,1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63233276443525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100" dirty="0" smtClean="0"/>
                      <a:t>4694,2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4923.1000000000004</c:v>
                </c:pt>
                <c:pt idx="2">
                  <c:v>4654.3</c:v>
                </c:pt>
                <c:pt idx="3">
                  <c:v>4327.1000000000004</c:v>
                </c:pt>
                <c:pt idx="4">
                  <c:v>4694.2</c:v>
                </c:pt>
                <c:pt idx="5">
                  <c:v>5164.5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Игерілу/Освоение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405281638621838E-2"/>
                  <c:y val="2.1991367378201881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1972,7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978447960158541E-2"/>
                  <c:y val="4.7299627812581058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4308,4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15149389665501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4620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98493282702177E-2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4299,9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136900842403939E-2"/>
                  <c:y val="2.1991327661006744E-2"/>
                </c:manualLayout>
              </c:layout>
              <c:tx>
                <c:rich>
                  <a:bodyPr/>
                  <a:lstStyle/>
                  <a:p>
                    <a:r>
                      <a:rPr lang="kk-KZ" sz="1000" dirty="0" smtClean="0"/>
                      <a:t>4227,3</a:t>
                    </a:r>
                    <a:endParaRPr lang="en-US" sz="10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3001432252428563E-2"/>
                  <c:y val="2.1161529117653104E-2"/>
                </c:manualLayout>
              </c:layout>
              <c:spPr/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1">
                  <c:v>4308.3999999999996</c:v>
                </c:pt>
                <c:pt idx="2">
                  <c:v>4620</c:v>
                </c:pt>
                <c:pt idx="3">
                  <c:v>4299.8999999999996</c:v>
                </c:pt>
                <c:pt idx="4">
                  <c:v>4227.3</c:v>
                </c:pt>
                <c:pt idx="5">
                  <c:v>4858.3999999999996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7462016"/>
        <c:axId val="317463552"/>
      </c:barChart>
      <c:catAx>
        <c:axId val="31746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7463552"/>
        <c:crosses val="autoZero"/>
        <c:auto val="1"/>
        <c:lblAlgn val="ctr"/>
        <c:lblOffset val="100"/>
        <c:noMultiLvlLbl val="0"/>
      </c:catAx>
      <c:valAx>
        <c:axId val="31746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7462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166961035498725"/>
          <c:y val="0.53238618457279607"/>
          <c:w val="0.11833038964501275"/>
          <c:h val="0.173592696788105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728975446116"/>
          <c:y val="4.3815615609399311E-2"/>
          <c:w val="0.77375180543260491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5745701905604997E-3"/>
                  <c:y val="-5.477383207234061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15,9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743372315146993E-3"/>
                  <c:y val="1.6430424597465593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788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43665843544705E-2"/>
                  <c:y val="5.476951951174913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1094,2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3759027163024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1529,5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2178,8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788</c:v>
                </c:pt>
                <c:pt idx="2">
                  <c:v>1094.2</c:v>
                </c:pt>
                <c:pt idx="3">
                  <c:v>1529.5</c:v>
                </c:pt>
                <c:pt idx="4">
                  <c:v>2178.8000000000002</c:v>
                </c:pt>
                <c:pt idx="5">
                  <c:v>1474.3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5976320"/>
        <c:axId val="316081664"/>
      </c:barChart>
      <c:catAx>
        <c:axId val="31597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6081664"/>
        <c:crosses val="autoZero"/>
        <c:auto val="1"/>
        <c:lblAlgn val="ctr"/>
        <c:lblOffset val="100"/>
        <c:noMultiLvlLbl val="0"/>
      </c:catAx>
      <c:valAx>
        <c:axId val="316081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5976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51810561460859"/>
          <c:y val="5.4326944980933989E-2"/>
          <c:w val="0.75880360911848233"/>
          <c:h val="0.78468380131728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sz="1600" dirty="0" smtClean="0"/>
                      <a:t>1483,6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5087139501818258E-3"/>
                  <c:y val="-3.4271282127469917E-2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1474,3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 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1483.6</c:v>
                </c:pt>
                <c:pt idx="1">
                  <c:v>1474.6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6129280"/>
        <c:axId val="316131968"/>
      </c:barChart>
      <c:catAx>
        <c:axId val="316129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6131968"/>
        <c:crosses val="autoZero"/>
        <c:auto val="1"/>
        <c:lblAlgn val="ctr"/>
        <c:lblOffset val="100"/>
        <c:noMultiLvlLbl val="0"/>
      </c:catAx>
      <c:valAx>
        <c:axId val="31613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6129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40185435400457"/>
          <c:y val="3.9089158920451013E-2"/>
          <c:w val="0.70570453663504373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5745701905604997E-3"/>
                  <c:y val="-5.477383207234061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321,7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71774682010902E-4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564,7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437590271630247E-3"/>
                  <c:y val="-5.476951951174913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735,1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3665843544705E-2"/>
                  <c:y val="2.190798623451855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576,9</a:t>
                    </a:r>
                    <a:endParaRPr lang="kk-KZ" dirty="0" smtClean="0"/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885,2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0.0</c:formatCode>
                <c:ptCount val="6"/>
                <c:pt idx="1">
                  <c:v>564.70000000000005</c:v>
                </c:pt>
                <c:pt idx="2">
                  <c:v>735.1</c:v>
                </c:pt>
                <c:pt idx="3">
                  <c:v>576.9</c:v>
                </c:pt>
                <c:pt idx="4" formatCode="General">
                  <c:v>885.2</c:v>
                </c:pt>
                <c:pt idx="5" formatCode="General">
                  <c:v>957.7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7676544"/>
        <c:axId val="317691776"/>
      </c:barChart>
      <c:catAx>
        <c:axId val="31767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7691776"/>
        <c:crosses val="autoZero"/>
        <c:auto val="1"/>
        <c:lblAlgn val="ctr"/>
        <c:lblOffset val="100"/>
        <c:noMultiLvlLbl val="0"/>
      </c:catAx>
      <c:valAx>
        <c:axId val="3176917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317676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31367919101963"/>
          <c:y val="7.1228256370889767E-2"/>
          <c:w val="0.77368632080898037"/>
          <c:h val="0.688884423813506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831154542448744E-3"/>
                  <c:y val="-3.6350293177994507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957,8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8311545424487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957,7</a:t>
                    </a:r>
                    <a:endParaRPr lang="kk-KZ" dirty="0" smtClean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957.8</c:v>
                </c:pt>
                <c:pt idx="1">
                  <c:v>957.7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8185856"/>
        <c:axId val="318188544"/>
      </c:barChart>
      <c:catAx>
        <c:axId val="318185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8188544"/>
        <c:crosses val="autoZero"/>
        <c:auto val="1"/>
        <c:lblAlgn val="ctr"/>
        <c:lblOffset val="100"/>
        <c:noMultiLvlLbl val="0"/>
      </c:catAx>
      <c:valAx>
        <c:axId val="318188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8185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92456786097005"/>
          <c:y val="3.2793141993645011E-2"/>
          <c:w val="0.72937310720775284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6.571774682010902E-4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553,7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5609187904766345E-3"/>
                  <c:y val="-5.476951951174913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1233,4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73400736150585E-3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14</a:t>
                    </a:r>
                    <a:r>
                      <a:rPr lang="en-US" dirty="0" smtClean="0"/>
                      <a:t>88,5</a:t>
                    </a:r>
                    <a:endParaRPr lang="kk-KZ" dirty="0" smtClean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1077,3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553.70000000000005</c:v>
                </c:pt>
                <c:pt idx="2">
                  <c:v>1233.4000000000001</c:v>
                </c:pt>
                <c:pt idx="3">
                  <c:v>1488.5</c:v>
                </c:pt>
                <c:pt idx="4">
                  <c:v>1077.3</c:v>
                </c:pt>
                <c:pt idx="5">
                  <c:v>1732.6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8906752"/>
        <c:axId val="318909440"/>
      </c:barChart>
      <c:catAx>
        <c:axId val="318906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8909440"/>
        <c:crosses val="autoZero"/>
        <c:auto val="1"/>
        <c:lblAlgn val="ctr"/>
        <c:lblOffset val="100"/>
        <c:noMultiLvlLbl val="0"/>
      </c:catAx>
      <c:valAx>
        <c:axId val="318909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8906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833,3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732,6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 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1833.3</c:v>
                </c:pt>
                <c:pt idx="1">
                  <c:v>1732.6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8962688"/>
        <c:axId val="318509824"/>
      </c:barChart>
      <c:catAx>
        <c:axId val="318962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8509824"/>
        <c:crosses val="autoZero"/>
        <c:auto val="1"/>
        <c:lblAlgn val="ctr"/>
        <c:lblOffset val="100"/>
        <c:noMultiLvlLbl val="0"/>
      </c:catAx>
      <c:valAx>
        <c:axId val="318509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8962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7849908070620717E-17"/>
                  <c:y val="-9.842496965370368E-18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353,7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153,6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353.7</c:v>
                </c:pt>
                <c:pt idx="1">
                  <c:v>153.6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8282752"/>
        <c:axId val="318318464"/>
      </c:barChart>
      <c:catAx>
        <c:axId val="318282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8318464"/>
        <c:crosses val="autoZero"/>
        <c:auto val="1"/>
        <c:lblAlgn val="ctr"/>
        <c:lblOffset val="100"/>
        <c:noMultiLvlLbl val="0"/>
      </c:catAx>
      <c:valAx>
        <c:axId val="318318464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8282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/>
      <dgm:spPr/>
      <dgm:t>
        <a:bodyPr/>
        <a:lstStyle/>
        <a:p>
          <a:r>
            <a:rPr lang="kk-KZ" b="1" dirty="0" smtClean="0">
              <a:latin typeface="Arial" pitchFamily="34" charset="0"/>
              <a:cs typeface="Arial" pitchFamily="34" charset="0"/>
            </a:rPr>
            <a:t>Ауданның бөлімдері Районные отделы и акиматы сельских округов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12 </a:t>
          </a:r>
          <a:r>
            <a:rPr lang="ru-RU" dirty="0" smtClean="0">
              <a:latin typeface="Arial" pitchFamily="34" charset="0"/>
              <a:cs typeface="Arial" pitchFamily="34" charset="0"/>
            </a:rPr>
            <a:t>ББӘ/АБП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478DBE0-7A6B-4C11-A279-74825EE04D6D}" type="parTrans" cxnId="{0BA63D7A-1CE4-424A-8546-9E0F23F69040}">
      <dgm:prSet/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/>
      <dgm:spPr/>
      <dgm:t>
        <a:bodyPr/>
        <a:lstStyle/>
        <a:p>
          <a:r>
            <a:rPr lang="kk-KZ" b="1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r>
            <a:rPr lang="kk-KZ" b="1" dirty="0" smtClean="0">
              <a:latin typeface="Arial" pitchFamily="34" charset="0"/>
              <a:cs typeface="Arial" pitchFamily="34" charset="0"/>
            </a:rPr>
            <a:t>3928,2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4E22D7F2-4744-40BB-B2F9-83C38037D48D}" type="parTrans" cxnId="{7028498A-C040-4554-AFD6-159F784452E7}">
      <dgm:prSet/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746024CB-62DA-4EAD-8BBD-E19C9B93E698}">
      <dgm:prSet phldrT="[Текст]"/>
      <dgm:spPr/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IV </a:t>
          </a:r>
          <a:r>
            <a:rPr lang="kk-KZ" b="1" dirty="0" smtClean="0">
              <a:latin typeface="Arial" pitchFamily="34" charset="0"/>
              <a:cs typeface="Arial" pitchFamily="34" charset="0"/>
            </a:rPr>
            <a:t>деңгейлі бюджетті бюджеттік бағдарлама әкімгерлері</a:t>
          </a:r>
        </a:p>
        <a:p>
          <a:r>
            <a:rPr lang="kk-KZ" b="1" dirty="0" smtClean="0">
              <a:latin typeface="Arial" pitchFamily="34" charset="0"/>
              <a:cs typeface="Arial" pitchFamily="34" charset="0"/>
            </a:rPr>
            <a:t>Администраторы бюджетных программ с </a:t>
          </a:r>
          <a:r>
            <a:rPr lang="en-US" b="1" dirty="0" smtClean="0">
              <a:latin typeface="Arial" pitchFamily="34" charset="0"/>
              <a:cs typeface="Arial" pitchFamily="34" charset="0"/>
            </a:rPr>
            <a:t>IV</a:t>
          </a:r>
          <a:r>
            <a:rPr lang="kk-KZ" b="1" dirty="0" smtClean="0">
              <a:latin typeface="Arial" pitchFamily="34" charset="0"/>
              <a:cs typeface="Arial" pitchFamily="34" charset="0"/>
            </a:rPr>
            <a:t> уровнем бюджета (МСУ) 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9D10080-27EF-459F-9BBA-25BFBC5476B7}" type="parTrans" cxnId="{1BC60131-CC48-4E74-9598-775ACB2451B2}">
      <dgm:prSet/>
      <dgm:spPr/>
      <dgm:t>
        <a:bodyPr/>
        <a:lstStyle/>
        <a:p>
          <a:endParaRPr lang="ru-RU"/>
        </a:p>
      </dgm:t>
    </dgm:pt>
    <dgm:pt modelId="{4EF44A42-49A7-40DF-BC25-6E426A847D6A}" type="sibTrans" cxnId="{1BC60131-CC48-4E74-9598-775ACB2451B2}">
      <dgm:prSet/>
      <dgm:spPr/>
      <dgm:t>
        <a:bodyPr/>
        <a:lstStyle/>
        <a:p>
          <a:endParaRPr lang="ru-RU"/>
        </a:p>
      </dgm:t>
    </dgm:pt>
    <dgm:pt modelId="{4F4C23E8-729A-4632-81E9-7C2992FEBB1E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16 ББӘ/АБП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6EC13A8-93D6-4228-8196-4556BD69D0F3}" type="parTrans" cxnId="{4DDC97BE-D87B-4E2D-BF1C-6C9832CE5BEE}">
      <dgm:prSet/>
      <dgm:spPr/>
      <dgm:t>
        <a:bodyPr/>
        <a:lstStyle/>
        <a:p>
          <a:endParaRPr lang="ru-RU"/>
        </a:p>
      </dgm:t>
    </dgm:pt>
    <dgm:pt modelId="{C0F92DC4-C528-41C7-8BB3-7F308CB5CE9D}" type="sibTrans" cxnId="{4DDC97BE-D87B-4E2D-BF1C-6C9832CE5BEE}">
      <dgm:prSet/>
      <dgm:spPr/>
      <dgm:t>
        <a:bodyPr/>
        <a:lstStyle/>
        <a:p>
          <a:endParaRPr lang="ru-RU"/>
        </a:p>
      </dgm:t>
    </dgm:pt>
    <dgm:pt modelId="{DC7A849F-8EF9-426C-AABD-22138B2EF29C}">
      <dgm:prSet phldrT="[Текст]"/>
      <dgm:spPr/>
      <dgm:t>
        <a:bodyPr/>
        <a:lstStyle/>
        <a:p>
          <a:r>
            <a:rPr lang="kk-KZ" b="1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r>
            <a:rPr lang="kk-KZ" b="1" dirty="0" smtClean="0">
              <a:latin typeface="Arial" pitchFamily="34" charset="0"/>
              <a:cs typeface="Arial" pitchFamily="34" charset="0"/>
            </a:rPr>
            <a:t>930,4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412820E1-BA0C-4932-9D8E-3BF59F02F59D}" type="parTrans" cxnId="{BEF53E97-96EE-41EE-9601-3251969D0D02}">
      <dgm:prSet/>
      <dgm:spPr/>
      <dgm:t>
        <a:bodyPr/>
        <a:lstStyle/>
        <a:p>
          <a:endParaRPr lang="ru-RU"/>
        </a:p>
      </dgm:t>
    </dgm:pt>
    <dgm:pt modelId="{D2EDFBDD-FEA2-49F7-9DA9-393B080B9D97}" type="sibTrans" cxnId="{BEF53E97-96EE-41EE-9601-3251969D0D02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/>
      <dgm:spPr/>
      <dgm:t>
        <a:bodyPr/>
        <a:lstStyle/>
        <a:p>
          <a:r>
            <a:rPr lang="ru-RU" b="1" dirty="0" smtClean="0">
              <a:latin typeface="Arial" pitchFamily="34" charset="0"/>
              <a:cs typeface="Arial" pitchFamily="34" charset="0"/>
            </a:rPr>
            <a:t>94,9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%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91FE7C35-63FE-448C-9371-F0E9D5252A01}" type="parTrans" cxnId="{6D92E81E-6DC6-47D7-A267-9A84DDFE0E64}">
      <dgm:prSet/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5ACF86F9-4E12-4E52-92E5-B41D687C6D61}">
      <dgm:prSet phldrT="[Текст]"/>
      <dgm:spPr/>
      <dgm:t>
        <a:bodyPr/>
        <a:lstStyle/>
        <a:p>
          <a:r>
            <a:rPr lang="ru-RU" b="1" dirty="0" smtClean="0">
              <a:latin typeface="Arial" pitchFamily="34" charset="0"/>
              <a:cs typeface="Arial" pitchFamily="34" charset="0"/>
            </a:rPr>
            <a:t>90,7%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F9C7070E-0967-4257-8CEF-9D53C056385A}" type="parTrans" cxnId="{84AF7939-92F4-4ACC-9104-7A6FA6943363}">
      <dgm:prSet/>
      <dgm:spPr/>
      <dgm:t>
        <a:bodyPr/>
        <a:lstStyle/>
        <a:p>
          <a:endParaRPr lang="ru-RU"/>
        </a:p>
      </dgm:t>
    </dgm:pt>
    <dgm:pt modelId="{0215709D-959D-4F99-92CA-A8B5C2204F4A}" type="sibTrans" cxnId="{84AF7939-92F4-4ACC-9104-7A6FA6943363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2"/>
      <dgm:spPr/>
      <dgm:t>
        <a:bodyPr/>
        <a:lstStyle/>
        <a:p>
          <a:endParaRPr lang="ru-RU"/>
        </a:p>
      </dgm:t>
    </dgm:pt>
    <dgm:pt modelId="{8D176097-DB92-4190-9AC0-B3F0CB6409C2}" type="pres">
      <dgm:prSet presAssocID="{A760198E-3E0F-4C8F-BD43-81F6C1110F3D}" presName="rootConnector" presStyleLbl="node1" presStyleIdx="0" presStyleCnt="2"/>
      <dgm:spPr/>
      <dgm:t>
        <a:bodyPr/>
        <a:lstStyle/>
        <a:p>
          <a:endParaRPr lang="ru-RU"/>
        </a:p>
      </dgm:t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6"/>
      <dgm:spPr/>
      <dgm:t>
        <a:bodyPr/>
        <a:lstStyle/>
        <a:p>
          <a:endParaRPr lang="ru-RU"/>
        </a:p>
      </dgm:t>
    </dgm:pt>
    <dgm:pt modelId="{0AED1C02-3A7C-4387-BA42-A1DF8670F436}" type="pres">
      <dgm:prSet presAssocID="{DC5CAAF4-6EB5-4248-99E1-7A5EB3BDB6B1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C4417-C5A4-4D50-A280-9B30ED2E7066}" type="pres">
      <dgm:prSet presAssocID="{4E22D7F2-4744-40BB-B2F9-83C38037D48D}" presName="Name13" presStyleLbl="parChTrans1D2" presStyleIdx="1" presStyleCnt="6"/>
      <dgm:spPr/>
      <dgm:t>
        <a:bodyPr/>
        <a:lstStyle/>
        <a:p>
          <a:endParaRPr lang="ru-RU"/>
        </a:p>
      </dgm:t>
    </dgm:pt>
    <dgm:pt modelId="{8C26629B-08EA-4279-94EB-EEAC12775937}" type="pres">
      <dgm:prSet presAssocID="{E99C8D9E-A316-475B-8076-A1DEEF0FCC61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002C1-A081-4F64-84F4-B6A011014D8B}" type="pres">
      <dgm:prSet presAssocID="{91FE7C35-63FE-448C-9371-F0E9D5252A01}" presName="Name13" presStyleLbl="parChTrans1D2" presStyleIdx="2" presStyleCnt="6"/>
      <dgm:spPr/>
      <dgm:t>
        <a:bodyPr/>
        <a:lstStyle/>
        <a:p>
          <a:endParaRPr lang="ru-RU"/>
        </a:p>
      </dgm:t>
    </dgm:pt>
    <dgm:pt modelId="{052BC0CC-475E-400A-9208-07F97D5E180A}" type="pres">
      <dgm:prSet presAssocID="{FA48F7AD-7C64-4772-850A-9CE3C8B6C228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68E2A-093C-4D89-84F6-F3E7C77E4888}" type="pres">
      <dgm:prSet presAssocID="{746024CB-62DA-4EAD-8BBD-E19C9B93E698}" presName="root" presStyleCnt="0"/>
      <dgm:spPr/>
    </dgm:pt>
    <dgm:pt modelId="{B329E618-B5E9-4E65-ADD1-D7D0C6F0716C}" type="pres">
      <dgm:prSet presAssocID="{746024CB-62DA-4EAD-8BBD-E19C9B93E698}" presName="rootComposite" presStyleCnt="0"/>
      <dgm:spPr/>
    </dgm:pt>
    <dgm:pt modelId="{E58FF378-9A8F-40A3-A6DC-ECFCBBFB3EF3}" type="pres">
      <dgm:prSet presAssocID="{746024CB-62DA-4EAD-8BBD-E19C9B93E698}" presName="rootText" presStyleLbl="node1" presStyleIdx="1" presStyleCnt="2"/>
      <dgm:spPr/>
      <dgm:t>
        <a:bodyPr/>
        <a:lstStyle/>
        <a:p>
          <a:endParaRPr lang="ru-RU"/>
        </a:p>
      </dgm:t>
    </dgm:pt>
    <dgm:pt modelId="{A0C024C7-33F7-48F0-8C9B-DAD2157A43B7}" type="pres">
      <dgm:prSet presAssocID="{746024CB-62DA-4EAD-8BBD-E19C9B93E698}" presName="rootConnector" presStyleLbl="node1" presStyleIdx="1" presStyleCnt="2"/>
      <dgm:spPr/>
      <dgm:t>
        <a:bodyPr/>
        <a:lstStyle/>
        <a:p>
          <a:endParaRPr lang="ru-RU"/>
        </a:p>
      </dgm:t>
    </dgm:pt>
    <dgm:pt modelId="{C603C0FB-E61A-4F0C-A94B-EF727CB0639A}" type="pres">
      <dgm:prSet presAssocID="{746024CB-62DA-4EAD-8BBD-E19C9B93E698}" presName="childShape" presStyleCnt="0"/>
      <dgm:spPr/>
    </dgm:pt>
    <dgm:pt modelId="{026C96DC-E620-4E1D-83C1-F37ED698A7A5}" type="pres">
      <dgm:prSet presAssocID="{B6EC13A8-93D6-4228-8196-4556BD69D0F3}" presName="Name13" presStyleLbl="parChTrans1D2" presStyleIdx="3" presStyleCnt="6"/>
      <dgm:spPr/>
      <dgm:t>
        <a:bodyPr/>
        <a:lstStyle/>
        <a:p>
          <a:endParaRPr lang="ru-RU"/>
        </a:p>
      </dgm:t>
    </dgm:pt>
    <dgm:pt modelId="{5F2C0C82-ED20-47EE-9EA7-BEDC25598B8D}" type="pres">
      <dgm:prSet presAssocID="{4F4C23E8-729A-4632-81E9-7C2992FEBB1E}" presName="childText" presStyleLbl="bgAcc1" presStyleIdx="3" presStyleCnt="6" custLinFactNeighborX="35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DA57F-C65A-4DB6-B9EF-CDC0A584F05B}" type="pres">
      <dgm:prSet presAssocID="{412820E1-BA0C-4932-9D8E-3BF59F02F59D}" presName="Name13" presStyleLbl="parChTrans1D2" presStyleIdx="4" presStyleCnt="6"/>
      <dgm:spPr/>
      <dgm:t>
        <a:bodyPr/>
        <a:lstStyle/>
        <a:p>
          <a:endParaRPr lang="ru-RU"/>
        </a:p>
      </dgm:t>
    </dgm:pt>
    <dgm:pt modelId="{1EE518CF-6ADB-4CDC-AEB8-46366327E5A3}" type="pres">
      <dgm:prSet presAssocID="{DC7A849F-8EF9-426C-AABD-22138B2EF29C}" presName="childText" presStyleLbl="bgAcc1" presStyleIdx="4" presStyleCnt="6" custScaleY="120735" custLinFactNeighborX="4202" custLinFactNeighborY="-7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D1BB4-FA41-41AC-BCA1-B5BE1D9039E7}" type="pres">
      <dgm:prSet presAssocID="{F9C7070E-0967-4257-8CEF-9D53C056385A}" presName="Name13" presStyleLbl="parChTrans1D2" presStyleIdx="5" presStyleCnt="6"/>
      <dgm:spPr/>
      <dgm:t>
        <a:bodyPr/>
        <a:lstStyle/>
        <a:p>
          <a:endParaRPr lang="ru-RU"/>
        </a:p>
      </dgm:t>
    </dgm:pt>
    <dgm:pt modelId="{1121A732-F105-4C01-9275-5BF9471FB859}" type="pres">
      <dgm:prSet presAssocID="{5ACF86F9-4E12-4E52-92E5-B41D687C6D61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6FB2307D-0FE2-4665-B891-132300150F88}" type="presOf" srcId="{5ACF86F9-4E12-4E52-92E5-B41D687C6D61}" destId="{1121A732-F105-4C01-9275-5BF9471FB859}" srcOrd="0" destOrd="0" presId="urn:microsoft.com/office/officeart/2005/8/layout/hierarchy3"/>
    <dgm:cxn modelId="{74AB2076-135F-414C-BA2D-F07AF6893617}" type="presOf" srcId="{412820E1-BA0C-4932-9D8E-3BF59F02F59D}" destId="{3B1DA57F-C65A-4DB6-B9EF-CDC0A584F05B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BEF53E97-96EE-41EE-9601-3251969D0D02}" srcId="{746024CB-62DA-4EAD-8BBD-E19C9B93E698}" destId="{DC7A849F-8EF9-426C-AABD-22138B2EF29C}" srcOrd="1" destOrd="0" parTransId="{412820E1-BA0C-4932-9D8E-3BF59F02F59D}" sibTransId="{D2EDFBDD-FEA2-49F7-9DA9-393B080B9D97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84AF7939-92F4-4ACC-9104-7A6FA6943363}" srcId="{746024CB-62DA-4EAD-8BBD-E19C9B93E698}" destId="{5ACF86F9-4E12-4E52-92E5-B41D687C6D61}" srcOrd="2" destOrd="0" parTransId="{F9C7070E-0967-4257-8CEF-9D53C056385A}" sibTransId="{0215709D-959D-4F99-92CA-A8B5C2204F4A}"/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4DDC97BE-D87B-4E2D-BF1C-6C9832CE5BEE}" srcId="{746024CB-62DA-4EAD-8BBD-E19C9B93E698}" destId="{4F4C23E8-729A-4632-81E9-7C2992FEBB1E}" srcOrd="0" destOrd="0" parTransId="{B6EC13A8-93D6-4228-8196-4556BD69D0F3}" sibTransId="{C0F92DC4-C528-41C7-8BB3-7F308CB5CE9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70DB4E7-D3EE-4183-A386-B5322829351A}" type="presOf" srcId="{746024CB-62DA-4EAD-8BBD-E19C9B93E698}" destId="{E58FF378-9A8F-40A3-A6DC-ECFCBBFB3EF3}" srcOrd="0" destOrd="0" presId="urn:microsoft.com/office/officeart/2005/8/layout/hierarchy3"/>
    <dgm:cxn modelId="{DF6976EB-C3DD-4917-8877-6539E27C2428}" type="presOf" srcId="{DC7A849F-8EF9-426C-AABD-22138B2EF29C}" destId="{1EE518CF-6ADB-4CDC-AEB8-46366327E5A3}" srcOrd="0" destOrd="0" presId="urn:microsoft.com/office/officeart/2005/8/layout/hierarchy3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B01F1957-17EF-4D96-8C7E-A8C59C4AD41F}" type="presOf" srcId="{F9C7070E-0967-4257-8CEF-9D53C056385A}" destId="{809D1BB4-FA41-41AC-BCA1-B5BE1D9039E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D42549C3-6A4D-4121-BFBA-6ECB13ACC4D7}" type="presOf" srcId="{4F4C23E8-729A-4632-81E9-7C2992FEBB1E}" destId="{5F2C0C82-ED20-47EE-9EA7-BEDC25598B8D}" srcOrd="0" destOrd="0" presId="urn:microsoft.com/office/officeart/2005/8/layout/hierarchy3"/>
    <dgm:cxn modelId="{1BC60131-CC48-4E74-9598-775ACB2451B2}" srcId="{9F6216FC-30B3-4F2F-BCAA-4BC1E340D8B3}" destId="{746024CB-62DA-4EAD-8BBD-E19C9B93E698}" srcOrd="1" destOrd="0" parTransId="{79D10080-27EF-459F-9BBA-25BFBC5476B7}" sibTransId="{4EF44A42-49A7-40DF-BC25-6E426A847D6A}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A286C0BE-93E4-4DCE-BAE2-3B4FBDFA42E9}" type="presOf" srcId="{B6EC13A8-93D6-4228-8196-4556BD69D0F3}" destId="{026C96DC-E620-4E1D-83C1-F37ED698A7A5}" srcOrd="0" destOrd="0" presId="urn:microsoft.com/office/officeart/2005/8/layout/hierarchy3"/>
    <dgm:cxn modelId="{CA831D84-30D0-45A0-9674-52E3F24F4894}" type="presOf" srcId="{746024CB-62DA-4EAD-8BBD-E19C9B93E698}" destId="{A0C024C7-33F7-48F0-8C9B-DAD2157A43B7}" srcOrd="1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  <dgm:cxn modelId="{7EE83E9E-916A-460B-928F-7E1B05064A04}" type="presParOf" srcId="{F8958CAC-63A5-40A0-8537-D60653211423}" destId="{57F68E2A-093C-4D89-84F6-F3E7C77E4888}" srcOrd="1" destOrd="0" presId="urn:microsoft.com/office/officeart/2005/8/layout/hierarchy3"/>
    <dgm:cxn modelId="{F0E8C3B8-DEDB-4AC7-9DC6-0668A720F206}" type="presParOf" srcId="{57F68E2A-093C-4D89-84F6-F3E7C77E4888}" destId="{B329E618-B5E9-4E65-ADD1-D7D0C6F0716C}" srcOrd="0" destOrd="0" presId="urn:microsoft.com/office/officeart/2005/8/layout/hierarchy3"/>
    <dgm:cxn modelId="{7D288272-F1F8-4DD4-BC69-C116F027F47D}" type="presParOf" srcId="{B329E618-B5E9-4E65-ADD1-D7D0C6F0716C}" destId="{E58FF378-9A8F-40A3-A6DC-ECFCBBFB3EF3}" srcOrd="0" destOrd="0" presId="urn:microsoft.com/office/officeart/2005/8/layout/hierarchy3"/>
    <dgm:cxn modelId="{F2202F54-FE9B-4614-A777-A8536AA9020F}" type="presParOf" srcId="{B329E618-B5E9-4E65-ADD1-D7D0C6F0716C}" destId="{A0C024C7-33F7-48F0-8C9B-DAD2157A43B7}" srcOrd="1" destOrd="0" presId="urn:microsoft.com/office/officeart/2005/8/layout/hierarchy3"/>
    <dgm:cxn modelId="{5B7CADF9-6855-4772-ACD9-78F2E4174360}" type="presParOf" srcId="{57F68E2A-093C-4D89-84F6-F3E7C77E4888}" destId="{C603C0FB-E61A-4F0C-A94B-EF727CB0639A}" srcOrd="1" destOrd="0" presId="urn:microsoft.com/office/officeart/2005/8/layout/hierarchy3"/>
    <dgm:cxn modelId="{41CA9F1B-229E-45B3-9351-7791D3B201B0}" type="presParOf" srcId="{C603C0FB-E61A-4F0C-A94B-EF727CB0639A}" destId="{026C96DC-E620-4E1D-83C1-F37ED698A7A5}" srcOrd="0" destOrd="0" presId="urn:microsoft.com/office/officeart/2005/8/layout/hierarchy3"/>
    <dgm:cxn modelId="{F5D305D1-F91A-4F96-A00D-CF510F319667}" type="presParOf" srcId="{C603C0FB-E61A-4F0C-A94B-EF727CB0639A}" destId="{5F2C0C82-ED20-47EE-9EA7-BEDC25598B8D}" srcOrd="1" destOrd="0" presId="urn:microsoft.com/office/officeart/2005/8/layout/hierarchy3"/>
    <dgm:cxn modelId="{BF2A4497-92B4-49F6-9B0A-8D39343844E0}" type="presParOf" srcId="{C603C0FB-E61A-4F0C-A94B-EF727CB0639A}" destId="{3B1DA57F-C65A-4DB6-B9EF-CDC0A584F05B}" srcOrd="2" destOrd="0" presId="urn:microsoft.com/office/officeart/2005/8/layout/hierarchy3"/>
    <dgm:cxn modelId="{F2128AB1-89FC-47E3-8A7E-91810385A9B7}" type="presParOf" srcId="{C603C0FB-E61A-4F0C-A94B-EF727CB0639A}" destId="{1EE518CF-6ADB-4CDC-AEB8-46366327E5A3}" srcOrd="3" destOrd="0" presId="urn:microsoft.com/office/officeart/2005/8/layout/hierarchy3"/>
    <dgm:cxn modelId="{5E700E41-F5BA-4070-9B2B-2AED6AAF3091}" type="presParOf" srcId="{C603C0FB-E61A-4F0C-A94B-EF727CB0639A}" destId="{809D1BB4-FA41-41AC-BCA1-B5BE1D9039E7}" srcOrd="4" destOrd="0" presId="urn:microsoft.com/office/officeart/2005/8/layout/hierarchy3"/>
    <dgm:cxn modelId="{74CB5DF2-EB44-46B3-AAD7-EAFED1B20476}" type="presParOf" srcId="{C603C0FB-E61A-4F0C-A94B-EF727CB0639A}" destId="{1121A732-F105-4C01-9275-5BF9471FB85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A90B3E38-8785-48C3-8A16-916B6FBCC939}">
      <dgm:prSet phldrT="[Текст]" custT="1"/>
      <dgm:spPr/>
      <dgm:t>
        <a:bodyPr/>
        <a:lstStyle/>
        <a:p>
          <a:pPr marL="990600" indent="0" algn="l">
            <a:spcAft>
              <a:spcPts val="0"/>
            </a:spcAft>
          </a:pPr>
          <a:r>
            <a:rPr lang="ru-RU" sz="1400" dirty="0" err="1" smtClean="0"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/Социальное обеспечение –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5,2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млн тенге.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spcAft>
              <a:spcPts val="0"/>
            </a:spcAft>
          </a:pP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Әлеумттік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/Социальная помощь 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-158,5 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spcAft>
              <a:spcPts val="0"/>
            </a:spcAft>
            <a:tabLst/>
          </a:pP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 Прочие услуги в области социальной помощи и социального обеспечения – 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42,2</a:t>
          </a:r>
          <a:r>
            <a:rPr lang="en-U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млн.тенге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algn="ctr">
            <a:spcAft>
              <a:spcPct val="35000"/>
            </a:spcAft>
          </a:pP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919BF1FE-8980-47A7-9776-1C15D2C5FA3D}" type="parTrans" cxnId="{31780A56-8E27-4B04-8953-FEA2DE0D948D}">
      <dgm:prSet/>
      <dgm:spPr/>
      <dgm:t>
        <a:bodyPr/>
        <a:lstStyle/>
        <a:p>
          <a:endParaRPr lang="ru-RU"/>
        </a:p>
      </dgm:t>
    </dgm:pt>
    <dgm:pt modelId="{73BE472C-E48C-4CBA-BB1E-9662D2A34086}" type="sibTrans" cxnId="{31780A56-8E27-4B04-8953-FEA2DE0D948D}">
      <dgm:prSet/>
      <dgm:spPr/>
      <dgm:t>
        <a:bodyPr/>
        <a:lstStyle/>
        <a:p>
          <a:endParaRPr lang="ru-RU"/>
        </a:p>
      </dgm:t>
    </dgm:pt>
    <dgm:pt modelId="{198AE6DD-2ED6-4AFE-8690-ADED0F91C5F9}">
      <dgm:prSet phldrT="[Текст]" custT="1"/>
      <dgm:spPr/>
      <dgm:t>
        <a:bodyPr/>
        <a:lstStyle/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/Деятельность в области культуры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–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421,9 млн</a:t>
          </a:r>
          <a:r>
            <a:rPr lang="kk-KZ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тенге.</a:t>
          </a:r>
          <a:endParaRPr lang="ru-RU" sz="1400" b="1" i="0" u="none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Спорт –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153,1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i="0" u="none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/Информационное пространство –</a:t>
          </a:r>
          <a:r>
            <a:rPr lang="en-US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9</a:t>
          </a:r>
          <a:r>
            <a:rPr lang="kk-KZ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6,4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 тенге</a:t>
          </a:r>
          <a:endParaRPr lang="ru-RU" sz="1400" b="1" i="0" u="none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, спорт, туризм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/Прочие услуги по организации культуры, спорта, туризма и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инфор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 пространства –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80,4</a:t>
          </a:r>
          <a:endParaRPr lang="ru-RU" sz="14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5AEA6DD9-B820-429A-9D88-09F0F8D0975D}" type="parTrans" cxnId="{734252BF-5F81-4ED6-A0A6-51D442F51D85}">
      <dgm:prSet/>
      <dgm:spPr/>
      <dgm:t>
        <a:bodyPr/>
        <a:lstStyle/>
        <a:p>
          <a:endParaRPr lang="ru-RU"/>
        </a:p>
      </dgm:t>
    </dgm:pt>
    <dgm:pt modelId="{5BDF38A0-6779-4528-B975-71F384E51ADA}" type="sibTrans" cxnId="{734252BF-5F81-4ED6-A0A6-51D442F51D85}">
      <dgm:prSet/>
      <dgm:spPr/>
      <dgm:t>
        <a:bodyPr/>
        <a:lstStyle/>
        <a:p>
          <a:endParaRPr lang="ru-RU"/>
        </a:p>
      </dgm:t>
    </dgm:pt>
    <dgm:pt modelId="{91130247-E4F3-4D02-ACC8-5BB290B68773}" type="pres">
      <dgm:prSet presAssocID="{A47709EE-44D1-42A5-8549-79E99E0590FB}" presName="linearFlow" presStyleCnt="0">
        <dgm:presLayoutVars>
          <dgm:dir/>
          <dgm:resizeHandles val="exact"/>
        </dgm:presLayoutVars>
      </dgm:prSet>
      <dgm:spPr/>
    </dgm:pt>
    <dgm:pt modelId="{7ED07A61-FCA0-47B0-926A-864BC51A29DA}" type="pres">
      <dgm:prSet presAssocID="{A90B3E38-8785-48C3-8A16-916B6FBCC939}" presName="composite" presStyleCnt="0"/>
      <dgm:spPr/>
    </dgm:pt>
    <dgm:pt modelId="{65AD3A49-6516-4134-A9C4-C3FF17F0A865}" type="pres">
      <dgm:prSet presAssocID="{A90B3E38-8785-48C3-8A16-916B6FBCC939}" presName="imgShp" presStyleLbl="fgImgPlace1" presStyleIdx="0" presStyleCnt="2" custScaleX="137396" custScaleY="155132" custLinFactX="-17482" custLinFactNeighborX="-100000" custLinFactNeighborY="-11669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70C0"/>
          </a:solidFill>
        </a:ln>
      </dgm:spPr>
    </dgm:pt>
    <dgm:pt modelId="{0205AAFD-45EC-43D0-B450-F3EBBE31D360}" type="pres">
      <dgm:prSet presAssocID="{A90B3E38-8785-48C3-8A16-916B6FBCC939}" presName="txShp" presStyleLbl="node1" presStyleIdx="0" presStyleCnt="2" custScaleX="150376" custScaleY="209921" custLinFactNeighborX="1566" custLinFactNeighborY="-17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D8F3D-8651-4CBE-B1A0-9C0E70D6F28A}" type="pres">
      <dgm:prSet presAssocID="{73BE472C-E48C-4CBA-BB1E-9662D2A34086}" presName="spacing" presStyleCnt="0"/>
      <dgm:spPr/>
    </dgm:pt>
    <dgm:pt modelId="{4162A259-85A5-4C90-848C-68536C440DBD}" type="pres">
      <dgm:prSet presAssocID="{198AE6DD-2ED6-4AFE-8690-ADED0F91C5F9}" presName="composite" presStyleCnt="0"/>
      <dgm:spPr/>
    </dgm:pt>
    <dgm:pt modelId="{804BAE5E-9300-404D-9D68-0E8367581D03}" type="pres">
      <dgm:prSet presAssocID="{198AE6DD-2ED6-4AFE-8690-ADED0F91C5F9}" presName="imgShp" presStyleLbl="fgImgPlace1" presStyleIdx="1" presStyleCnt="2" custScaleX="132219" custScaleY="143993" custLinFactNeighborX="-81187" custLinFactNeighborY="-4020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0070C0"/>
          </a:solidFill>
        </a:ln>
      </dgm:spPr>
    </dgm:pt>
    <dgm:pt modelId="{E8E9785B-9D23-4BA7-A348-E10E429E8331}" type="pres">
      <dgm:prSet presAssocID="{198AE6DD-2ED6-4AFE-8690-ADED0F91C5F9}" presName="txShp" presStyleLbl="node1" presStyleIdx="1" presStyleCnt="2" custScaleX="146847" custScaleY="221776" custLinFactNeighborX="2207" custLinFactNeighborY="-39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DBD86F-A11E-4C18-ADCE-65D321DDF176}" type="presOf" srcId="{A90B3E38-8785-48C3-8A16-916B6FBCC939}" destId="{0205AAFD-45EC-43D0-B450-F3EBBE31D360}" srcOrd="0" destOrd="0" presId="urn:microsoft.com/office/officeart/2005/8/layout/vList3#1"/>
    <dgm:cxn modelId="{A164CC03-EDCB-405D-8A14-8E2E93DCFB55}" type="presOf" srcId="{198AE6DD-2ED6-4AFE-8690-ADED0F91C5F9}" destId="{E8E9785B-9D23-4BA7-A348-E10E429E8331}" srcOrd="0" destOrd="0" presId="urn:microsoft.com/office/officeart/2005/8/layout/vList3#1"/>
    <dgm:cxn modelId="{31780A56-8E27-4B04-8953-FEA2DE0D948D}" srcId="{A47709EE-44D1-42A5-8549-79E99E0590FB}" destId="{A90B3E38-8785-48C3-8A16-916B6FBCC939}" srcOrd="0" destOrd="0" parTransId="{919BF1FE-8980-47A7-9776-1C15D2C5FA3D}" sibTransId="{73BE472C-E48C-4CBA-BB1E-9662D2A34086}"/>
    <dgm:cxn modelId="{734252BF-5F81-4ED6-A0A6-51D442F51D85}" srcId="{A47709EE-44D1-42A5-8549-79E99E0590FB}" destId="{198AE6DD-2ED6-4AFE-8690-ADED0F91C5F9}" srcOrd="1" destOrd="0" parTransId="{5AEA6DD9-B820-429A-9D88-09F0F8D0975D}" sibTransId="{5BDF38A0-6779-4528-B975-71F384E51ADA}"/>
    <dgm:cxn modelId="{E31AE668-E660-43CC-98F5-0178C2FC3848}" type="presOf" srcId="{A47709EE-44D1-42A5-8549-79E99E0590FB}" destId="{91130247-E4F3-4D02-ACC8-5BB290B68773}" srcOrd="0" destOrd="0" presId="urn:microsoft.com/office/officeart/2005/8/layout/vList3#1"/>
    <dgm:cxn modelId="{C3576CBE-C61F-453D-B2FC-803ABCC8B29A}" type="presParOf" srcId="{91130247-E4F3-4D02-ACC8-5BB290B68773}" destId="{7ED07A61-FCA0-47B0-926A-864BC51A29DA}" srcOrd="0" destOrd="0" presId="urn:microsoft.com/office/officeart/2005/8/layout/vList3#1"/>
    <dgm:cxn modelId="{6CADADF9-4F67-4FD8-8D6C-E98C13AD79EF}" type="presParOf" srcId="{7ED07A61-FCA0-47B0-926A-864BC51A29DA}" destId="{65AD3A49-6516-4134-A9C4-C3FF17F0A865}" srcOrd="0" destOrd="0" presId="urn:microsoft.com/office/officeart/2005/8/layout/vList3#1"/>
    <dgm:cxn modelId="{2F1FC23E-5812-439B-ABE0-A65068463354}" type="presParOf" srcId="{7ED07A61-FCA0-47B0-926A-864BC51A29DA}" destId="{0205AAFD-45EC-43D0-B450-F3EBBE31D360}" srcOrd="1" destOrd="0" presId="urn:microsoft.com/office/officeart/2005/8/layout/vList3#1"/>
    <dgm:cxn modelId="{5306EF52-1921-4924-BAF1-5FB260058014}" type="presParOf" srcId="{91130247-E4F3-4D02-ACC8-5BB290B68773}" destId="{E1BD8F3D-8651-4CBE-B1A0-9C0E70D6F28A}" srcOrd="1" destOrd="0" presId="urn:microsoft.com/office/officeart/2005/8/layout/vList3#1"/>
    <dgm:cxn modelId="{7F972CF4-097D-479D-8A39-781A09A5DC09}" type="presParOf" srcId="{91130247-E4F3-4D02-ACC8-5BB290B68773}" destId="{4162A259-85A5-4C90-848C-68536C440DBD}" srcOrd="2" destOrd="0" presId="urn:microsoft.com/office/officeart/2005/8/layout/vList3#1"/>
    <dgm:cxn modelId="{38A70FAA-EACD-4A3F-BA95-4CE5517D7A88}" type="presParOf" srcId="{4162A259-85A5-4C90-848C-68536C440DBD}" destId="{804BAE5E-9300-404D-9D68-0E8367581D03}" srcOrd="0" destOrd="0" presId="urn:microsoft.com/office/officeart/2005/8/layout/vList3#1"/>
    <dgm:cxn modelId="{C3DB1B9D-E6A2-43CA-BD4F-0DA56536C64C}" type="presParOf" srcId="{4162A259-85A5-4C90-848C-68536C440DBD}" destId="{E8E9785B-9D23-4BA7-A348-E10E429E833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B8713C87-D2D7-4D5B-A9AC-F04B559528CC}">
      <dgm:prSet phldrT="[Текст]" custT="1"/>
      <dgm:spPr/>
      <dgm:t>
        <a:bodyPr/>
        <a:lstStyle/>
        <a:p>
          <a:pPr marL="1162050" indent="0" algn="l">
            <a:lnSpc>
              <a:spcPct val="100000"/>
            </a:lnSpc>
            <a:spcAft>
              <a:spcPts val="0"/>
            </a:spcAft>
            <a:tabLst>
              <a:tab pos="714375" algn="l"/>
              <a:tab pos="990600" algn="l"/>
              <a:tab pos="1076325" algn="l"/>
            </a:tabLst>
          </a:pPr>
          <a:r>
            <a:rPr lang="ru-RU" sz="1400" b="0" dirty="0" smtClean="0">
              <a:latin typeface="Arial" pitchFamily="34" charset="0"/>
              <a:cs typeface="Arial" pitchFamily="34" charset="0"/>
            </a:rPr>
            <a:t>Автомобильный транспорт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594,2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7093B5D-93B7-4EC4-B002-B1EB5970E5EE}" type="parTrans" cxnId="{374CC332-FC65-4EF1-9665-B2D6EA200F29}">
      <dgm:prSet/>
      <dgm:spPr/>
      <dgm:t>
        <a:bodyPr/>
        <a:lstStyle/>
        <a:p>
          <a:endParaRPr lang="ru-RU"/>
        </a:p>
      </dgm:t>
    </dgm:pt>
    <dgm:pt modelId="{F580BFB6-FBAF-420D-A0F4-5A1E6F4F3D8E}" type="sibTrans" cxnId="{374CC332-FC65-4EF1-9665-B2D6EA200F29}">
      <dgm:prSet/>
      <dgm:spPr/>
      <dgm:t>
        <a:bodyPr/>
        <a:lstStyle/>
        <a:p>
          <a:endParaRPr lang="ru-RU"/>
        </a:p>
      </dgm:t>
    </dgm:pt>
    <dgm:pt modelId="{9B2ADAD4-BD58-4807-A993-0AC8BEC416B9}">
      <dgm:prSet phldrT="[Текст]" custT="1"/>
      <dgm:spPr/>
      <dgm:t>
        <a:bodyPr/>
        <a:lstStyle/>
        <a:p>
          <a:pPr marL="1162050" indent="0" algn="l">
            <a:lnSpc>
              <a:spcPct val="100000"/>
            </a:lnSpc>
            <a:spcAft>
              <a:spcPts val="0"/>
            </a:spcAft>
          </a:pPr>
          <a:r>
            <a:rPr lang="ru-RU" sz="1400" b="0" dirty="0" err="1" smtClean="0">
              <a:latin typeface="Arial" pitchFamily="34" charset="0"/>
              <a:cs typeface="Arial" pitchFamily="34" charset="0"/>
            </a:rPr>
            <a:t>Ауыл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/Сельское хозяйство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53,6</a:t>
          </a:r>
          <a:endParaRPr lang="ru-RU" sz="1400" b="1" dirty="0" smtClean="0">
            <a:latin typeface="Arial" pitchFamily="34" charset="0"/>
            <a:cs typeface="Arial" pitchFamily="34" charset="0"/>
          </a:endParaRPr>
        </a:p>
        <a:p>
          <a:pPr marL="1162050" indent="0" algn="l">
            <a:lnSpc>
              <a:spcPct val="100000"/>
            </a:lnSpc>
            <a:spcAft>
              <a:spcPts val="0"/>
            </a:spcAft>
          </a:pPr>
          <a:r>
            <a:rPr lang="ru-RU" sz="1400" b="0" dirty="0" err="1" smtClean="0">
              <a:latin typeface="Arial" pitchFamily="34" charset="0"/>
              <a:cs typeface="Arial" pitchFamily="34" charset="0"/>
            </a:rPr>
            <a:t>Жер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 smtClean="0">
              <a:latin typeface="Arial" pitchFamily="34" charset="0"/>
              <a:cs typeface="Arial" pitchFamily="34" charset="0"/>
            </a:rPr>
            <a:t>қатынастары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/Земельные отношения </a:t>
          </a:r>
          <a:r>
            <a: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–</a:t>
          </a:r>
          <a:r>
            <a:rPr lang="ru-RU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0</a:t>
          </a:r>
        </a:p>
        <a:p>
          <a:pPr marL="1162050" indent="0" algn="l">
            <a:lnSpc>
              <a:spcPct val="100000"/>
            </a:lnSpc>
            <a:spcAft>
              <a:spcPts val="0"/>
            </a:spcAft>
          </a:pPr>
          <a:r>
            <a:rPr lang="ru-RU" sz="1400" b="0" dirty="0" err="1" smtClean="0">
              <a:latin typeface="Arial" pitchFamily="34" charset="0"/>
              <a:cs typeface="Arial" pitchFamily="34" charset="0"/>
            </a:rPr>
            <a:t>Басқалар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/Прочие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-15,7</a:t>
          </a:r>
          <a:endParaRPr lang="ru-RU" sz="14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053AB3AF-3F34-4F13-9DA9-1704F5A9CE3F}" type="parTrans" cxnId="{335DE028-2B8A-44D8-8C95-8A5A2D05A70D}">
      <dgm:prSet/>
      <dgm:spPr/>
      <dgm:t>
        <a:bodyPr/>
        <a:lstStyle/>
        <a:p>
          <a:endParaRPr lang="ru-RU"/>
        </a:p>
      </dgm:t>
    </dgm:pt>
    <dgm:pt modelId="{36A5233A-E96A-4207-A2E7-E1717B144DCD}" type="sibTrans" cxnId="{335DE028-2B8A-44D8-8C95-8A5A2D05A70D}">
      <dgm:prSet/>
      <dgm:spPr/>
      <dgm:t>
        <a:bodyPr/>
        <a:lstStyle/>
        <a:p>
          <a:endParaRPr lang="ru-RU"/>
        </a:p>
      </dgm:t>
    </dgm:pt>
    <dgm:pt modelId="{120E04C3-28E8-4957-A860-8ECE112DA595}">
      <dgm:prSet phldrT="[Текст]" custT="1"/>
      <dgm:spPr/>
      <dgm:t>
        <a:bodyPr/>
        <a:lstStyle/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Тұрғын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үй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/Жилищное хозяйство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–32,4</a:t>
          </a:r>
          <a:endParaRPr lang="ru-RU" sz="1400" b="1" i="0" u="none" dirty="0" smtClean="0">
            <a:latin typeface="Arial" pitchFamily="34" charset="0"/>
            <a:cs typeface="Arial" pitchFamily="34" charset="0"/>
          </a:endParaRPr>
        </a:p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Коммуналдық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/Коммунальное хозяйство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714,0</a:t>
          </a:r>
          <a:endParaRPr lang="ru-RU" sz="1400" b="1" i="0" u="none" dirty="0" smtClean="0">
            <a:latin typeface="Arial" pitchFamily="34" charset="0"/>
            <a:cs typeface="Arial" pitchFamily="34" charset="0"/>
          </a:endParaRPr>
        </a:p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мекендерді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абаттандыру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/Благоустройство населенных пунктов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288,0</a:t>
          </a:r>
          <a:endParaRPr lang="ru-RU" sz="1400" b="1" i="0" u="none" dirty="0" smtClean="0">
            <a:latin typeface="Arial" pitchFamily="34" charset="0"/>
            <a:cs typeface="Arial" pitchFamily="34" charset="0"/>
          </a:endParaRPr>
        </a:p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Сәулет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,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қала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құрылысы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құрылыс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қызметі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kk-KZ" sz="1400" b="0" i="0" u="none" dirty="0" smtClean="0">
              <a:latin typeface="Arial" pitchFamily="34" charset="0"/>
              <a:cs typeface="Arial" pitchFamily="34" charset="0"/>
            </a:rPr>
            <a:t>Архитектурная,градостроительнаяи строительная деятельность </a:t>
          </a:r>
          <a:r>
            <a:rPr lang="kk-KZ" sz="1400" b="1" i="0" u="none" dirty="0" smtClean="0">
              <a:latin typeface="Arial" pitchFamily="34" charset="0"/>
              <a:cs typeface="Arial" pitchFamily="34" charset="0"/>
            </a:rPr>
            <a:t>– </a:t>
          </a:r>
          <a:r>
            <a:rPr lang="kk-KZ" sz="1400" b="1" i="0" u="none" dirty="0" smtClean="0">
              <a:latin typeface="Arial" pitchFamily="34" charset="0"/>
              <a:cs typeface="Arial" pitchFamily="34" charset="0"/>
            </a:rPr>
            <a:t>34,7</a:t>
          </a:r>
          <a:endParaRPr lang="ru-RU" sz="1400" b="1" i="0" dirty="0">
            <a:latin typeface="Arial" pitchFamily="34" charset="0"/>
            <a:cs typeface="Arial" pitchFamily="34" charset="0"/>
          </a:endParaRPr>
        </a:p>
      </dgm:t>
    </dgm:pt>
    <dgm:pt modelId="{03B49029-74EA-4A91-AC5E-5A8462683C55}" type="parTrans" cxnId="{401228D8-D7E7-4747-905F-81FE434B8EF0}">
      <dgm:prSet/>
      <dgm:spPr/>
      <dgm:t>
        <a:bodyPr/>
        <a:lstStyle/>
        <a:p>
          <a:endParaRPr lang="ru-RU"/>
        </a:p>
      </dgm:t>
    </dgm:pt>
    <dgm:pt modelId="{83CA39C5-818F-4C61-A0A8-C74D6FB7EBDA}" type="sibTrans" cxnId="{401228D8-D7E7-4747-905F-81FE434B8EF0}">
      <dgm:prSet/>
      <dgm:spPr/>
      <dgm:t>
        <a:bodyPr/>
        <a:lstStyle/>
        <a:p>
          <a:endParaRPr lang="ru-RU"/>
        </a:p>
      </dgm:t>
    </dgm:pt>
    <dgm:pt modelId="{4770B2FF-60B7-4558-90CB-FDF06F67F0AF}" type="pres">
      <dgm:prSet presAssocID="{A6EB4E9E-245B-4EDB-A773-0E4FB3591BBF}" presName="linearFlow" presStyleCnt="0">
        <dgm:presLayoutVars>
          <dgm:dir/>
          <dgm:resizeHandles val="exact"/>
        </dgm:presLayoutVars>
      </dgm:prSet>
      <dgm:spPr/>
    </dgm:pt>
    <dgm:pt modelId="{FF494CF8-6F11-460F-AA00-AD53D6C5BA45}" type="pres">
      <dgm:prSet presAssocID="{B8713C87-D2D7-4D5B-A9AC-F04B559528CC}" presName="composite" presStyleCnt="0"/>
      <dgm:spPr/>
    </dgm:pt>
    <dgm:pt modelId="{3A89A845-D6EA-4024-AB6E-BE9576956704}" type="pres">
      <dgm:prSet presAssocID="{B8713C87-D2D7-4D5B-A9AC-F04B559528CC}" presName="imgShp" presStyleLbl="fgImgPlace1" presStyleIdx="0" presStyleCnt="3" custScaleX="128827" custScaleY="118657" custLinFactNeighborX="2753" custLinFactNeighborY="321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C68B9C6-6177-4693-A0A0-35387069E057}" type="pres">
      <dgm:prSet presAssocID="{B8713C87-D2D7-4D5B-A9AC-F04B559528CC}" presName="txShp" presStyleLbl="node1" presStyleIdx="0" presStyleCnt="3" custScaleX="150376" custScaleY="94360" custLinFactNeighborX="1213" custLinFactNeighborY="-1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0796C-D541-48C7-9D20-600BBA7A6174}" type="pres">
      <dgm:prSet presAssocID="{F580BFB6-FBAF-420D-A0F4-5A1E6F4F3D8E}" presName="spacing" presStyleCnt="0"/>
      <dgm:spPr/>
    </dgm:pt>
    <dgm:pt modelId="{9F019AA9-0AAB-4123-9887-6263C2865C37}" type="pres">
      <dgm:prSet presAssocID="{9B2ADAD4-BD58-4807-A993-0AC8BEC416B9}" presName="composite" presStyleCnt="0"/>
      <dgm:spPr/>
    </dgm:pt>
    <dgm:pt modelId="{5406651E-CA67-4617-9E54-601EF6DA6EFB}" type="pres">
      <dgm:prSet presAssocID="{9B2ADAD4-BD58-4807-A993-0AC8BEC416B9}" presName="imgShp" presStyleLbl="fgImgPlace1" presStyleIdx="1" presStyleCnt="3" custScaleX="199407" custScaleY="15628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4EA928AD-5D77-49B9-A2E6-732CEE91B3F8}" type="pres">
      <dgm:prSet presAssocID="{9B2ADAD4-BD58-4807-A993-0AC8BEC416B9}" presName="txShp" presStyleLbl="node1" presStyleIdx="1" presStyleCnt="3" custScaleX="150376" custScaleY="159586" custLinFactNeighborX="1717" custLinFactNeighborY="2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468581-6B30-4A01-A384-6D90824E1DC5}" type="pres">
      <dgm:prSet presAssocID="{36A5233A-E96A-4207-A2E7-E1717B144DCD}" presName="spacing" presStyleCnt="0"/>
      <dgm:spPr/>
    </dgm:pt>
    <dgm:pt modelId="{E911E86A-0C60-4473-BC53-5AD7ACECD4F6}" type="pres">
      <dgm:prSet presAssocID="{120E04C3-28E8-4957-A860-8ECE112DA595}" presName="composite" presStyleCnt="0"/>
      <dgm:spPr/>
    </dgm:pt>
    <dgm:pt modelId="{D3130C4B-63DA-4094-B67D-7E49D35CD73A}" type="pres">
      <dgm:prSet presAssocID="{120E04C3-28E8-4957-A860-8ECE112DA595}" presName="imgShp" presStyleLbl="fgImgPlace1" presStyleIdx="2" presStyleCnt="3" custScaleX="183498" custScaleY="165252" custLinFactNeighborX="4534" custLinFactNeighborY="-4421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B33B1861-B3B6-4371-9CD9-C9B304794E8C}" type="pres">
      <dgm:prSet presAssocID="{120E04C3-28E8-4957-A860-8ECE112DA595}" presName="txShp" presStyleLbl="node1" presStyleIdx="2" presStyleCnt="3" custScaleX="150376" custScaleY="2904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5DE028-2B8A-44D8-8C95-8A5A2D05A70D}" srcId="{A6EB4E9E-245B-4EDB-A773-0E4FB3591BBF}" destId="{9B2ADAD4-BD58-4807-A993-0AC8BEC416B9}" srcOrd="1" destOrd="0" parTransId="{053AB3AF-3F34-4F13-9DA9-1704F5A9CE3F}" sibTransId="{36A5233A-E96A-4207-A2E7-E1717B144DCD}"/>
    <dgm:cxn modelId="{401228D8-D7E7-4747-905F-81FE434B8EF0}" srcId="{A6EB4E9E-245B-4EDB-A773-0E4FB3591BBF}" destId="{120E04C3-28E8-4957-A860-8ECE112DA595}" srcOrd="2" destOrd="0" parTransId="{03B49029-74EA-4A91-AC5E-5A8462683C55}" sibTransId="{83CA39C5-818F-4C61-A0A8-C74D6FB7EBDA}"/>
    <dgm:cxn modelId="{374CC332-FC65-4EF1-9665-B2D6EA200F29}" srcId="{A6EB4E9E-245B-4EDB-A773-0E4FB3591BBF}" destId="{B8713C87-D2D7-4D5B-A9AC-F04B559528CC}" srcOrd="0" destOrd="0" parTransId="{57093B5D-93B7-4EC4-B002-B1EB5970E5EE}" sibTransId="{F580BFB6-FBAF-420D-A0F4-5A1E6F4F3D8E}"/>
    <dgm:cxn modelId="{2B0912B5-8A07-4BD2-9269-36E4FA409ECF}" type="presOf" srcId="{9B2ADAD4-BD58-4807-A993-0AC8BEC416B9}" destId="{4EA928AD-5D77-49B9-A2E6-732CEE91B3F8}" srcOrd="0" destOrd="0" presId="urn:microsoft.com/office/officeart/2005/8/layout/vList3#2"/>
    <dgm:cxn modelId="{E32A379C-BA4E-4D23-A079-1D117EB9E0A4}" type="presOf" srcId="{B8713C87-D2D7-4D5B-A9AC-F04B559528CC}" destId="{6C68B9C6-6177-4693-A0A0-35387069E057}" srcOrd="0" destOrd="0" presId="urn:microsoft.com/office/officeart/2005/8/layout/vList3#2"/>
    <dgm:cxn modelId="{698D32D4-AD69-4EAC-9651-B6D38DCD723B}" type="presOf" srcId="{120E04C3-28E8-4957-A860-8ECE112DA595}" destId="{B33B1861-B3B6-4371-9CD9-C9B304794E8C}" srcOrd="0" destOrd="0" presId="urn:microsoft.com/office/officeart/2005/8/layout/vList3#2"/>
    <dgm:cxn modelId="{DC3BA462-B4B1-4D1D-9785-DD301E61C7FD}" type="presOf" srcId="{A6EB4E9E-245B-4EDB-A773-0E4FB3591BBF}" destId="{4770B2FF-60B7-4558-90CB-FDF06F67F0AF}" srcOrd="0" destOrd="0" presId="urn:microsoft.com/office/officeart/2005/8/layout/vList3#2"/>
    <dgm:cxn modelId="{AC0E86ED-19D5-46F8-A9E5-93466DFD821D}" type="presParOf" srcId="{4770B2FF-60B7-4558-90CB-FDF06F67F0AF}" destId="{FF494CF8-6F11-460F-AA00-AD53D6C5BA45}" srcOrd="0" destOrd="0" presId="urn:microsoft.com/office/officeart/2005/8/layout/vList3#2"/>
    <dgm:cxn modelId="{2B39AB07-AA6D-4862-B01B-D4665DC546E1}" type="presParOf" srcId="{FF494CF8-6F11-460F-AA00-AD53D6C5BA45}" destId="{3A89A845-D6EA-4024-AB6E-BE9576956704}" srcOrd="0" destOrd="0" presId="urn:microsoft.com/office/officeart/2005/8/layout/vList3#2"/>
    <dgm:cxn modelId="{10E45F8D-511D-45C6-ADD0-36E138C82399}" type="presParOf" srcId="{FF494CF8-6F11-460F-AA00-AD53D6C5BA45}" destId="{6C68B9C6-6177-4693-A0A0-35387069E057}" srcOrd="1" destOrd="0" presId="urn:microsoft.com/office/officeart/2005/8/layout/vList3#2"/>
    <dgm:cxn modelId="{7BAC2EDB-91AE-4F20-87D5-23E688799BAB}" type="presParOf" srcId="{4770B2FF-60B7-4558-90CB-FDF06F67F0AF}" destId="{9C90796C-D541-48C7-9D20-600BBA7A6174}" srcOrd="1" destOrd="0" presId="urn:microsoft.com/office/officeart/2005/8/layout/vList3#2"/>
    <dgm:cxn modelId="{19E72A5D-33F0-4A29-B4D9-DCECC9C0DEDC}" type="presParOf" srcId="{4770B2FF-60B7-4558-90CB-FDF06F67F0AF}" destId="{9F019AA9-0AAB-4123-9887-6263C2865C37}" srcOrd="2" destOrd="0" presId="urn:microsoft.com/office/officeart/2005/8/layout/vList3#2"/>
    <dgm:cxn modelId="{0F687256-4F09-499B-A336-964A05C9A17F}" type="presParOf" srcId="{9F019AA9-0AAB-4123-9887-6263C2865C37}" destId="{5406651E-CA67-4617-9E54-601EF6DA6EFB}" srcOrd="0" destOrd="0" presId="urn:microsoft.com/office/officeart/2005/8/layout/vList3#2"/>
    <dgm:cxn modelId="{190DE85E-1CDA-4D07-89B2-2758A904EAD2}" type="presParOf" srcId="{9F019AA9-0AAB-4123-9887-6263C2865C37}" destId="{4EA928AD-5D77-49B9-A2E6-732CEE91B3F8}" srcOrd="1" destOrd="0" presId="urn:microsoft.com/office/officeart/2005/8/layout/vList3#2"/>
    <dgm:cxn modelId="{8ECD5EE6-1913-47F2-8BDD-170B354CB80A}" type="presParOf" srcId="{4770B2FF-60B7-4558-90CB-FDF06F67F0AF}" destId="{A2468581-6B30-4A01-A384-6D90824E1DC5}" srcOrd="3" destOrd="0" presId="urn:microsoft.com/office/officeart/2005/8/layout/vList3#2"/>
    <dgm:cxn modelId="{B59D4BA4-BA2C-43C8-ACC5-D1C7FE418722}" type="presParOf" srcId="{4770B2FF-60B7-4558-90CB-FDF06F67F0AF}" destId="{E911E86A-0C60-4473-BC53-5AD7ACECD4F6}" srcOrd="4" destOrd="0" presId="urn:microsoft.com/office/officeart/2005/8/layout/vList3#2"/>
    <dgm:cxn modelId="{212A60AC-E271-4BA1-A552-61D96069CEC8}" type="presParOf" srcId="{E911E86A-0C60-4473-BC53-5AD7ACECD4F6}" destId="{D3130C4B-63DA-4094-B67D-7E49D35CD73A}" srcOrd="0" destOrd="0" presId="urn:microsoft.com/office/officeart/2005/8/layout/vList3#2"/>
    <dgm:cxn modelId="{B3259D9A-8BC9-4588-9D71-B2EEC94EC9B2}" type="presParOf" srcId="{E911E86A-0C60-4473-BC53-5AD7ACECD4F6}" destId="{B33B1861-B3B6-4371-9CD9-C9B304794E8C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279651" y="776"/>
          <a:ext cx="2031776" cy="10158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Ауданның бөлімдері Районные отделы и акиматы сельских округов</a:t>
          </a:r>
          <a:endParaRPr lang="ru-RU" sz="1100" b="1" kern="1200" dirty="0">
            <a:latin typeface="Arial" pitchFamily="34" charset="0"/>
            <a:cs typeface="Arial" pitchFamily="34" charset="0"/>
          </a:endParaRPr>
        </a:p>
      </dsp:txBody>
      <dsp:txXfrm>
        <a:off x="309405" y="30530"/>
        <a:ext cx="1972268" cy="956380"/>
      </dsp:txXfrm>
    </dsp:sp>
    <dsp:sp modelId="{182D904F-00A5-4344-AD9E-AE4B2890B6CE}">
      <dsp:nvSpPr>
        <dsp:cNvPr id="0" name=""/>
        <dsp:cNvSpPr/>
      </dsp:nvSpPr>
      <dsp:spPr>
        <a:xfrm>
          <a:off x="482828" y="1016665"/>
          <a:ext cx="203177" cy="761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916"/>
              </a:lnTo>
              <a:lnTo>
                <a:pt x="203177" y="7619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1C02-3A7C-4387-BA42-A1DF8670F436}">
      <dsp:nvSpPr>
        <dsp:cNvPr id="0" name=""/>
        <dsp:cNvSpPr/>
      </dsp:nvSpPr>
      <dsp:spPr>
        <a:xfrm>
          <a:off x="686006" y="127063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12 </a:t>
          </a:r>
          <a:r>
            <a:rPr lang="ru-RU" sz="1300" kern="1200" dirty="0" smtClean="0">
              <a:latin typeface="Arial" pitchFamily="34" charset="0"/>
              <a:cs typeface="Arial" pitchFamily="34" charset="0"/>
            </a:rPr>
            <a:t>ББӘ/АБП</a:t>
          </a:r>
          <a:endParaRPr lang="ru-RU" sz="1300" kern="1200" dirty="0">
            <a:latin typeface="Arial" pitchFamily="34" charset="0"/>
            <a:cs typeface="Arial" pitchFamily="34" charset="0"/>
          </a:endParaRPr>
        </a:p>
      </dsp:txBody>
      <dsp:txXfrm>
        <a:off x="715760" y="1300391"/>
        <a:ext cx="1565913" cy="956380"/>
      </dsp:txXfrm>
    </dsp:sp>
    <dsp:sp modelId="{E4AC4417-C5A4-4D50-A280-9B30ED2E7066}">
      <dsp:nvSpPr>
        <dsp:cNvPr id="0" name=""/>
        <dsp:cNvSpPr/>
      </dsp:nvSpPr>
      <dsp:spPr>
        <a:xfrm>
          <a:off x="482828" y="1016665"/>
          <a:ext cx="203177" cy="2031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776"/>
              </a:lnTo>
              <a:lnTo>
                <a:pt x="203177" y="20317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6629B-08EA-4279-94EB-EEAC12775937}">
      <dsp:nvSpPr>
        <dsp:cNvPr id="0" name=""/>
        <dsp:cNvSpPr/>
      </dsp:nvSpPr>
      <dsp:spPr>
        <a:xfrm>
          <a:off x="686006" y="254049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3928,2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kern="1200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715760" y="2570251"/>
        <a:ext cx="1565913" cy="956380"/>
      </dsp:txXfrm>
    </dsp:sp>
    <dsp:sp modelId="{AB7002C1-A081-4F64-84F4-B6A011014D8B}">
      <dsp:nvSpPr>
        <dsp:cNvPr id="0" name=""/>
        <dsp:cNvSpPr/>
      </dsp:nvSpPr>
      <dsp:spPr>
        <a:xfrm>
          <a:off x="482828" y="1016665"/>
          <a:ext cx="203177" cy="3301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1636"/>
              </a:lnTo>
              <a:lnTo>
                <a:pt x="203177" y="330163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C0CC-475E-400A-9208-07F97D5E180A}">
      <dsp:nvSpPr>
        <dsp:cNvPr id="0" name=""/>
        <dsp:cNvSpPr/>
      </dsp:nvSpPr>
      <dsp:spPr>
        <a:xfrm>
          <a:off x="686006" y="381035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94,9 </a:t>
          </a: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%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715760" y="3840111"/>
        <a:ext cx="1565913" cy="956380"/>
      </dsp:txXfrm>
    </dsp:sp>
    <dsp:sp modelId="{E58FF378-9A8F-40A3-A6DC-ECFCBBFB3EF3}">
      <dsp:nvSpPr>
        <dsp:cNvPr id="0" name=""/>
        <dsp:cNvSpPr/>
      </dsp:nvSpPr>
      <dsp:spPr>
        <a:xfrm>
          <a:off x="2819371" y="776"/>
          <a:ext cx="2031776" cy="10158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Arial" pitchFamily="34" charset="0"/>
              <a:cs typeface="Arial" pitchFamily="34" charset="0"/>
            </a:rPr>
            <a:t>IV </a:t>
          </a: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деңгейлі бюджетті бюджеттік бағдарлама әкімгерлері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Администраторы бюджетных программ с </a:t>
          </a:r>
          <a:r>
            <a:rPr lang="en-US" sz="1100" b="1" kern="1200" dirty="0" smtClean="0">
              <a:latin typeface="Arial" pitchFamily="34" charset="0"/>
              <a:cs typeface="Arial" pitchFamily="34" charset="0"/>
            </a:rPr>
            <a:t>IV</a:t>
          </a: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 уровнем бюджета (МСУ) </a:t>
          </a:r>
          <a:endParaRPr lang="ru-RU" sz="1100" b="1" kern="1200" dirty="0">
            <a:latin typeface="Arial" pitchFamily="34" charset="0"/>
            <a:cs typeface="Arial" pitchFamily="34" charset="0"/>
          </a:endParaRPr>
        </a:p>
      </dsp:txBody>
      <dsp:txXfrm>
        <a:off x="2849125" y="30530"/>
        <a:ext cx="1972268" cy="956380"/>
      </dsp:txXfrm>
    </dsp:sp>
    <dsp:sp modelId="{026C96DC-E620-4E1D-83C1-F37ED698A7A5}">
      <dsp:nvSpPr>
        <dsp:cNvPr id="0" name=""/>
        <dsp:cNvSpPr/>
      </dsp:nvSpPr>
      <dsp:spPr>
        <a:xfrm>
          <a:off x="3022549" y="1016665"/>
          <a:ext cx="260099" cy="761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916"/>
              </a:lnTo>
              <a:lnTo>
                <a:pt x="260099" y="7619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C0C82-ED20-47EE-9EA7-BEDC25598B8D}">
      <dsp:nvSpPr>
        <dsp:cNvPr id="0" name=""/>
        <dsp:cNvSpPr/>
      </dsp:nvSpPr>
      <dsp:spPr>
        <a:xfrm>
          <a:off x="3282649" y="127063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16 ББӘ/АБП</a:t>
          </a:r>
          <a:endParaRPr lang="ru-RU" sz="1300" kern="1200" dirty="0">
            <a:latin typeface="Arial" pitchFamily="34" charset="0"/>
            <a:cs typeface="Arial" pitchFamily="34" charset="0"/>
          </a:endParaRPr>
        </a:p>
      </dsp:txBody>
      <dsp:txXfrm>
        <a:off x="3312403" y="1300391"/>
        <a:ext cx="1565913" cy="956380"/>
      </dsp:txXfrm>
    </dsp:sp>
    <dsp:sp modelId="{3B1DA57F-C65A-4DB6-B9EF-CDC0A584F05B}">
      <dsp:nvSpPr>
        <dsp:cNvPr id="0" name=""/>
        <dsp:cNvSpPr/>
      </dsp:nvSpPr>
      <dsp:spPr>
        <a:xfrm>
          <a:off x="3022549" y="1016665"/>
          <a:ext cx="271477" cy="2063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3050"/>
              </a:lnTo>
              <a:lnTo>
                <a:pt x="271477" y="20630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E518CF-6ADB-4CDC-AEB8-46366327E5A3}">
      <dsp:nvSpPr>
        <dsp:cNvPr id="0" name=""/>
        <dsp:cNvSpPr/>
      </dsp:nvSpPr>
      <dsp:spPr>
        <a:xfrm>
          <a:off x="3294027" y="2466449"/>
          <a:ext cx="1625421" cy="1226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930,4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kern="1200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3329951" y="2502373"/>
        <a:ext cx="1553573" cy="1154684"/>
      </dsp:txXfrm>
    </dsp:sp>
    <dsp:sp modelId="{809D1BB4-FA41-41AC-BCA1-B5BE1D9039E7}">
      <dsp:nvSpPr>
        <dsp:cNvPr id="0" name=""/>
        <dsp:cNvSpPr/>
      </dsp:nvSpPr>
      <dsp:spPr>
        <a:xfrm>
          <a:off x="3022549" y="1016665"/>
          <a:ext cx="203177" cy="3512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2281"/>
              </a:lnTo>
              <a:lnTo>
                <a:pt x="203177" y="35122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1A732-F105-4C01-9275-5BF9471FB859}">
      <dsp:nvSpPr>
        <dsp:cNvPr id="0" name=""/>
        <dsp:cNvSpPr/>
      </dsp:nvSpPr>
      <dsp:spPr>
        <a:xfrm>
          <a:off x="3225726" y="4021001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90,7%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3255480" y="4050755"/>
        <a:ext cx="1565913" cy="95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05AAFD-45EC-43D0-B450-F3EBBE31D360}">
      <dsp:nvSpPr>
        <dsp:cNvPr id="0" name=""/>
        <dsp:cNvSpPr/>
      </dsp:nvSpPr>
      <dsp:spPr>
        <a:xfrm rot="10800000">
          <a:off x="-1" y="0"/>
          <a:ext cx="7231594" cy="256758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362" tIns="53340" rIns="99568" bIns="53340" numCol="1" spcCol="1270" anchor="ctr" anchorCtr="0">
          <a:noAutofit/>
        </a:bodyPr>
        <a:lstStyle/>
        <a:p>
          <a:pPr marL="9906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err="1" smtClean="0"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/Социальное обеспечение – 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5,2 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млн тенге.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Әлеумттік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/Социальная помощь 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-158,5 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tabLst/>
          </a:pP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 Прочие услуги в области социальной помощи и социального обеспечения – 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42,2</a:t>
          </a:r>
          <a:r>
            <a:rPr lang="en-US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млн.тенге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 rot="10800000">
        <a:off x="641896" y="0"/>
        <a:ext cx="6589697" cy="2567587"/>
      </dsp:txXfrm>
    </dsp:sp>
    <dsp:sp modelId="{65AD3A49-6516-4134-A9C4-C3FF17F0A865}">
      <dsp:nvSpPr>
        <dsp:cNvPr id="0" name=""/>
        <dsp:cNvSpPr/>
      </dsp:nvSpPr>
      <dsp:spPr>
        <a:xfrm>
          <a:off x="0" y="193332"/>
          <a:ext cx="1680518" cy="189745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E9785B-9D23-4BA7-A348-E10E429E8331}">
      <dsp:nvSpPr>
        <dsp:cNvPr id="0" name=""/>
        <dsp:cNvSpPr/>
      </dsp:nvSpPr>
      <dsp:spPr>
        <a:xfrm rot="10800000">
          <a:off x="169707" y="2456451"/>
          <a:ext cx="7061884" cy="2712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362" tIns="53340" rIns="99568" bIns="53340" numCol="1" spcCol="1270" anchor="ctr" anchorCtr="0">
          <a:noAutofit/>
        </a:bodyPr>
        <a:lstStyle/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/Деятельность в области культуры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–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421,9 млн</a:t>
          </a:r>
          <a:r>
            <a:rPr lang="kk-KZ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тенге.</a:t>
          </a:r>
          <a:endParaRPr lang="ru-RU" sz="1400" b="1" i="0" u="none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Спорт –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153,1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i="0" u="none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/Информационное пространство –</a:t>
          </a:r>
          <a:r>
            <a:rPr lang="en-US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9</a:t>
          </a:r>
          <a:r>
            <a:rPr lang="kk-KZ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6,4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 тенге</a:t>
          </a:r>
          <a:endParaRPr lang="ru-RU" sz="1400" b="1" i="0" u="none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, спорт, туризм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/Прочие услуги по организации культуры, спорта, туризма и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инфор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 пространства –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80,4</a:t>
          </a:r>
          <a:endParaRPr lang="ru-RU" sz="1400" b="1" kern="1200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 rot="10800000">
        <a:off x="847854" y="2456451"/>
        <a:ext cx="6383737" cy="2712588"/>
      </dsp:txXfrm>
    </dsp:sp>
    <dsp:sp modelId="{804BAE5E-9300-404D-9D68-0E8367581D03}">
      <dsp:nvSpPr>
        <dsp:cNvPr id="0" name=""/>
        <dsp:cNvSpPr/>
      </dsp:nvSpPr>
      <dsp:spPr>
        <a:xfrm>
          <a:off x="0" y="2917672"/>
          <a:ext cx="1617197" cy="176120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8B9C6-6177-4693-A0A0-35387069E057}">
      <dsp:nvSpPr>
        <dsp:cNvPr id="0" name=""/>
        <dsp:cNvSpPr/>
      </dsp:nvSpPr>
      <dsp:spPr>
        <a:xfrm rot="10800000">
          <a:off x="-1" y="93475"/>
          <a:ext cx="6230411" cy="86356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570" tIns="53340" rIns="99568" bIns="53340" numCol="1" spcCol="1270" anchor="ctr" anchorCtr="0">
          <a:noAutofit/>
        </a:bodyPr>
        <a:lstStyle/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tabLst>
              <a:tab pos="714375" algn="l"/>
              <a:tab pos="990600" algn="l"/>
              <a:tab pos="1076325" algn="l"/>
            </a:tabLst>
          </a:pP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Автомобильный транспорт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594,2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215890" y="93475"/>
        <a:ext cx="6014520" cy="863566"/>
      </dsp:txXfrm>
    </dsp:sp>
    <dsp:sp modelId="{3A89A845-D6EA-4024-AB6E-BE9576956704}">
      <dsp:nvSpPr>
        <dsp:cNvPr id="0" name=""/>
        <dsp:cNvSpPr/>
      </dsp:nvSpPr>
      <dsp:spPr>
        <a:xfrm>
          <a:off x="479287" y="29573"/>
          <a:ext cx="1179002" cy="10859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928AD-5D77-49B9-A2E6-732CEE91B3F8}">
      <dsp:nvSpPr>
        <dsp:cNvPr id="0" name=""/>
        <dsp:cNvSpPr/>
      </dsp:nvSpPr>
      <dsp:spPr>
        <a:xfrm rot="10800000">
          <a:off x="-1" y="1384727"/>
          <a:ext cx="6230411" cy="14605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570" tIns="53340" rIns="99568" bIns="53340" numCol="1" spcCol="1270" anchor="ctr" anchorCtr="0">
          <a:noAutofit/>
        </a:bodyPr>
        <a:lstStyle/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Ауыл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/Сельское хозяйство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53,6</a:t>
          </a:r>
          <a:endParaRPr lang="ru-RU" sz="1400" b="1" kern="1200" dirty="0" smtClean="0">
            <a:latin typeface="Arial" pitchFamily="34" charset="0"/>
            <a:cs typeface="Arial" pitchFamily="34" charset="0"/>
          </a:endParaRPr>
        </a:p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Жер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қатынастары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/Земельные отношения </a:t>
          </a:r>
          <a:r>
            <a:rPr lang="ru-RU" sz="14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–</a:t>
          </a:r>
          <a:r>
            <a:rPr lang="ru-RU" sz="14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0</a:t>
          </a:r>
        </a:p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Басқалар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/Прочие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-15,7</a:t>
          </a:r>
          <a:endParaRPr lang="ru-RU" sz="14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10800000">
        <a:off x="365125" y="1384727"/>
        <a:ext cx="5865285" cy="1460503"/>
      </dsp:txXfrm>
    </dsp:sp>
    <dsp:sp modelId="{5406651E-CA67-4617-9E54-601EF6DA6EFB}">
      <dsp:nvSpPr>
        <dsp:cNvPr id="0" name=""/>
        <dsp:cNvSpPr/>
      </dsp:nvSpPr>
      <dsp:spPr>
        <a:xfrm>
          <a:off x="131124" y="1374381"/>
          <a:ext cx="1824938" cy="143025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3B1861-B3B6-4371-9CD9-C9B304794E8C}">
      <dsp:nvSpPr>
        <dsp:cNvPr id="0" name=""/>
        <dsp:cNvSpPr/>
      </dsp:nvSpPr>
      <dsp:spPr>
        <a:xfrm rot="10800000">
          <a:off x="-1" y="3092950"/>
          <a:ext cx="6230411" cy="26578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570" tIns="53340" rIns="99568" bIns="53340" numCol="1" spcCol="1270" anchor="ctr" anchorCtr="0">
          <a:noAutofit/>
        </a:bodyPr>
        <a:lstStyle/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Тұрғын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үй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/Жилищное хозяйство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–32,4</a:t>
          </a:r>
          <a:endParaRPr lang="ru-RU" sz="1400" b="1" i="0" u="none" kern="1200" dirty="0" smtClean="0">
            <a:latin typeface="Arial" pitchFamily="34" charset="0"/>
            <a:cs typeface="Arial" pitchFamily="34" charset="0"/>
          </a:endParaRPr>
        </a:p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Коммуналдық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/Коммунальное хозяйство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714,0</a:t>
          </a:r>
          <a:endParaRPr lang="ru-RU" sz="1400" b="1" i="0" u="none" kern="1200" dirty="0" smtClean="0">
            <a:latin typeface="Arial" pitchFamily="34" charset="0"/>
            <a:cs typeface="Arial" pitchFamily="34" charset="0"/>
          </a:endParaRPr>
        </a:p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мекендерді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абаттандыру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/Благоустройство населенных пунктов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288,0</a:t>
          </a:r>
          <a:endParaRPr lang="ru-RU" sz="1400" b="1" i="0" u="none" kern="1200" dirty="0" smtClean="0">
            <a:latin typeface="Arial" pitchFamily="34" charset="0"/>
            <a:cs typeface="Arial" pitchFamily="34" charset="0"/>
          </a:endParaRPr>
        </a:p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Сәулет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,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қала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құрылысы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құрылыс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қызметі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kk-KZ" sz="1400" b="0" i="0" u="none" kern="1200" dirty="0" smtClean="0">
              <a:latin typeface="Arial" pitchFamily="34" charset="0"/>
              <a:cs typeface="Arial" pitchFamily="34" charset="0"/>
            </a:rPr>
            <a:t>Архитектурная,градостроительнаяи строительная деятельность </a:t>
          </a:r>
          <a:r>
            <a:rPr lang="kk-KZ" sz="1400" b="1" i="0" u="none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kk-KZ" sz="1400" b="1" i="0" u="none" kern="1200" dirty="0" smtClean="0">
              <a:latin typeface="Arial" pitchFamily="34" charset="0"/>
              <a:cs typeface="Arial" pitchFamily="34" charset="0"/>
            </a:rPr>
            <a:t>34,7</a:t>
          </a:r>
          <a:endParaRPr lang="ru-RU" sz="1400" b="1" i="0" kern="1200" dirty="0">
            <a:latin typeface="Arial" pitchFamily="34" charset="0"/>
            <a:cs typeface="Arial" pitchFamily="34" charset="0"/>
          </a:endParaRPr>
        </a:p>
      </dsp:txBody>
      <dsp:txXfrm rot="10800000">
        <a:off x="664458" y="3092950"/>
        <a:ext cx="5565952" cy="2657836"/>
      </dsp:txXfrm>
    </dsp:sp>
    <dsp:sp modelId="{D3130C4B-63DA-4094-B67D-7E49D35CD73A}">
      <dsp:nvSpPr>
        <dsp:cNvPr id="0" name=""/>
        <dsp:cNvSpPr/>
      </dsp:nvSpPr>
      <dsp:spPr>
        <a:xfrm>
          <a:off x="245417" y="3261005"/>
          <a:ext cx="1679341" cy="151235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71800" cy="499091"/>
          </a:xfrm>
          <a:prstGeom prst="rect">
            <a:avLst/>
          </a:prstGeom>
        </p:spPr>
        <p:txBody>
          <a:bodyPr vert="horz" lIns="93525" tIns="46762" rIns="93525" bIns="4676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8" y="5"/>
            <a:ext cx="2971800" cy="499091"/>
          </a:xfrm>
          <a:prstGeom prst="rect">
            <a:avLst/>
          </a:prstGeom>
        </p:spPr>
        <p:txBody>
          <a:bodyPr vert="horz" lIns="93525" tIns="46762" rIns="93525" bIns="46762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25" tIns="46762" rIns="93525" bIns="4676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33"/>
            <a:ext cx="5486400" cy="3916739"/>
          </a:xfrm>
          <a:prstGeom prst="rect">
            <a:avLst/>
          </a:prstGeom>
        </p:spPr>
        <p:txBody>
          <a:bodyPr vert="horz" lIns="93525" tIns="46762" rIns="93525" bIns="4676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8186"/>
            <a:ext cx="2971800" cy="499090"/>
          </a:xfrm>
          <a:prstGeom prst="rect">
            <a:avLst/>
          </a:prstGeom>
        </p:spPr>
        <p:txBody>
          <a:bodyPr vert="horz" lIns="93525" tIns="46762" rIns="93525" bIns="4676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8" y="9448186"/>
            <a:ext cx="2971800" cy="499090"/>
          </a:xfrm>
          <a:prstGeom prst="rect">
            <a:avLst/>
          </a:prstGeom>
        </p:spPr>
        <p:txBody>
          <a:bodyPr vert="horz" lIns="93525" tIns="46762" rIns="93525" bIns="46762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1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6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6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6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32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6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173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8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4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636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2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86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1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382"/>
            <a:ext cx="12202104" cy="6872160"/>
            <a:chOff x="0" y="-1382"/>
            <a:chExt cx="12202104" cy="6872160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088" y="6286500"/>
              <a:ext cx="12192000" cy="58427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0" y="1348047"/>
              <a:ext cx="12192000" cy="35394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2026 жылға 1 тамызына  арналған ауданының</a:t>
              </a: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«АЗАМАТТЫҚ БЮДЖЕТІНІҢ» орындалысы </a:t>
              </a: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туралы есебі</a:t>
              </a:r>
            </a:p>
            <a:p>
              <a:pPr algn="ctr"/>
              <a:endParaRPr lang="kk-KZ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Отчет об исполнении </a:t>
              </a: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«ГРАЖДАНСКОГО БЮДЖЕТА» РАЙОНА </a:t>
              </a:r>
            </a:p>
            <a:p>
              <a:pPr algn="ctr"/>
              <a:r>
                <a:rPr lang="ru-RU" sz="3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 1 августа 2026 года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0104" y="-1382"/>
              <a:ext cx="12192000" cy="72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20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АҚТОҒАЙ АУДАНЫНЫҢ ЭКОНОМИКА ЖӘНЕ ҚАРЖЫ БӨЛІМІ</a:t>
              </a:r>
              <a:endPara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kk-KZ" sz="20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ОТДЕЛ ЭКОНОМИКИ И </a:t>
              </a:r>
              <a:r>
                <a:rPr lang="ru-RU" sz="20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ФИНАНСОВ АКТОГАЙСКОГО РАЙОНА </a:t>
              </a:r>
              <a:endParaRPr lang="ru-RU" sz="20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4973868" y="1800977"/>
            <a:ext cx="1316567" cy="5349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КІРІСТЕР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ДОХОДЫ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40259" y="4040225"/>
            <a:ext cx="43989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b="1" dirty="0" smtClean="0">
                <a:latin typeface="Arial" pitchFamily="34" charset="0"/>
              </a:rPr>
              <a:t>2022-2026 жж. ДИНАМИКАСЫ</a:t>
            </a:r>
            <a:endParaRPr lang="ru-RU" sz="1600" b="1" dirty="0" smtClean="0">
              <a:latin typeface="Arial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latin typeface="Arial" pitchFamily="34" charset="0"/>
              </a:rPr>
              <a:t>ДИНАМИКА  </a:t>
            </a:r>
            <a:r>
              <a:rPr lang="ru-RU" sz="1600" b="1" dirty="0">
                <a:latin typeface="Arial" pitchFamily="34" charset="0"/>
              </a:rPr>
              <a:t>ЗА  </a:t>
            </a:r>
            <a:r>
              <a:rPr lang="ru-RU" sz="1600" b="1" dirty="0" smtClean="0">
                <a:latin typeface="Arial" pitchFamily="34" charset="0"/>
              </a:rPr>
              <a:t>2022-2026 гг.</a:t>
            </a:r>
            <a:endParaRPr lang="ru-RU" sz="1600" dirty="0">
              <a:latin typeface="Arial" pitchFamily="34" charset="0"/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>
            <a:off x="5834020" y="1169758"/>
            <a:ext cx="658813" cy="1836737"/>
          </a:xfrm>
          <a:prstGeom prst="leftBrace">
            <a:avLst>
              <a:gd name="adj1" fmla="val 8333"/>
              <a:gd name="adj2" fmla="val 495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90435" y="861219"/>
            <a:ext cx="3139545" cy="2475592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kk-KZ" sz="1000" dirty="0" smtClean="0">
                <a:latin typeface="Arial" pitchFamily="34" charset="0"/>
                <a:cs typeface="Arial" pitchFamily="34" charset="0"/>
              </a:rPr>
              <a:t>Салықтық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000" dirty="0" smtClean="0">
                <a:latin typeface="Arial" pitchFamily="34" charset="0"/>
                <a:cs typeface="Arial" pitchFamily="34" charset="0"/>
              </a:rPr>
              <a:t>Налоговые</a:t>
            </a:r>
          </a:p>
          <a:p>
            <a:pPr>
              <a:defRPr/>
            </a:pPr>
            <a:endParaRPr lang="kk-KZ" sz="1000" dirty="0" smtClean="0"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Салықтық емес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Неналоговые</a:t>
            </a:r>
          </a:p>
          <a:p>
            <a:pPr lvl="0">
              <a:defRPr/>
            </a:pPr>
            <a:endParaRPr lang="kk-KZ" sz="1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ts val="1600"/>
              </a:lnSpc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Негізгі капиталды сатудан </a:t>
            </a:r>
          </a:p>
          <a:p>
            <a:pPr lvl="0">
              <a:lnSpc>
                <a:spcPts val="1600"/>
              </a:lnSpc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түсетін түсумдер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ts val="1600"/>
              </a:lnSpc>
              <a:defRPr/>
            </a:pP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Поступления от продажи                  </a:t>
            </a:r>
          </a:p>
          <a:p>
            <a:pPr lvl="0">
              <a:lnSpc>
                <a:spcPts val="1600"/>
              </a:lnSpc>
              <a:defRPr/>
            </a:pP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основного капитала</a:t>
            </a:r>
            <a:endParaRPr lang="ru-RU" sz="1000" b="1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endParaRPr lang="kk-KZ" sz="1000" b="1" dirty="0" smtClean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Трансферттер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Трансферты</a:t>
            </a:r>
            <a:endParaRPr lang="kk-KZ" sz="1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3147905" y="955588"/>
            <a:ext cx="2265405" cy="2117125"/>
            <a:chOff x="3520963" y="1502128"/>
            <a:chExt cx="1877661" cy="1877661"/>
          </a:xfrm>
          <a:solidFill>
            <a:srgbClr val="008080"/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gear6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grpSp>
        <p:nvGrpSpPr>
          <p:cNvPr id="4" name="Группа 21"/>
          <p:cNvGrpSpPr/>
          <p:nvPr/>
        </p:nvGrpSpPr>
        <p:grpSpPr>
          <a:xfrm>
            <a:off x="609599" y="955588"/>
            <a:ext cx="2759676" cy="2685535"/>
            <a:chOff x="3520963" y="1502128"/>
            <a:chExt cx="1877661" cy="1877661"/>
          </a:xfrm>
          <a:solidFill>
            <a:srgbClr val="84C3CA"/>
          </a:solidFill>
        </p:grpSpPr>
        <p:sp>
          <p:nvSpPr>
            <p:cNvPr id="24" name=" 3"/>
            <p:cNvSpPr/>
            <p:nvPr/>
          </p:nvSpPr>
          <p:spPr>
            <a:xfrm>
              <a:off x="3520963" y="1502128"/>
              <a:ext cx="1877661" cy="1877661"/>
            </a:xfrm>
            <a:prstGeom prst="gear6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 4"/>
            <p:cNvSpPr/>
            <p:nvPr/>
          </p:nvSpPr>
          <p:spPr>
            <a:xfrm>
              <a:off x="3993669" y="1977693"/>
              <a:ext cx="932249" cy="9265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772457" y="1708150"/>
            <a:ext cx="1063625" cy="6413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5542,5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84549" y="1866272"/>
            <a:ext cx="2009775" cy="661988"/>
          </a:xfrm>
          <a:prstGeom prst="rect">
            <a:avLst/>
          </a:prstGeom>
          <a:solidFill>
            <a:srgbClr val="84C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b="1" dirty="0" smtClean="0">
                <a:latin typeface="Arial" pitchFamily="34" charset="0"/>
                <a:cs typeface="Arial" pitchFamily="34" charset="0"/>
              </a:rPr>
              <a:t>4277,2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kk-KZ" b="1" dirty="0" smtClean="0">
                <a:latin typeface="Arial" pitchFamily="34" charset="0"/>
                <a:cs typeface="Arial" pitchFamily="34" charset="0"/>
              </a:rPr>
              <a:t>ТҮСІМДЕР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ПОСТУПЛЕНИЯ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26309" y="5023108"/>
            <a:ext cx="2936030" cy="9874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Бюджеттік кредиттерді өтеу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Погашение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бюджетных кредитов</a:t>
            </a:r>
          </a:p>
        </p:txBody>
      </p:sp>
      <p:sp>
        <p:nvSpPr>
          <p:cNvPr id="38" name=" 3"/>
          <p:cNvSpPr/>
          <p:nvPr/>
        </p:nvSpPr>
        <p:spPr>
          <a:xfrm>
            <a:off x="2034144" y="3313370"/>
            <a:ext cx="1738313" cy="1709738"/>
          </a:xfrm>
          <a:prstGeom prst="gear6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Прямоугольник 43"/>
          <p:cNvSpPr/>
          <p:nvPr/>
        </p:nvSpPr>
        <p:spPr>
          <a:xfrm>
            <a:off x="9844088" y="642938"/>
            <a:ext cx="1695979" cy="4365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-1"/>
            <a:ext cx="11661569" cy="73627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 БЮДЖЕТТІҢ КІРІС БӨЛІГІНІҢ ҚҰРЫЛЫМЫ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 ПОСТУПЛЕНИЙ  БЮДЖЕТА  РАЙОНА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81802937"/>
              </p:ext>
            </p:extLst>
          </p:nvPr>
        </p:nvGraphicFramePr>
        <p:xfrm>
          <a:off x="8621487" y="1783748"/>
          <a:ext cx="3277588" cy="230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068498872"/>
              </p:ext>
            </p:extLst>
          </p:nvPr>
        </p:nvGraphicFramePr>
        <p:xfrm>
          <a:off x="6492833" y="4625000"/>
          <a:ext cx="5008825" cy="205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59147" y="1013150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4223,7</a:t>
            </a:r>
            <a:r>
              <a:rPr lang="kk-KZ" sz="105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8021395" y="1454234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 13,0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8059147" y="2124066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40,5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21396" y="2879537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1825,2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741890" y="1736632"/>
            <a:ext cx="1063625" cy="6413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5542,5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673762" y="1708150"/>
            <a:ext cx="1261014" cy="6413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latin typeface="Arial" pitchFamily="34" charset="0"/>
                <a:cs typeface="Arial" pitchFamily="34" charset="0"/>
              </a:rPr>
              <a:t>6102,6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 rot="19743229">
            <a:off x="9891497" y="2571568"/>
            <a:ext cx="876886" cy="427127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Arial"/>
                <a:cs typeface="Arial"/>
              </a:rPr>
              <a:t>125,5</a:t>
            </a:r>
            <a:r>
              <a:rPr lang="ru-RU" sz="12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2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6" name=" 3"/>
          <p:cNvSpPr/>
          <p:nvPr/>
        </p:nvSpPr>
        <p:spPr>
          <a:xfrm>
            <a:off x="4702629" y="3185356"/>
            <a:ext cx="1246909" cy="1036638"/>
          </a:xfrm>
          <a:prstGeom prst="ge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07627" y="4332612"/>
            <a:ext cx="1555800" cy="69049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kk-KZ" sz="800" b="1" dirty="0" smtClean="0">
                <a:latin typeface="Arial Black" pitchFamily="34" charset="0"/>
                <a:cs typeface="Lucida Sans Unicode" pitchFamily="34" charset="0"/>
              </a:rPr>
              <a:t>Несиелерді Өтеу</a:t>
            </a:r>
            <a:br>
              <a:rPr lang="kk-KZ" sz="800" b="1" dirty="0" smtClean="0">
                <a:latin typeface="Arial Black" pitchFamily="34" charset="0"/>
                <a:cs typeface="Lucida Sans Unicode" pitchFamily="34" charset="0"/>
              </a:rPr>
            </a:br>
            <a:r>
              <a:rPr lang="kk-KZ" sz="800" b="1" dirty="0" smtClean="0">
                <a:latin typeface="Arial Black" pitchFamily="34" charset="0"/>
                <a:cs typeface="Lucida Sans Unicode" pitchFamily="34" charset="0"/>
              </a:rPr>
              <a:t>Погашение  займов</a:t>
            </a:r>
            <a:endParaRPr lang="ru-RU" sz="800" b="1" dirty="0"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437684" y="3904818"/>
            <a:ext cx="940542" cy="36353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latin typeface="Arial" pitchFamily="34" charset="0"/>
                <a:cs typeface="Arial" pitchFamily="34" charset="0"/>
              </a:rPr>
              <a:t>56,2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934776" y="3521906"/>
            <a:ext cx="754528" cy="36353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55,0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99075302"/>
              </p:ext>
            </p:extLst>
          </p:nvPr>
        </p:nvGraphicFramePr>
        <p:xfrm>
          <a:off x="390525" y="952500"/>
          <a:ext cx="6248220" cy="357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58668" y="4237566"/>
            <a:ext cx="38798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b="1" u="sng" dirty="0" smtClean="0">
                <a:latin typeface="+mj-lt"/>
              </a:rPr>
              <a:t>2022-2026жж. ДИНАМИКАСЫ</a:t>
            </a:r>
            <a:endParaRPr lang="ru-RU" sz="1600" b="1" u="sng" dirty="0" smtClean="0">
              <a:latin typeface="+mj-lt"/>
            </a:endParaRPr>
          </a:p>
          <a:p>
            <a:pPr algn="ctr">
              <a:defRPr/>
            </a:pPr>
            <a:r>
              <a:rPr lang="ru-RU" sz="1600" b="1" u="sng" dirty="0" smtClean="0">
                <a:latin typeface="+mj-lt"/>
              </a:rPr>
              <a:t>ДИНАМИКА  </a:t>
            </a:r>
            <a:r>
              <a:rPr lang="ru-RU" sz="1600" b="1" u="sng" dirty="0">
                <a:latin typeface="+mj-lt"/>
              </a:rPr>
              <a:t>ЗА  </a:t>
            </a:r>
            <a:r>
              <a:rPr lang="ru-RU" sz="1600" b="1" u="sng" dirty="0" smtClean="0">
                <a:latin typeface="+mj-lt"/>
              </a:rPr>
              <a:t>2022-2026 </a:t>
            </a:r>
            <a:r>
              <a:rPr lang="ru-RU" sz="1600" b="1" u="sng" dirty="0">
                <a:latin typeface="+mj-lt"/>
              </a:rPr>
              <a:t>ГГ.</a:t>
            </a:r>
            <a:endParaRPr lang="ru-RU" sz="1600" u="sng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07469" y="3990975"/>
            <a:ext cx="5306510" cy="24288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За 1 августа  2026 года налоговые поступления составила 4223,7 млн. тенге или 144,8 %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к плану отчетного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периода 2917,8 млн. тенге.</a:t>
            </a:r>
          </a:p>
          <a:p>
            <a:pPr indent="273050" algn="just"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Перевыполнение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1305,9 млн. тенге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сложилось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сче</a:t>
            </a:r>
            <a:r>
              <a:rPr lang="kk-KZ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т: 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Подоходный налог – </a:t>
            </a:r>
            <a:r>
              <a:rPr lang="kk-KZ" sz="12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перевыполнение </a:t>
            </a:r>
            <a:r>
              <a:rPr lang="kk-KZ" sz="12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2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446,8 </a:t>
            </a:r>
            <a:r>
              <a:rPr lang="kk-KZ" sz="12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 </a:t>
            </a:r>
            <a:r>
              <a:rPr lang="kk-KZ" sz="12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тенге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Перевыполнения плана по внутренним налоги на товары, работы и услуги на – 439,6 млн. тенге.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По налогу на собственность – перевыполнение на 418,6 </a:t>
            </a:r>
            <a:r>
              <a:rPr lang="ru-RU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пошлина- перевыполнение на  - 1,0 млн.тенге.</a:t>
            </a:r>
            <a:endParaRPr lang="ru-RU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273050" algn="just">
              <a:defRPr/>
            </a:pP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2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сравнению с аналогичным периодом прошлого года налоги 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увеличено на 59,2% или 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1571,1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 тенге.</a:t>
            </a:r>
            <a:endParaRPr lang="ru-RU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ТҮСІМДЕР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ПОСТУПЛЕНИЯ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7469" y="149696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293789938"/>
              </p:ext>
            </p:extLst>
          </p:nvPr>
        </p:nvGraphicFramePr>
        <p:xfrm>
          <a:off x="1021999" y="4821382"/>
          <a:ext cx="5331300" cy="2036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153024" y="4529954"/>
            <a:ext cx="1257301" cy="2182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07469" y="850628"/>
            <a:ext cx="5306510" cy="280697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жылға 1 тамызыга салықтық түсімдер көлемі 4223,7   млн теңге, жоспар   2917,8 млн теңге, 144,8 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орындалды.</a:t>
            </a:r>
          </a:p>
          <a:p>
            <a:pPr indent="273050" algn="just"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1305,9 млн теңге көлемінде қаржы келесі салық түрлері есебінен асыра орындалды: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Табыс салығы –</a:t>
            </a:r>
            <a:r>
              <a:rPr lang="kk-KZ" sz="12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446,8 млн.теңгеге артық орындалды;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Тауарлар, жұмыстар мен қызметтерге төленетін ішкі салықтардан – 439,6  млн теңгеге артық орындалды;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баж салығы – 1,0 млн.теңгеге артық орындалды;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Мүлік салығынан –  418,6 млн.теңгеге артық орындалды.</a:t>
            </a:r>
          </a:p>
          <a:p>
            <a:pPr indent="273050" algn="just"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 жылдың сәйкес мерзімімен салыстырғанда салық көлемі 59,2 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1571,7 млн теңгеге артқан.</a:t>
            </a:r>
            <a:endParaRPr lang="ru-RU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627545"/>
              </p:ext>
            </p:extLst>
          </p:nvPr>
        </p:nvGraphicFramePr>
        <p:xfrm>
          <a:off x="266514" y="747590"/>
          <a:ext cx="6158037" cy="268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312858" y="3631022"/>
            <a:ext cx="3741737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b="1" dirty="0" smtClean="0">
                <a:latin typeface="+mj-lt"/>
              </a:rPr>
              <a:t>2022-2026жж. ДИНАМИКАСЫ</a:t>
            </a:r>
            <a:endParaRPr lang="ru-RU" b="1" dirty="0" smtClean="0">
              <a:latin typeface="+mj-lt"/>
            </a:endParaRPr>
          </a:p>
          <a:p>
            <a:pPr algn="ctr">
              <a:defRPr/>
            </a:pPr>
            <a:r>
              <a:rPr lang="ru-RU" b="1" dirty="0" smtClean="0">
                <a:latin typeface="+mj-lt"/>
              </a:rPr>
              <a:t>ДИНАМИКА  </a:t>
            </a:r>
            <a:r>
              <a:rPr lang="ru-RU" b="1" dirty="0">
                <a:latin typeface="+mj-lt"/>
              </a:rPr>
              <a:t>ЗА  </a:t>
            </a:r>
            <a:r>
              <a:rPr lang="ru-RU" b="1" dirty="0" smtClean="0">
                <a:latin typeface="+mj-lt"/>
              </a:rPr>
              <a:t>2022-2026ГГ</a:t>
            </a:r>
            <a:r>
              <a:rPr lang="ru-RU" b="1" dirty="0">
                <a:latin typeface="+mj-lt"/>
              </a:rPr>
              <a:t>.</a:t>
            </a:r>
            <a:endParaRPr lang="ru-RU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1450" y="3954188"/>
            <a:ext cx="5243989" cy="26841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1 августа  2026 года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исполнение сложилось на уровне 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13,0  млн тенге или </a:t>
            </a: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неисполнение при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плане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20,3 млн тенге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План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поступлений в сумме 7,3 млн тенге не выполнен по следующим видам налогов: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прочих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неналоговых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поступлений в местный бюджет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4,6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млн.тенге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штрафов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пени,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санкции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0,2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.тенге.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Доходы от госсобственности –  на 4,9 млн тенге.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сравнению с отчетным периодом прошлого года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объем налогов уменьшился на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8,5%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72,6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тенге.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ЕМЕС ТҮСІМДЕР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НЕНАЛОГОВЫЕ ПОСТУПЛЕНИЯ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4184802656"/>
              </p:ext>
            </p:extLst>
          </p:nvPr>
        </p:nvGraphicFramePr>
        <p:xfrm>
          <a:off x="657102" y="4482935"/>
          <a:ext cx="4800723" cy="1936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955113" y="3845048"/>
            <a:ext cx="1378094" cy="2182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7469" y="149696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78929" y="800101"/>
            <a:ext cx="5306510" cy="304494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жылға 1 тамыз  салықтық емес түсімдер көлемі      13,0  млн теңге, жоспар 20,3 млн.теңге немесе 64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орындалды.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7,3 млн теңге көлемінде қаржы келесі салық түрлері есебінен  орындалмады: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 салықтық емес төлемдер – 4,6 млн,тенгеге орындалмады;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мекемелермен салынатын айыппұлдар, өсімпұлдар, сакциялар, өндіріп алулар – 0,2 мың. </a:t>
            </a: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еңге орындалды.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меншіктен түсетін кірістер–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 млн тенгеге орындалмады.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 жылдың сәйкес мерзімімен салыстырғанда салық көлемі 85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72,6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теңгеге азайған.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58668" y="4325036"/>
            <a:ext cx="38798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b="1" u="sng" dirty="0" smtClean="0">
                <a:latin typeface="+mj-lt"/>
              </a:rPr>
              <a:t>2022-2026жж</a:t>
            </a:r>
            <a:r>
              <a:rPr lang="kk-KZ" sz="1600" b="1" u="sng" dirty="0" smtClean="0">
                <a:latin typeface="+mj-lt"/>
              </a:rPr>
              <a:t>. ДИНАМИКАСЫ</a:t>
            </a:r>
            <a:endParaRPr lang="ru-RU" sz="1600" b="1" u="sng" dirty="0" smtClean="0">
              <a:latin typeface="+mj-lt"/>
            </a:endParaRPr>
          </a:p>
          <a:p>
            <a:pPr algn="ctr">
              <a:defRPr/>
            </a:pPr>
            <a:r>
              <a:rPr lang="ru-RU" sz="1600" b="1" u="sng" dirty="0" smtClean="0">
                <a:latin typeface="+mj-lt"/>
              </a:rPr>
              <a:t>ДИНАМИКА  </a:t>
            </a:r>
            <a:r>
              <a:rPr lang="ru-RU" sz="1600" b="1" u="sng" dirty="0">
                <a:latin typeface="+mj-lt"/>
              </a:rPr>
              <a:t>ЗА  </a:t>
            </a:r>
            <a:r>
              <a:rPr lang="ru-RU" sz="1600" b="1" u="sng" dirty="0" smtClean="0">
                <a:latin typeface="+mj-lt"/>
              </a:rPr>
              <a:t>2022-2026 </a:t>
            </a:r>
            <a:r>
              <a:rPr lang="ru-RU" sz="1600" b="1" u="sng" dirty="0">
                <a:latin typeface="+mj-lt"/>
              </a:rPr>
              <a:t>ГГ.</a:t>
            </a:r>
            <a:endParaRPr lang="ru-RU" sz="1600" u="sng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73933" y="3758181"/>
            <a:ext cx="5306509" cy="27381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 состоянию на 1 августа 2026 года поступления от продажи основного капитала составили 40,5 млн тенге при плане 8,3 млн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тенге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3050" algn="just"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22,5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сложилось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сче</a:t>
            </a:r>
            <a:r>
              <a:rPr lang="kk-K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т: 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Продажа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имущества,закрепленного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 государственными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учреждениями – перевыполнение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7,4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Продажа земли и нематериальных активов на 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перевыполнение 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24,8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13" algn="just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  По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сравнению с аналогичным периодом прошлого года объем налоговых поступлений снизился на 83,2 млн тенге.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95003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КАПИТАЛДЫ САТУДАН ТҮСЕТІН ТҮСІМДЕР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ОТ ПРОДАЖИ ОСНОВНОГО КАПИТАЛА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73984" y="102178"/>
            <a:ext cx="3406457" cy="522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580675358"/>
              </p:ext>
            </p:extLst>
          </p:nvPr>
        </p:nvGraphicFramePr>
        <p:xfrm>
          <a:off x="730953" y="4821382"/>
          <a:ext cx="4533198" cy="1888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717906" y="4529954"/>
            <a:ext cx="1378094" cy="2182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73931" y="1000563"/>
            <a:ext cx="5306510" cy="280455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 1 тамызына  негізгі капиталды сатудан түскен түсімдер көлемі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40,5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млн.теңге, жоспар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8,3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4 есеге артық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орындалды.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32,2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 көлемінде қаржы келесі салық түрлері есебінен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артық орындалды:</a:t>
            </a:r>
            <a:endParaRPr lang="kk-KZ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мекемелерге бекітілген мемлекеттік мүлікті сатудан түсетін салықтар бойынша –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7,4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млн.теңгеге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Жерді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материалдық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активтерді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сату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йынша –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24,8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тенгеге артық орындалған;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 жылдың сәйкес мерзімімен салыстырғанда салық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көлемі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83,2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млн.теңгеге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азайған.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341193739"/>
              </p:ext>
            </p:extLst>
          </p:nvPr>
        </p:nvGraphicFramePr>
        <p:xfrm>
          <a:off x="308318" y="1000563"/>
          <a:ext cx="6104357" cy="322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379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ТРАНСФЕРТТЕР</a:t>
            </a:r>
            <a:endParaRPr lang="ru-RU" sz="28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ТРАНСФЕРТЫ 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901266" y="584200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84865" y="749299"/>
            <a:ext cx="3191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СУБВЕНЦИЯЛАР</a:t>
            </a:r>
            <a:endParaRPr lang="ru-RU" sz="1400" b="1" u="sng" dirty="0" smtClean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СУБВЕНЦИИ</a:t>
            </a:r>
            <a:endParaRPr lang="ru-RU" sz="1400" b="1" u="sng" dirty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1807633" y="1333989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89132" y="3592719"/>
            <a:ext cx="3369733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2022-2026жж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2022-2026гг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377483"/>
              </p:ext>
            </p:extLst>
          </p:nvPr>
        </p:nvGraphicFramePr>
        <p:xfrm>
          <a:off x="3095625" y="1322364"/>
          <a:ext cx="2817458" cy="195634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377650"/>
                <a:gridCol w="439808"/>
              </a:tblGrid>
              <a:tr h="32469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БӨЛІНГЕН СУБВЕНЦИЯЛАР (млн теңге)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b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ВЫДЕЛЕНО  СУБВЕНЦИИ (млн. тенге)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826">
                <a:tc>
                  <a:txBody>
                    <a:bodyPr/>
                    <a:lstStyle/>
                    <a:p>
                      <a:pPr algn="l" fontAlgn="b"/>
                      <a:r>
                        <a:rPr lang="kk-KZ" sz="1100" b="1" u="none" strike="noStrike" baseline="0" dirty="0" smtClean="0">
                          <a:latin typeface="Arial" pitchFamily="34" charset="0"/>
                        </a:rPr>
                        <a:t>БАРЛЫҒЫ</a:t>
                      </a:r>
                      <a:endParaRPr lang="ru-RU" sz="1100" b="1" u="none" strike="noStrike" baseline="0" dirty="0" smtClean="0">
                        <a:latin typeface="Arial" pitchFamily="34" charset="0"/>
                      </a:endParaRPr>
                    </a:p>
                    <a:p>
                      <a:pPr algn="l" fontAlgn="b"/>
                      <a:r>
                        <a:rPr lang="ru-RU" sz="1100" b="1" u="none" strike="noStrike" baseline="0" dirty="0" smtClean="0">
                          <a:latin typeface="Arial" pitchFamily="34" charset="0"/>
                        </a:rPr>
                        <a:t>ВСЕГО</a:t>
                      </a:r>
                      <a:endParaRPr lang="ru-RU" sz="11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506,7</a:t>
                      </a:r>
                      <a:endParaRPr lang="ru-RU" sz="11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4759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Аудандық</a:t>
                      </a:r>
                    </a:p>
                    <a:p>
                      <a:pPr algn="l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Районный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6,7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54759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u="none" strike="noStrike" baseline="0" dirty="0" smtClean="0">
                          <a:latin typeface="Arial" pitchFamily="34" charset="0"/>
                        </a:rPr>
                        <a:t>ЖӨБ (</a:t>
                      </a:r>
                      <a:r>
                        <a:rPr lang="en-US" sz="1200" u="none" strike="noStrike" baseline="0" dirty="0" smtClean="0">
                          <a:latin typeface="Arial" pitchFamily="34" charset="0"/>
                        </a:rPr>
                        <a:t>IV </a:t>
                      </a:r>
                      <a:r>
                        <a:rPr lang="kk-KZ" sz="1200" u="none" strike="noStrike" baseline="0" dirty="0" smtClean="0">
                          <a:latin typeface="Arial" pitchFamily="34" charset="0"/>
                        </a:rPr>
                        <a:t>деңгейлі бюджетті ББӘ)</a:t>
                      </a:r>
                      <a:endParaRPr lang="ru-RU" sz="1200" u="none" strike="noStrike" baseline="0" dirty="0" smtClean="0">
                        <a:latin typeface="Arial" pitchFamily="34" charset="0"/>
                      </a:endParaRPr>
                    </a:p>
                    <a:p>
                      <a:pPr algn="l" fontAlgn="ctr"/>
                      <a:r>
                        <a:rPr lang="ru-RU" sz="1200" u="none" strike="noStrike" baseline="0" dirty="0" smtClean="0">
                          <a:latin typeface="Arial" pitchFamily="34" charset="0"/>
                        </a:rPr>
                        <a:t>МСУ (АБП с </a:t>
                      </a:r>
                      <a:r>
                        <a:rPr lang="en-US" sz="1200" u="none" strike="noStrike" baseline="0" dirty="0" smtClean="0">
                          <a:latin typeface="Arial" pitchFamily="34" charset="0"/>
                        </a:rPr>
                        <a:t>IV </a:t>
                      </a:r>
                      <a:r>
                        <a:rPr lang="ru-RU" sz="1200" u="none" strike="noStrike" baseline="0" dirty="0" smtClean="0">
                          <a:latin typeface="Arial" pitchFamily="34" charset="0"/>
                        </a:rPr>
                        <a:t>уровнем бюджета</a:t>
                      </a:r>
                      <a:r>
                        <a:rPr lang="kk-KZ" sz="1200" u="none" strike="noStrike" baseline="0" dirty="0" smtClean="0">
                          <a:latin typeface="Arial" pitchFamily="34" charset="0"/>
                        </a:rPr>
                        <a:t>)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500,0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398435" y="718618"/>
            <a:ext cx="3565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2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НЫСАНАЛЫ ТРАНСФЕРТТЕР</a:t>
            </a:r>
            <a:endParaRPr lang="ru-RU" sz="1200" b="1" u="sng" dirty="0" smtClean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ЦЕЛЕВЫЕ ТРАНСФЕРТЫ</a:t>
            </a:r>
            <a:endParaRPr lang="ru-RU" sz="1200" b="1" u="sng" dirty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10844"/>
              </p:ext>
            </p:extLst>
          </p:nvPr>
        </p:nvGraphicFramePr>
        <p:xfrm>
          <a:off x="6104904" y="1149606"/>
          <a:ext cx="5963442" cy="510443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620121"/>
                <a:gridCol w="942975"/>
                <a:gridCol w="504825"/>
                <a:gridCol w="895521"/>
              </a:tblGrid>
              <a:tr h="19050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kk-KZ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Атауы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Наименование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Есепті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 </a:t>
                      </a:r>
                      <a:r>
                        <a:rPr lang="ru-RU" sz="1100" b="1" u="none" strike="noStrike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мерзімдегі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 </a:t>
                      </a:r>
                      <a:r>
                        <a:rPr lang="ru-RU" sz="1100" b="1" u="none" strike="noStrike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жоспар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План </a:t>
                      </a:r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на 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отчетный период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k-KZ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оның ішінде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в </a:t>
                      </a:r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том числе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РБ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ОБ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934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baseline="0" dirty="0" smtClean="0">
                          <a:latin typeface="Arial" pitchFamily="34" charset="0"/>
                        </a:rPr>
                        <a:t>БАРЛЫҒЫ/ВСЕГО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1814,1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9144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Облыстық бюджеттің нысаналы трансферттері</a:t>
                      </a:r>
                    </a:p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Трансферты из областного бюджета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963,8</a:t>
                      </a:r>
                      <a:endParaRPr lang="ru-RU" sz="1200" b="1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6089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1" u="none" strike="noStrike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оның ішінде/из них:</a:t>
                      </a:r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Ағымдағы нысаналы трансферттер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Целевые текущие трансферты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170,0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Arial" pitchFamily="34" charset="0"/>
                          <a:cs typeface="Arial" pitchFamily="34" charset="0"/>
                        </a:rPr>
                        <a:t>170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Нысаналы даму трансферттері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Целевые трансферты на развитие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787,1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Arial" pitchFamily="34" charset="0"/>
                          <a:cs typeface="Arial" pitchFamily="34" charset="0"/>
                        </a:rPr>
                        <a:t>787,1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Субвенциялар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Субвенции 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6,7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Төмен тұрған мемлекетт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i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к басқару органдарынан 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алынатын трансферттер/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Трансферты из нижестоящих органов 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государственного управления 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11,0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Аудандық бюджеттің трансферттері</a:t>
                      </a:r>
                    </a:p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Трансферты из районного бюджета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850,3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1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оның ішінде/из них:</a:t>
                      </a:r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Ағымдағы нысаналы трансферттері 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Целевые текущие трансферты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350,2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Субвенциялар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Субвенции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500,0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521610231"/>
              </p:ext>
            </p:extLst>
          </p:nvPr>
        </p:nvGraphicFramePr>
        <p:xfrm>
          <a:off x="996950" y="4048125"/>
          <a:ext cx="4292600" cy="231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743401284"/>
              </p:ext>
            </p:extLst>
          </p:nvPr>
        </p:nvGraphicFramePr>
        <p:xfrm>
          <a:off x="179451" y="1596456"/>
          <a:ext cx="2654300" cy="192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4406899" y="382555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837785" y="148313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8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613784"/>
              </p:ext>
            </p:extLst>
          </p:nvPr>
        </p:nvGraphicFramePr>
        <p:xfrm>
          <a:off x="333375" y="1200041"/>
          <a:ext cx="6126802" cy="278178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5081773"/>
                <a:gridCol w="688769"/>
                <a:gridCol w="356260"/>
              </a:tblGrid>
              <a:tr h="307251"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Игерілмеудің негізгі</a:t>
                      </a:r>
                      <a:r>
                        <a:rPr lang="kk-KZ" sz="100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себептері</a:t>
                      </a:r>
                      <a:endParaRPr lang="ru-RU" sz="100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ru-RU" sz="10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Основные </a:t>
                      </a:r>
                      <a:r>
                        <a:rPr lang="ru-RU" sz="1000" u="none" strike="noStrike" dirty="0">
                          <a:latin typeface="Arial" pitchFamily="34" charset="0"/>
                          <a:cs typeface="Arial" pitchFamily="34" charset="0"/>
                        </a:rPr>
                        <a:t>причины неисполнения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309">
                <a:tc>
                  <a:txBody>
                    <a:bodyPr/>
                    <a:lstStyle/>
                    <a:p>
                      <a:pPr algn="l" fontAlgn="b"/>
                      <a:r>
                        <a:rPr lang="kk-KZ" sz="1000" b="1" u="none" strike="noStrike" dirty="0" smtClean="0">
                          <a:latin typeface="Arial" pitchFamily="34" charset="0"/>
                          <a:cs typeface="Arial" pitchFamily="34" charset="0"/>
                        </a:rPr>
                        <a:t>Барлығы, оның ішінде:</a:t>
                      </a:r>
                      <a:endParaRPr lang="ru-RU" sz="1000" b="1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b"/>
                      <a:r>
                        <a:rPr lang="ru-RU" sz="1000" b="1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ВСЕГО,в</a:t>
                      </a:r>
                      <a:r>
                        <a:rPr lang="ru-RU" sz="1000" b="1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u="none" strike="noStrike" dirty="0">
                          <a:latin typeface="Arial" pitchFamily="34" charset="0"/>
                          <a:cs typeface="Arial" pitchFamily="34" charset="0"/>
                        </a:rPr>
                        <a:t>том числе: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306,0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048">
                <a:tc>
                  <a:txBody>
                    <a:bodyPr/>
                    <a:lstStyle/>
                    <a:p>
                      <a:pPr marL="0" marR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1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Оның ішінде:</a:t>
                      </a:r>
                      <a:endParaRPr lang="kk-KZ" sz="1000" b="0" i="1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1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072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Үнемделген қаржы</a:t>
                      </a:r>
                    </a:p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Экономия</a:t>
                      </a:r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по ФОТ ,АБП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299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қаржы көлемі:</a:t>
                      </a:r>
                    </a:p>
                    <a:p>
                      <a:pPr algn="l" fontAlgn="t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Объем неосвоенных бюджетных средств: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304,5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51"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Оның ішінде: 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1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15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Облыстық бюджет қаражат есебінен 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За счет средств областного бюджета.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196,1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51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қаражат есебінен </a:t>
                      </a:r>
                    </a:p>
                    <a:p>
                      <a:pPr algn="l" fontAlgn="t"/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За счет местного бюджета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108,4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-1382"/>
            <a:ext cx="12189600" cy="9665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ИГЕРІЛГЕН БЮДЖЕТ ҚАРЖЫСЫ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ОСВОЕНО БЮДЖЕТНЫХ СРЕДСТВ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61616777"/>
              </p:ext>
            </p:extLst>
          </p:nvPr>
        </p:nvGraphicFramePr>
        <p:xfrm>
          <a:off x="6831977" y="1042976"/>
          <a:ext cx="5130799" cy="50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974667" y="6269183"/>
            <a:ext cx="102435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94,1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%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2585" y="692211"/>
            <a:ext cx="13244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тыс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тенге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 rot="10559122">
            <a:off x="10193627" y="6177356"/>
            <a:ext cx="523950" cy="472474"/>
          </a:xfrm>
          <a:prstGeom prst="curv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10800000">
            <a:off x="8213466" y="6172137"/>
            <a:ext cx="589470" cy="478046"/>
          </a:xfrm>
          <a:prstGeom prst="curved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009598803"/>
              </p:ext>
            </p:extLst>
          </p:nvPr>
        </p:nvGraphicFramePr>
        <p:xfrm>
          <a:off x="483359" y="4786628"/>
          <a:ext cx="5611441" cy="180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990417" y="4455129"/>
            <a:ext cx="884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млн.тенге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81018" y="271604"/>
            <a:ext cx="3783023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08166" y="4263408"/>
            <a:ext cx="2885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sz="1200" b="1" u="sng" dirty="0" smtClean="0">
                <a:latin typeface="+mj-lt"/>
              </a:rPr>
              <a:t>2022-2025жж. ДИНАМИКАСЫ</a:t>
            </a:r>
            <a:endParaRPr lang="ru-RU" sz="1200" b="1" u="sng" dirty="0" smtClean="0">
              <a:latin typeface="+mj-lt"/>
            </a:endParaRPr>
          </a:p>
          <a:p>
            <a:pPr algn="ctr">
              <a:defRPr/>
            </a:pPr>
            <a:r>
              <a:rPr lang="ru-RU" sz="1200" b="1" u="sng" dirty="0" smtClean="0">
                <a:latin typeface="+mj-lt"/>
              </a:rPr>
              <a:t>ДИНАМИКА  </a:t>
            </a:r>
            <a:r>
              <a:rPr lang="ru-RU" sz="1200" b="1" u="sng" dirty="0">
                <a:latin typeface="+mj-lt"/>
              </a:rPr>
              <a:t>ЗА  </a:t>
            </a:r>
            <a:r>
              <a:rPr lang="ru-RU" sz="1200" b="1" u="sng" dirty="0" smtClean="0">
                <a:latin typeface="+mj-lt"/>
              </a:rPr>
              <a:t>2022-2025 </a:t>
            </a:r>
            <a:r>
              <a:rPr lang="ru-RU" sz="1200" b="1" u="sng" dirty="0">
                <a:latin typeface="+mj-lt"/>
              </a:rPr>
              <a:t>ГГ</a:t>
            </a:r>
            <a:r>
              <a:rPr lang="ru-RU" sz="1600" b="1" u="sng" dirty="0">
                <a:latin typeface="+mj-lt"/>
              </a:rPr>
              <a:t>.</a:t>
            </a:r>
            <a:endParaRPr lang="ru-RU" sz="1600" u="sng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034867" y="3581399"/>
            <a:ext cx="3683000" cy="4995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2026-2025 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жж.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2022-2026гг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00" y="0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ҚОРҒАНЫС, ҚАУІПСІЗДІК ЖӘНЕ ЖАЛПЫ СИПАТТАҒЫ МЕМЛЕКЕТТІК ҚЫЗМЕТТЕР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ОБОРОНА, БЕЗОПАСНОСТЬ И ГОСУДАРСТВЕННЫЕ УСЛУГИ ОБЩЕГО ХАРАКТЕРА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557934" y="808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млн.тенге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837334" y="3949699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791" y="784755"/>
            <a:ext cx="1599142" cy="216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173184" y="969840"/>
            <a:ext cx="5438900" cy="116955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ҚОРҒАНЫС/ОБОРОНА –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11,7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млн.тенге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ОНЫҢ ІШІНДЕ/ИЗ НИХ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ӘСКЕРИ ҚАЖЕТТІЛІККЕ/НА ВОЕННЫЕ НУЖДЫ- </a:t>
            </a:r>
            <a:r>
              <a:rPr lang="kk-KZ" sz="1400" dirty="0" smtClean="0">
                <a:latin typeface="Arial" pitchFamily="34" charset="0"/>
                <a:cs typeface="Arial" pitchFamily="34" charset="0"/>
              </a:rPr>
              <a:t>10,3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млн тенге.</a:t>
            </a:r>
          </a:p>
          <a:p>
            <a:r>
              <a:rPr lang="kk-KZ" sz="1400" dirty="0" smtClean="0">
                <a:latin typeface="Arial" pitchFamily="34" charset="0"/>
                <a:cs typeface="Arial" pitchFamily="34" charset="0"/>
              </a:rPr>
              <a:t>ОРГАНИЗАЦИЯ РАБОТЫ ПО ЧС </a:t>
            </a:r>
            <a:r>
              <a:rPr lang="kk-KZ" sz="1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kk-KZ" sz="1400" dirty="0" smtClean="0">
                <a:latin typeface="Arial" pitchFamily="34" charset="0"/>
                <a:cs typeface="Arial" pitchFamily="34" charset="0"/>
              </a:rPr>
              <a:t>1,3</a:t>
            </a:r>
            <a:r>
              <a:rPr lang="kk-KZ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1400" dirty="0" smtClean="0">
                <a:latin typeface="Arial" pitchFamily="34" charset="0"/>
                <a:cs typeface="Arial" pitchFamily="34" charset="0"/>
              </a:rPr>
              <a:t>млн.тенге.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46558"/>
            <a:ext cx="17430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173183" y="2724774"/>
            <a:ext cx="5438899" cy="193899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ЖАЛПЫ СИПАТТАҒЫ МЕМЛЕКЕТТІК ҚЫЗМЕТТЕР/ ГОСУДАРСТВЕННЫЕ УСЛУГИ ОБЩЕГО ХАРАКТЕРА 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1462,6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900" b="1" dirty="0" err="1" smtClean="0">
                <a:latin typeface="Arial" pitchFamily="34" charset="0"/>
                <a:cs typeface="Arial" pitchFamily="34" charset="0"/>
              </a:rPr>
              <a:t>ЛН.ТЕНГЕ</a:t>
            </a:r>
            <a:r>
              <a:rPr lang="ru-RU" sz="9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Ж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алпы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басқару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функцияларын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жүзеге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асыратын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өкілетті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атқарушы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және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да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органдардың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/ расходы представительных, исполнительных и других органов, выполняющие общие функции  государственного управления –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895,2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млн. тенге.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289476312"/>
              </p:ext>
            </p:extLst>
          </p:nvPr>
        </p:nvGraphicFramePr>
        <p:xfrm>
          <a:off x="7797800" y="4232792"/>
          <a:ext cx="4292600" cy="231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000501153"/>
              </p:ext>
            </p:extLst>
          </p:nvPr>
        </p:nvGraphicFramePr>
        <p:xfrm>
          <a:off x="8034867" y="982134"/>
          <a:ext cx="4006851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837785" y="148313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10070275" y="2231724"/>
            <a:ext cx="825210" cy="44301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/>
              </a:rPr>
              <a:t>99,</a:t>
            </a:r>
            <a:r>
              <a:rPr lang="kk-KZ" sz="1400" b="1" dirty="0" smtClean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3184" y="5176169"/>
            <a:ext cx="543889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k-KZ" sz="1200" dirty="0" smtClean="0">
                <a:latin typeface="Arial" pitchFamily="34" charset="0"/>
                <a:cs typeface="Arial" pitchFamily="34" charset="0"/>
              </a:rPr>
              <a:t>ҚОҒАМДЫҚ ТӘРТІП, ҚАУІПСІЗДІК/ОБЩЕСТВЕННЫЙ ПОРЯДОК, БЕЗОПАСНОСТЬ – </a:t>
            </a:r>
            <a:r>
              <a:rPr lang="kk-KZ" sz="1200" b="1" dirty="0" smtClean="0">
                <a:latin typeface="Arial" pitchFamily="34" charset="0"/>
                <a:cs typeface="Arial" pitchFamily="34" charset="0"/>
              </a:rPr>
              <a:t>918,4  МЛН ТЕНГЕ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26" y="4441983"/>
            <a:ext cx="614872" cy="193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6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 САЛА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СФЕРА  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34867" y="2980706"/>
            <a:ext cx="3683000" cy="73627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2022-2026жж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2022-2026гг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534294079"/>
              </p:ext>
            </p:extLst>
          </p:nvPr>
        </p:nvGraphicFramePr>
        <p:xfrm>
          <a:off x="169333" y="914399"/>
          <a:ext cx="7231592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10955867" y="398039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104904" y="932400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лн. тенге</a:t>
            </a:r>
            <a:endParaRPr lang="ru-RU" sz="11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005790766"/>
              </p:ext>
            </p:extLst>
          </p:nvPr>
        </p:nvGraphicFramePr>
        <p:xfrm>
          <a:off x="7567716" y="3615046"/>
          <a:ext cx="4292600" cy="2687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13824917"/>
              </p:ext>
            </p:extLst>
          </p:nvPr>
        </p:nvGraphicFramePr>
        <p:xfrm>
          <a:off x="7807257" y="1388641"/>
          <a:ext cx="3868277" cy="1746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10557934" y="808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22504" y="148314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9714016" y="1925874"/>
            <a:ext cx="942299" cy="471397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kk-KZ" sz="1400" b="1" dirty="0" smtClean="0">
                <a:solidFill>
                  <a:schemeClr val="tx1"/>
                </a:solidFill>
                <a:latin typeface="Arial"/>
                <a:cs typeface="Arial"/>
              </a:rPr>
              <a:t>100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СЕКТОР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РЕАЛЬНЫЙ СЕКТОР 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45867" y="3705102"/>
            <a:ext cx="3683000" cy="4213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2022-2026жж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2022-2026гг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0879667" y="3983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10557934" y="808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988093626"/>
              </p:ext>
            </p:extLst>
          </p:nvPr>
        </p:nvGraphicFramePr>
        <p:xfrm>
          <a:off x="218015" y="929215"/>
          <a:ext cx="6230409" cy="575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871857810"/>
              </p:ext>
            </p:extLst>
          </p:nvPr>
        </p:nvGraphicFramePr>
        <p:xfrm>
          <a:off x="6936671" y="4192058"/>
          <a:ext cx="4292600" cy="231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5110692" y="1071033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100" b="1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лн.теңге</a:t>
            </a:r>
            <a:endParaRPr lang="ru-RU" sz="11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954589650"/>
              </p:ext>
            </p:extLst>
          </p:nvPr>
        </p:nvGraphicFramePr>
        <p:xfrm>
          <a:off x="7508875" y="1146652"/>
          <a:ext cx="3856567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222504" y="148314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1301878">
            <a:off x="9244498" y="1824194"/>
            <a:ext cx="850417" cy="44301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400" b="1" dirty="0" smtClean="0">
                <a:solidFill>
                  <a:schemeClr val="tx1"/>
                </a:solidFill>
                <a:latin typeface="Arial"/>
                <a:cs typeface="Arial"/>
              </a:rPr>
              <a:t>94,5</a:t>
            </a:r>
            <a:r>
              <a:rPr lang="kk-KZ" sz="14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034867" y="3479469"/>
            <a:ext cx="3683000" cy="4702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64426" y="148312"/>
            <a:ext cx="8693507" cy="6946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БАСҚАЛАР</a:t>
            </a:r>
            <a:endParaRPr lang="ru-RU" sz="16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16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ПРОЧИЕ</a:t>
            </a:r>
            <a:endParaRPr lang="ru-RU" sz="16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557934" y="703730"/>
            <a:ext cx="1117600" cy="64952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8749640" y="3016333"/>
            <a:ext cx="1211283" cy="34438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9417" y="1077341"/>
            <a:ext cx="8978515" cy="196977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БАСҚАЛАР/ ПРОЧИЕ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153,6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млн.тенге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ru-RU" sz="1200" i="1" dirty="0">
                <a:latin typeface="Arial" pitchFamily="34" charset="0"/>
                <a:cs typeface="Arial" pitchFamily="34" charset="0"/>
              </a:rPr>
              <a:t>ОНЫҢ </a:t>
            </a:r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ІШІНДЕ / ИЗ </a:t>
            </a:r>
            <a:r>
              <a:rPr lang="ru-RU" sz="1200" i="1" dirty="0">
                <a:latin typeface="Arial" pitchFamily="34" charset="0"/>
                <a:cs typeface="Arial" pitchFamily="34" charset="0"/>
              </a:rPr>
              <a:t>НИХ : </a:t>
            </a:r>
            <a:endParaRPr lang="ru-RU" sz="1200" i="1" dirty="0" smtClean="0">
              <a:latin typeface="Arial" pitchFamily="34" charset="0"/>
              <a:cs typeface="Arial" pitchFamily="34" charset="0"/>
            </a:endParaRPr>
          </a:p>
          <a:p>
            <a:r>
              <a:rPr lang="kk-KZ" sz="1600" b="1" dirty="0" smtClean="0">
                <a:latin typeface="Arial" pitchFamily="34" charset="0"/>
                <a:cs typeface="Arial" pitchFamily="34" charset="0"/>
              </a:rPr>
              <a:t>153,6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млн тенге </a:t>
            </a:r>
            <a:r>
              <a:rPr lang="kk-KZ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kk-KZ" sz="1600" b="1" dirty="0"/>
              <a:t>«Ауыл-Ел бесігі» арнайы жобасын іске асыру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/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Развитие социальный и инженерный инфраструктуры в сельских населенных пунктах в рамках проекта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Ел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r>
              <a:rPr lang="kk-KZ" sz="1600" b="1" dirty="0" smtClean="0">
                <a:latin typeface="Arial" pitchFamily="34" charset="0"/>
                <a:cs typeface="Arial" pitchFamily="34" charset="0"/>
              </a:rPr>
              <a:t>0,0 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млн.тенге </a:t>
            </a:r>
            <a:r>
              <a:rPr lang="kk-KZ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kk-KZ" sz="1600" b="1" dirty="0"/>
              <a:t>Ауыл-Ел бесігі» арнайы жобасын іске асыру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еализация мероприятий социальный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 инженерный инфраструктуры в сельских населенных пунктах в рамках проекта 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Ел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118524706"/>
              </p:ext>
            </p:extLst>
          </p:nvPr>
        </p:nvGraphicFramePr>
        <p:xfrm>
          <a:off x="2434441" y="3301340"/>
          <a:ext cx="6151419" cy="2956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6020790" y="261257"/>
            <a:ext cx="3705101" cy="581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45,8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млн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58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Интеграл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Интеграл">
    <a:majorFont>
      <a:latin typeface="Tw Cen MT Condensed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Интеграл">
    <a:majorFont>
      <a:latin typeface="Tw Cen MT Condensed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625710</TotalTime>
  <Words>1440</Words>
  <Application>Microsoft Office PowerPoint</Application>
  <PresentationFormat>Произвольный</PresentationFormat>
  <Paragraphs>351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1_Интеграл</vt:lpstr>
      <vt:lpstr>Презентация PowerPoint</vt:lpstr>
      <vt:lpstr>Несиелерді Өтеу Погашение  займов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Мадияр</cp:lastModifiedBy>
  <cp:revision>2809</cp:revision>
  <cp:lastPrinted>2025-08-25T11:46:22Z</cp:lastPrinted>
  <dcterms:created xsi:type="dcterms:W3CDTF">2018-03-29T08:47:01Z</dcterms:created>
  <dcterms:modified xsi:type="dcterms:W3CDTF">2026-08-06T06:37:54Z</dcterms:modified>
</cp:coreProperties>
</file>