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drawings/drawing7.xml" ContentType="application/vnd.openxmlformats-officedocument.drawingml.chartshapes+xml"/>
  <Override PartName="/ppt/charts/chart13.xml" ContentType="application/vnd.openxmlformats-officedocument.drawingml.chart+xml"/>
  <Override PartName="/ppt/drawings/drawing8.xml" ContentType="application/vnd.openxmlformats-officedocument.drawingml.chartshapes+xml"/>
  <Override PartName="/ppt/charts/chart14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36" r:id="rId2"/>
    <p:sldId id="441" r:id="rId3"/>
    <p:sldId id="446" r:id="rId4"/>
    <p:sldId id="478" r:id="rId5"/>
    <p:sldId id="482" r:id="rId6"/>
    <p:sldId id="480" r:id="rId7"/>
    <p:sldId id="471" r:id="rId8"/>
    <p:sldId id="481" r:id="rId9"/>
    <p:sldId id="416" r:id="rId10"/>
    <p:sldId id="425" r:id="rId11"/>
    <p:sldId id="379" r:id="rId12"/>
    <p:sldId id="418" r:id="rId13"/>
  </p:sldIdLst>
  <p:sldSz cx="9906000" cy="6858000" type="A4"/>
  <p:notesSz cx="6797675" cy="992505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24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66FF99"/>
    <a:srgbClr val="66FF66"/>
    <a:srgbClr val="7DFFB8"/>
    <a:srgbClr val="66CCFF"/>
    <a:srgbClr val="CCFFFF"/>
    <a:srgbClr val="CCCCFF"/>
    <a:srgbClr val="FFCCCC"/>
    <a:srgbClr val="0A259A"/>
    <a:srgbClr val="57D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2" autoAdjust="0"/>
    <p:restoredTop sz="91377" autoAdjust="0"/>
  </p:normalViewPr>
  <p:slideViewPr>
    <p:cSldViewPr snapToGrid="0">
      <p:cViewPr varScale="1">
        <p:scale>
          <a:sx n="70" d="100"/>
          <a:sy n="70" d="100"/>
        </p:scale>
        <p:origin x="72" y="738"/>
      </p:cViewPr>
      <p:guideLst>
        <p:guide orient="horz" pos="2341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576699051357605E-2"/>
          <c:y val="0.10197480109751957"/>
          <c:w val="0.94484660189728475"/>
          <c:h val="0.700242261844677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8DA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7B-4B4B-990E-CCD5FDDB06DF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7B-4B4B-990E-CCD5FDDB06D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7B-4B4B-990E-CCD5FDDB06DF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7B-4B4B-990E-CCD5FDDB06DF}"/>
              </c:ext>
            </c:extLst>
          </c:dPt>
          <c:dLbls>
            <c:dLbl>
              <c:idx val="0"/>
              <c:layout>
                <c:manualLayout>
                  <c:x val="2.506972641032498E-3"/>
                  <c:y val="3.3071838895873291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  <a:sym typeface="Calibri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7B-4B4B-990E-CCD5FDDB06DF}"/>
                </c:ext>
              </c:extLst>
            </c:dLbl>
            <c:dLbl>
              <c:idx val="1"/>
              <c:layout>
                <c:manualLayout>
                  <c:x val="7.5209179230974824E-3"/>
                  <c:y val="3.3173928404283598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7B-4B4B-990E-CCD5FDDB06DF}"/>
                </c:ext>
              </c:extLst>
            </c:dLbl>
            <c:dLbl>
              <c:idx val="2"/>
              <c:layout>
                <c:manualLayout>
                  <c:x val="7.5209179230975283E-3"/>
                  <c:y val="3.9239651106237325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7B-4B4B-990E-CCD5FDDB06DF}"/>
                </c:ext>
              </c:extLst>
            </c:dLbl>
            <c:dLbl>
              <c:idx val="3"/>
              <c:layout>
                <c:manualLayout>
                  <c:x val="-9.1921268288856792E-17"/>
                  <c:y val="3.4187941049617782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7B-4B4B-990E-CCD5FDDB06D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1104634.3</c:v>
                </c:pt>
                <c:pt idx="1">
                  <c:v>1488205.4</c:v>
                </c:pt>
                <c:pt idx="2">
                  <c:v>2028412.5</c:v>
                </c:pt>
                <c:pt idx="3">
                  <c:v>2048569.0000000002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7B-4B4B-990E-CCD5FDDB0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5434511"/>
        <c:axId val="1218030095"/>
      </c:barChart>
      <c:catAx>
        <c:axId val="905434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18030095"/>
        <c:crosses val="autoZero"/>
        <c:auto val="1"/>
        <c:lblAlgn val="ctr"/>
        <c:lblOffset val="100"/>
        <c:noMultiLvlLbl val="0"/>
      </c:catAx>
      <c:valAx>
        <c:axId val="12180300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905434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292696225542521E-2"/>
          <c:y val="3.8334884964022126E-2"/>
          <c:w val="0.89767232406670561"/>
          <c:h val="0.859487314497711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Лист1!$B$2:$B$7</c:f>
              <c:numCache>
                <c:formatCode>#\ ##0.0</c:formatCode>
                <c:ptCount val="6"/>
                <c:pt idx="0">
                  <c:v>266864.90000000002</c:v>
                </c:pt>
                <c:pt idx="1">
                  <c:v>313214.7</c:v>
                </c:pt>
                <c:pt idx="2">
                  <c:v>145211.79999999999</c:v>
                </c:pt>
                <c:pt idx="3">
                  <c:v>2345.8000000000002</c:v>
                </c:pt>
                <c:pt idx="4">
                  <c:v>13961.3</c:v>
                </c:pt>
                <c:pt idx="5">
                  <c:v>15217.1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0D-4750-9E46-281701C0A46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30D-4750-9E46-281701C0A4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Лист1!$C$2:$C$7</c:f>
              <c:numCache>
                <c:formatCode>#\ ##0.0</c:formatCode>
                <c:ptCount val="6"/>
                <c:pt idx="0">
                  <c:v>394626.7</c:v>
                </c:pt>
                <c:pt idx="1">
                  <c:v>374372</c:v>
                </c:pt>
                <c:pt idx="2">
                  <c:v>195463.9</c:v>
                </c:pt>
                <c:pt idx="3">
                  <c:v>2769</c:v>
                </c:pt>
                <c:pt idx="4">
                  <c:v>12853.2</c:v>
                </c:pt>
                <c:pt idx="5">
                  <c:v>18379.7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0D-4750-9E46-281701C0A46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Лист1!$D$2:$D$7</c:f>
              <c:numCache>
                <c:formatCode>#\ ##0.0</c:formatCode>
                <c:ptCount val="6"/>
                <c:pt idx="0">
                  <c:v>430263.8</c:v>
                </c:pt>
                <c:pt idx="1">
                  <c:v>433330.7</c:v>
                </c:pt>
                <c:pt idx="2">
                  <c:v>240594.5</c:v>
                </c:pt>
                <c:pt idx="3">
                  <c:v>4575.5</c:v>
                </c:pt>
                <c:pt idx="4">
                  <c:v>12526.3</c:v>
                </c:pt>
                <c:pt idx="5">
                  <c:v>21303.9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0D-4750-9E46-281701C0A46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Лист1!$E$2:$E$7</c:f>
              <c:numCache>
                <c:formatCode>#\ ##0.0</c:formatCode>
                <c:ptCount val="6"/>
                <c:pt idx="0">
                  <c:v>332570.40000000002</c:v>
                </c:pt>
                <c:pt idx="1">
                  <c:v>455744.1</c:v>
                </c:pt>
                <c:pt idx="2">
                  <c:v>228356.1</c:v>
                </c:pt>
                <c:pt idx="3">
                  <c:v>6524.7</c:v>
                </c:pt>
                <c:pt idx="4">
                  <c:v>15573.7</c:v>
                </c:pt>
                <c:pt idx="5">
                  <c:v>26090.5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0D-4750-9E46-281701C0A4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34829679"/>
        <c:axId val="834603519"/>
      </c:barChart>
      <c:catAx>
        <c:axId val="43482967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34603519"/>
        <c:crosses val="autoZero"/>
        <c:auto val="1"/>
        <c:lblAlgn val="ctr"/>
        <c:lblOffset val="100"/>
        <c:noMultiLvlLbl val="0"/>
      </c:catAx>
      <c:valAx>
        <c:axId val="83460351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34829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ru-K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601262752963971E-2"/>
          <c:y val="9.7794483513140143E-2"/>
          <c:w val="0.48260159990219637"/>
          <c:h val="0.872975821286786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7D74F4"/>
              </a:solidFill>
            </c:spPr>
            <c:extLst>
              <c:ext xmlns:c16="http://schemas.microsoft.com/office/drawing/2014/chart" uri="{C3380CC4-5D6E-409C-BE32-E72D297353CC}">
                <c16:uniqueId val="{00000000-2871-4D0E-853C-4D2AC755330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2871-4D0E-853C-4D2AC755330B}"/>
              </c:ext>
            </c:extLst>
          </c:dPt>
          <c:dPt>
            <c:idx val="2"/>
            <c:bubble3D val="0"/>
            <c:spPr>
              <a:solidFill>
                <a:srgbClr val="88ADF8"/>
              </a:solidFill>
            </c:spPr>
            <c:extLst>
              <c:ext xmlns:c16="http://schemas.microsoft.com/office/drawing/2014/chart" uri="{C3380CC4-5D6E-409C-BE32-E72D297353CC}">
                <c16:uniqueId val="{00000002-2871-4D0E-853C-4D2AC755330B}"/>
              </c:ext>
            </c:extLst>
          </c:dPt>
          <c:dLbls>
            <c:dLbl>
              <c:idx val="0"/>
              <c:layout>
                <c:manualLayout>
                  <c:x val="6.1782406998731998E-2"/>
                  <c:y val="1.0441237221022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71-4D0E-853C-4D2AC755330B}"/>
                </c:ext>
              </c:extLst>
            </c:dLbl>
            <c:dLbl>
              <c:idx val="1"/>
              <c:layout>
                <c:manualLayout>
                  <c:x val="-0.20756869652905249"/>
                  <c:y val="-7.7436028277807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71-4D0E-853C-4D2AC755330B}"/>
                </c:ext>
              </c:extLst>
            </c:dLbl>
            <c:dLbl>
              <c:idx val="2"/>
              <c:layout>
                <c:manualLayout>
                  <c:x val="0.15331045046820271"/>
                  <c:y val="2.2984388966476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1-4D0E-853C-4D2AC75533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ru-KZ" sz="1400" b="1" i="0" u="none" strike="noStrike" kern="1200" cap="none" spc="0" normalizeH="0" baseline="0">
                    <a:ln>
                      <a:noFill/>
                    </a:ln>
                    <a:solidFill>
                      <a:schemeClr val="accent1">
                        <a:lumMod val="25000"/>
                      </a:schemeClr>
                    </a:solidFill>
                    <a:effectLst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Helvetica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мүлікті жалға беруден түсетін түсімдер</c:v>
                </c:pt>
                <c:pt idx="1">
                  <c:v>айыппұлдар, өсімпұлдар, санкциялар</c:v>
                </c:pt>
                <c:pt idx="2">
                  <c:v>басқа да салықтық емес түсімдер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1579.9</c:v>
                </c:pt>
                <c:pt idx="1">
                  <c:v>28241.4</c:v>
                </c:pt>
                <c:pt idx="2">
                  <c:v>35672.800000000003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71-4D0E-853C-4D2AC7553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legend>
      <c:legendPos val="tr"/>
      <c:layout>
        <c:manualLayout>
          <c:xMode val="edge"/>
          <c:yMode val="edge"/>
          <c:x val="0.59612312553284674"/>
          <c:y val="0.1229652619220379"/>
          <c:w val="0.37560597899973186"/>
          <c:h val="0.77267524853997471"/>
        </c:manualLayout>
      </c:layout>
      <c:overlay val="0"/>
      <c:txPr>
        <a:bodyPr/>
        <a:lstStyle/>
        <a:p>
          <a:pPr>
            <a:defRPr sz="1400" b="0"/>
          </a:pPr>
          <a:endParaRPr lang="ru-KZ"/>
        </a:p>
      </c:txPr>
    </c:legend>
    <c:plotVisOnly val="1"/>
    <c:dispBlanksAs val="zero"/>
    <c:showDLblsOverMax val="0"/>
  </c:chart>
  <c:txPr>
    <a:bodyPr/>
    <a:lstStyle/>
    <a:p>
      <a:pPr>
        <a:defRPr kumimoji="0" lang="ru-RU" altLang="ru-RU" sz="2800" b="1" i="0" u="none" strike="noStrike" cap="none" spc="0" normalizeH="0" baseline="0" dirty="0">
          <a:ln>
            <a:noFill/>
          </a:ln>
          <a:solidFill>
            <a:schemeClr val="accent1">
              <a:lumMod val="50000"/>
            </a:schemeClr>
          </a:solidFill>
          <a:effectLst/>
          <a:uFillTx/>
          <a:latin typeface="Cambria Math" pitchFamily="18" charset="0"/>
          <a:ea typeface="Cambria Math" pitchFamily="18" charset="0"/>
          <a:cs typeface="Myriad Pro Semibold"/>
          <a:sym typeface="Myriad Pro Semibold"/>
        </a:defRPr>
      </a:pPr>
      <a:endParaRPr lang="ru-KZ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231144020465923E-2"/>
          <c:y val="0.15497431990989768"/>
          <c:w val="0.93561661639762195"/>
          <c:h val="0.632382149650199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0-B606-47CC-AE14-7F91428D2C9A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</c:spPr>
            <c:extLst>
              <c:ext xmlns:c16="http://schemas.microsoft.com/office/drawing/2014/chart" uri="{C3380CC4-5D6E-409C-BE32-E72D297353CC}">
                <c16:uniqueId val="{00000001-B606-47CC-AE14-7F91428D2C9A}"/>
              </c:ext>
            </c:extLst>
          </c:dPt>
          <c:dPt>
            <c:idx val="2"/>
            <c:invertIfNegative val="0"/>
            <c:bubble3D val="0"/>
            <c:spPr>
              <a:solidFill>
                <a:srgbClr val="439BB3"/>
              </a:solidFill>
            </c:spPr>
            <c:extLst>
              <c:ext xmlns:c16="http://schemas.microsoft.com/office/drawing/2014/chart" uri="{C3380CC4-5D6E-409C-BE32-E72D297353CC}">
                <c16:uniqueId val="{00000002-B606-47CC-AE14-7F91428D2C9A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B606-47CC-AE14-7F91428D2C9A}"/>
              </c:ext>
            </c:extLst>
          </c:dPt>
          <c:dLbls>
            <c:dLbl>
              <c:idx val="0"/>
              <c:layout>
                <c:manualLayout>
                  <c:x val="2.937050452051366E-3"/>
                  <c:y val="3.381328697364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06-47CC-AE14-7F91428D2C9A}"/>
                </c:ext>
              </c:extLst>
            </c:dLbl>
            <c:dLbl>
              <c:idx val="1"/>
              <c:layout>
                <c:manualLayout>
                  <c:x val="2.9370504520513795E-3"/>
                  <c:y val="2.9058536896922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06-47CC-AE14-7F91428D2C9A}"/>
                </c:ext>
              </c:extLst>
            </c:dLbl>
            <c:dLbl>
              <c:idx val="2"/>
              <c:layout>
                <c:manualLayout>
                  <c:x val="2.9370504520512719E-3"/>
                  <c:y val="1.7486918498232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06-47CC-AE14-7F91428D2C9A}"/>
                </c:ext>
              </c:extLst>
            </c:dLbl>
            <c:dLbl>
              <c:idx val="3"/>
              <c:layout>
                <c:manualLayout>
                  <c:x val="-2.9370504520513795E-3"/>
                  <c:y val="2.3326276566080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06-47CC-AE14-7F91428D2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accent1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13991</c:v>
                </c:pt>
                <c:pt idx="1">
                  <c:v>30524</c:v>
                </c:pt>
                <c:pt idx="2">
                  <c:v>42799.7</c:v>
                </c:pt>
                <c:pt idx="3">
                  <c:v>65494.1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06-47CC-AE14-7F91428D2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43840"/>
        <c:axId val="41045376"/>
      </c:barChart>
      <c:catAx>
        <c:axId val="4104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045376"/>
        <c:crosses val="autoZero"/>
        <c:auto val="1"/>
        <c:lblAlgn val="ctr"/>
        <c:lblOffset val="100"/>
        <c:noMultiLvlLbl val="0"/>
      </c:catAx>
      <c:valAx>
        <c:axId val="41045376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one"/>
        <c:crossAx val="41043840"/>
        <c:crosses val="autoZero"/>
        <c:crossBetween val="between"/>
      </c:valAx>
      <c:spPr>
        <a:noFill/>
        <a:ln w="25419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accent1">
              <a:lumMod val="25000"/>
            </a:schemeClr>
          </a:solidFill>
        </a:defRPr>
      </a:pPr>
      <a:endParaRPr lang="ru-K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76360102175983E-2"/>
          <c:y val="0.10675163966497117"/>
          <c:w val="0.96127634656514527"/>
          <c:h val="0.71130180667095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6-B6A5-4857-BBBD-7237430FBD08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</c:spPr>
            <c:extLst>
              <c:ext xmlns:c16="http://schemas.microsoft.com/office/drawing/2014/chart" uri="{C3380CC4-5D6E-409C-BE32-E72D297353CC}">
                <c16:uniqueId val="{00000000-6D78-459B-841B-128AB29F4E67}"/>
              </c:ext>
            </c:extLst>
          </c:dPt>
          <c:dPt>
            <c:idx val="2"/>
            <c:invertIfNegative val="0"/>
            <c:bubble3D val="0"/>
            <c:spPr>
              <a:solidFill>
                <a:srgbClr val="439BB3"/>
              </a:solidFill>
            </c:spPr>
            <c:extLst>
              <c:ext xmlns:c16="http://schemas.microsoft.com/office/drawing/2014/chart" uri="{C3380CC4-5D6E-409C-BE32-E72D297353CC}">
                <c16:uniqueId val="{00000001-6D78-459B-841B-128AB29F4E6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2-6D78-459B-841B-128AB29F4E67}"/>
              </c:ext>
            </c:extLst>
          </c:dPt>
          <c:dLbls>
            <c:dLbl>
              <c:idx val="0"/>
              <c:layout>
                <c:manualLayout>
                  <c:x val="3.6968280169342623E-5"/>
                  <c:y val="2.8077688802371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A5-4857-BBBD-7237430FBD08}"/>
                </c:ext>
              </c:extLst>
            </c:dLbl>
            <c:dLbl>
              <c:idx val="1"/>
              <c:layout>
                <c:manualLayout>
                  <c:x val="-1.2915647568597377E-3"/>
                  <c:y val="2.2459044296928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78-459B-841B-128AB29F4E67}"/>
                </c:ext>
              </c:extLst>
            </c:dLbl>
            <c:dLbl>
              <c:idx val="2"/>
              <c:layout>
                <c:manualLayout>
                  <c:x val="1.1090484050802788E-4"/>
                  <c:y val="3.3696411980710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78-459B-841B-128AB29F4E67}"/>
                </c:ext>
              </c:extLst>
            </c:dLbl>
            <c:dLbl>
              <c:idx val="3"/>
              <c:layout>
                <c:manualLayout>
                  <c:x val="1.1090484050802788E-4"/>
                  <c:y val="1.6844283222696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78-459B-841B-128AB29F4E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accent1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17802.5</c:v>
                </c:pt>
                <c:pt idx="1">
                  <c:v>5910.7</c:v>
                </c:pt>
                <c:pt idx="2">
                  <c:v>5681.9</c:v>
                </c:pt>
                <c:pt idx="3">
                  <c:v>5760.5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78-459B-841B-128AB29F4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66496"/>
        <c:axId val="41068032"/>
      </c:barChart>
      <c:catAx>
        <c:axId val="41066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1">
                    <a:lumMod val="25000"/>
                  </a:schemeClr>
                </a:solidFill>
              </a:defRPr>
            </a:pPr>
            <a:endParaRPr lang="ru-KZ"/>
          </a:p>
        </c:txPr>
        <c:crossAx val="41068032"/>
        <c:crosses val="autoZero"/>
        <c:auto val="1"/>
        <c:lblAlgn val="ctr"/>
        <c:lblOffset val="100"/>
        <c:noMultiLvlLbl val="0"/>
      </c:catAx>
      <c:valAx>
        <c:axId val="41068032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one"/>
        <c:crossAx val="41066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9236826165961"/>
          <c:y val="0.13705528842634085"/>
          <c:w val="0.44655976176054918"/>
          <c:h val="0.74486995062793171"/>
        </c:manualLayout>
      </c:layout>
      <c:doughnutChart>
        <c:varyColors val="1"/>
        <c:ser>
          <c:idx val="1"/>
          <c:order val="0"/>
          <c:tx>
            <c:strRef>
              <c:f>Лист1!$B$1</c:f>
              <c:strCache>
                <c:ptCount val="1"/>
                <c:pt idx="0">
                  <c:v>65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45-4BB4-9453-D2495DFD8D7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45-4BB4-9453-D2495DFD8D7F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45-4BB4-9453-D2495DFD8D7F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45-4BB4-9453-D2495DFD8D7F}"/>
              </c:ext>
            </c:extLst>
          </c:dPt>
          <c:dPt>
            <c:idx val="4"/>
            <c:bubble3D val="0"/>
            <c:spPr>
              <a:solidFill>
                <a:srgbClr val="5C7D9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345-4BB4-9453-D2495DFD8D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345-4BB4-9453-D2495DFD8D7F}"/>
              </c:ext>
            </c:extLst>
          </c:dPt>
          <c:dPt>
            <c:idx val="6"/>
            <c:bubble3D val="0"/>
            <c:spPr>
              <a:solidFill>
                <a:srgbClr val="FF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345-4BB4-9453-D2495DFD8D7F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7"/>
                <c:pt idx="0">
                  <c:v>ӘЛЕУМЕТТІК САЛА (ОНЫҢ ІШІНДЕ БІЛІМ БЕРУ, ДЕНСАУЛЫҚ САҚТАУ, ӘЛЕУМЕТТІК ҚОРҒАУ, МӘДЕНИЕТ, СПОРТ, ТУРИЗМ)</c:v>
                </c:pt>
                <c:pt idx="1">
                  <c:v>ҚОРҒАНЫС, ҚОҒАМДЫҚ ТӘРТІП ЖӘНЕ ҚАУІПСІЗДІК</c:v>
                </c:pt>
                <c:pt idx="2">
                  <c:v>ТКШ</c:v>
                </c:pt>
                <c:pt idx="3">
                  <c:v>КӨРКЕЙТУ ЖӘНЕ ТАБИҒАТТЫ ҚОРҒАУ ІС-ШАРАЛАРЫ</c:v>
                </c:pt>
                <c:pt idx="4">
                  <c:v>КӨЛІК</c:v>
                </c:pt>
                <c:pt idx="5">
                  <c:v>БЮДЖЕТТІК АЛЫП ҚОЮЛАР</c:v>
                </c:pt>
                <c:pt idx="6">
                  <c:v>КӘСІПТІ ҚОЛДАУ </c:v>
                </c:pt>
              </c:strCache>
            </c:strRef>
          </c:cat>
          <c:val>
            <c:numRef>
              <c:f>Лист1!$B$2:$B$8</c:f>
              <c:numCache>
                <c:formatCode>0.00</c:formatCode>
                <c:ptCount val="7"/>
                <c:pt idx="0">
                  <c:v>423463.8</c:v>
                </c:pt>
                <c:pt idx="1">
                  <c:v>40793.800000000003</c:v>
                </c:pt>
                <c:pt idx="2">
                  <c:v>180605.7</c:v>
                </c:pt>
                <c:pt idx="3">
                  <c:v>150463.29999999999</c:v>
                </c:pt>
                <c:pt idx="4">
                  <c:v>180605.7</c:v>
                </c:pt>
                <c:pt idx="5">
                  <c:v>319312.2</c:v>
                </c:pt>
                <c:pt idx="6">
                  <c:v>11821.2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345-4BB4-9453-D2495DFD8D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ayout>
        <c:manualLayout>
          <c:xMode val="edge"/>
          <c:yMode val="edge"/>
          <c:x val="0.66942115889359988"/>
          <c:y val="5.2141659326498377E-2"/>
          <c:w val="0.33057884110640012"/>
          <c:h val="0.9159773980628691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KZ"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KZ" sz="1197" b="0" i="0" u="none" strike="noStrike" kern="1200" baseline="0">
          <a:solidFill>
            <a:schemeClr val="dk1"/>
          </a:solidFill>
          <a:latin typeface="+mn-lt"/>
          <a:ea typeface="+mn-ea"/>
          <a:cs typeface="+mn-cs"/>
        </a:defRPr>
      </a:pPr>
      <a:endParaRPr lang="ru-KZ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38410316476479E-2"/>
          <c:y val="6.7129624191566692E-2"/>
          <c:w val="0.93879581086459785"/>
          <c:h val="0.83590536308728147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766272"/>
        <c:axId val="196807488"/>
      </c:barChart>
      <c:catAx>
        <c:axId val="267766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6807488"/>
        <c:crosses val="autoZero"/>
        <c:auto val="1"/>
        <c:lblAlgn val="ctr"/>
        <c:lblOffset val="100"/>
        <c:noMultiLvlLbl val="0"/>
      </c:catAx>
      <c:valAx>
        <c:axId val="19680748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267766272"/>
        <c:crosses val="autoZero"/>
        <c:crossBetween val="between"/>
      </c:valAx>
      <c:spPr>
        <a:noFill/>
        <a:ln w="24569">
          <a:noFill/>
        </a:ln>
      </c:spPr>
    </c:plotArea>
    <c:plotVisOnly val="1"/>
    <c:dispBlanksAs val="gap"/>
    <c:showDLblsOverMax val="0"/>
  </c:chart>
  <c:txPr>
    <a:bodyPr/>
    <a:lstStyle/>
    <a:p>
      <a:pPr>
        <a:defRPr sz="1548">
          <a:solidFill>
            <a:schemeClr val="bg1"/>
          </a:solidFill>
        </a:defRPr>
      </a:pPr>
      <a:endParaRPr lang="ru-KZ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81141173139365E-2"/>
          <c:y val="5.7218902286897605E-2"/>
          <c:w val="0.93306832157677044"/>
          <c:h val="0.842648018711032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AE-43C5-A125-4B9AE1AF2E7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AE-43C5-A125-4B9AE1AF2E7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AE-43C5-A125-4B9AE1AF2E7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AE-43C5-A125-4B9AE1AF2E79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289909.90000000002</c:v>
                </c:pt>
                <c:pt idx="1">
                  <c:v>304132.5</c:v>
                </c:pt>
                <c:pt idx="2">
                  <c:v>395760</c:v>
                </c:pt>
                <c:pt idx="3">
                  <c:v>423463.8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AE-43C5-A125-4B9AE1AF2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243008"/>
        <c:axId val="217104384"/>
      </c:barChart>
      <c:catAx>
        <c:axId val="307243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7104384"/>
        <c:crosses val="autoZero"/>
        <c:auto val="1"/>
        <c:lblAlgn val="ctr"/>
        <c:lblOffset val="100"/>
        <c:noMultiLvlLbl val="0"/>
      </c:catAx>
      <c:valAx>
        <c:axId val="217104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4999"/>
                </a:schemeClr>
              </a:solidFill>
              <a:prstDash val="solid"/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crossAx val="3072430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11"/>
      </a:pPr>
      <a:endParaRPr lang="ru-K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403934904626036E-4"/>
          <c:y val="8.6791282130961489E-2"/>
          <c:w val="0.93879581086460484"/>
          <c:h val="0.8751094569801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38100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DE-43E0-B7A7-E3B94CBEE42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DE-43E0-B7A7-E3B94CBEE42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EDE-43E0-B7A7-E3B94CBEE429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августа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863762.8</c:v>
                </c:pt>
                <c:pt idx="1">
                  <c:v>425044.7</c:v>
                </c:pt>
                <c:pt idx="2">
                  <c:v>423463.8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DE-43E0-B7A7-E3B94CBEE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242496"/>
        <c:axId val="307763392"/>
      </c:barChart>
      <c:catAx>
        <c:axId val="307242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7763392"/>
        <c:crosses val="autoZero"/>
        <c:auto val="1"/>
        <c:lblAlgn val="ctr"/>
        <c:lblOffset val="100"/>
        <c:noMultiLvlLbl val="0"/>
      </c:catAx>
      <c:valAx>
        <c:axId val="307763392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7242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ru-RU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3.6334011626495202E-2"/>
          <c:y val="0.22180804256385711"/>
          <c:w val="0.94275122765218156"/>
          <c:h val="0.623335573216008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08D-420F-8964-C3F9724AE29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08D-420F-8964-C3F9724AE29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808D-420F-8964-C3F9724AE29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808D-420F-8964-C3F9724AE291}"/>
              </c:ext>
            </c:extLst>
          </c:dPt>
          <c:cat>
            <c:strRef>
              <c:f>Лист1!$A$2:$A$5</c:f>
              <c:strCache>
                <c:ptCount val="4"/>
                <c:pt idx="0">
                  <c:v>2023ж.</c:v>
                </c:pt>
                <c:pt idx="1">
                  <c:v>2024ж.</c:v>
                </c:pt>
                <c:pt idx="2">
                  <c:v>2025ж.</c:v>
                </c:pt>
                <c:pt idx="3">
                  <c:v>2026ж.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22080.799999999999</c:v>
                </c:pt>
                <c:pt idx="1">
                  <c:v>24146.799999999999</c:v>
                </c:pt>
                <c:pt idx="2">
                  <c:v>32460.6</c:v>
                </c:pt>
                <c:pt idx="3">
                  <c:v>40793.800000000003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8D-420F-8964-C3F9724AE2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2023ж.</c:v>
                </c:pt>
                <c:pt idx="1">
                  <c:v>2024ж.</c:v>
                </c:pt>
                <c:pt idx="2">
                  <c:v>2025ж.</c:v>
                </c:pt>
                <c:pt idx="3">
                  <c:v>2026ж.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808D-420F-8964-C3F9724AE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844736"/>
        <c:axId val="307760512"/>
      </c:barChart>
      <c:catAx>
        <c:axId val="30584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kumimoji="0" lang="ru-RU" sz="1400" b="1" i="0" u="none" strike="noStrike" kern="1200" cap="none" spc="0" normalizeH="0" baseline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FillTx/>
                <a:latin typeface="Cambria Math" pitchFamily="18" charset="0"/>
                <a:ea typeface="Cambria Math" pitchFamily="18" charset="0"/>
                <a:cs typeface="+mn-cs"/>
                <a:sym typeface="Calibri"/>
              </a:defRPr>
            </a:pPr>
            <a:endParaRPr lang="ru-KZ"/>
          </a:p>
        </c:txPr>
        <c:crossAx val="307760512"/>
        <c:crosses val="autoZero"/>
        <c:auto val="1"/>
        <c:lblAlgn val="ctr"/>
        <c:lblOffset val="100"/>
        <c:noMultiLvlLbl val="0"/>
      </c:catAx>
      <c:valAx>
        <c:axId val="30776051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05844736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</a:defRPr>
      </a:pPr>
      <a:endParaRPr lang="ru-K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333333334114E-2"/>
          <c:y val="0.05"/>
          <c:w val="0.9541666666666665"/>
          <c:h val="0.84093233267716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83A-42B0-AEBB-19B113EBCEC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83A-42B0-AEBB-19B113EBCEC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883A-42B0-AEBB-19B113EBCEC7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июля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83096.899999999994</c:v>
                </c:pt>
                <c:pt idx="1">
                  <c:v>31752.1</c:v>
                </c:pt>
                <c:pt idx="2">
                  <c:v>31684.400000000001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3A-42B0-AEBB-19B113EBC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111360"/>
        <c:axId val="306360256"/>
      </c:barChart>
      <c:catAx>
        <c:axId val="308111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6360256"/>
        <c:crosses val="autoZero"/>
        <c:auto val="1"/>
        <c:lblAlgn val="ctr"/>
        <c:lblOffset val="100"/>
        <c:noMultiLvlLbl val="0"/>
      </c:catAx>
      <c:valAx>
        <c:axId val="306360256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8111360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KZ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24386173909232E-2"/>
          <c:y val="0.21808421345727164"/>
          <c:w val="0.94275122765219799"/>
          <c:h val="0.590300872342225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1024128"/>
        <c:axId val="309172416"/>
      </c:barChart>
      <c:catAx>
        <c:axId val="311024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9172416"/>
        <c:crosses val="autoZero"/>
        <c:auto val="1"/>
        <c:lblAlgn val="ctr"/>
        <c:lblOffset val="100"/>
        <c:noMultiLvlLbl val="0"/>
      </c:catAx>
      <c:valAx>
        <c:axId val="30917241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11024128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131"/>
      </a:pPr>
      <a:endParaRPr lang="ru-K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774945886055266E-2"/>
          <c:y val="0.29037332894315121"/>
          <c:w val="0.94275122765220065"/>
          <c:h val="0.5903008723422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F35-47EF-B690-A60ED93C06DE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1F35-47EF-B690-A60ED93C06D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1F35-47EF-B690-A60ED93C06D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1F35-47EF-B690-A60ED93C06DE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167852.5</c:v>
                </c:pt>
                <c:pt idx="1">
                  <c:v>213134</c:v>
                </c:pt>
                <c:pt idx="2">
                  <c:v>426631</c:v>
                </c:pt>
                <c:pt idx="3">
                  <c:v>729831.6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35-47EF-B690-A60ED93C06D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1F35-47EF-B690-A60ED93C0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110336"/>
        <c:axId val="264024576"/>
      </c:barChart>
      <c:catAx>
        <c:axId val="30811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KZ"/>
          </a:p>
        </c:txPr>
        <c:crossAx val="264024576"/>
        <c:crosses val="autoZero"/>
        <c:auto val="1"/>
        <c:lblAlgn val="ctr"/>
        <c:lblOffset val="100"/>
        <c:noMultiLvlLbl val="0"/>
      </c:catAx>
      <c:valAx>
        <c:axId val="26402457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08110336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131"/>
      </a:pPr>
      <a:endParaRPr lang="ru-KZ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321828614116814E-2"/>
          <c:y val="7.1251632235173501E-2"/>
          <c:w val="0.9541666666666665"/>
          <c:h val="0.819680754043843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2C2-4E21-81A7-3DB370473B6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2C2-4E21-81A7-3DB370473B68}"/>
              </c:ext>
            </c:extLst>
          </c:dPt>
          <c:dPt>
            <c:idx val="2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5-82C2-4E21-81A7-3DB370473B68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августа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1451495.9</c:v>
                </c:pt>
                <c:pt idx="1">
                  <c:v>758570.5</c:v>
                </c:pt>
                <c:pt idx="2">
                  <c:v>729831.6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C2-4E21-81A7-3DB37047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9343744"/>
        <c:axId val="264021120"/>
      </c:barChart>
      <c:catAx>
        <c:axId val="309343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4021120"/>
        <c:crosses val="autoZero"/>
        <c:auto val="1"/>
        <c:lblAlgn val="ctr"/>
        <c:lblOffset val="100"/>
        <c:noMultiLvlLbl val="0"/>
      </c:catAx>
      <c:valAx>
        <c:axId val="264021120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9343744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KZ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CE105-0AF3-481C-9D0C-09E010405373}" type="doc">
      <dgm:prSet loTypeId="urn:microsoft.com/office/officeart/2005/8/layout/default#1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24890685-345E-4AF9-B410-885830EDFC48}">
      <dgm:prSet phldrT="[Текст]"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ТҮСІМДЕР</a:t>
          </a:r>
        </a:p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2 048 569,0 млн. те</a:t>
          </a:r>
          <a:r>
            <a:rPr lang="kk-KZ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ң</a:t>
          </a:r>
          <a:r>
            <a:rPr lang="ru-RU" sz="3200" b="1" i="0" u="none" strike="noStrike" kern="1200" cap="none" spc="0" baseline="0" dirty="0" err="1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ге</a:t>
          </a:r>
          <a:endParaRPr lang="ru-RU" sz="3200" b="1" i="0" u="none" strike="noStrike" kern="1200" cap="none" spc="0" baseline="0" dirty="0">
            <a:ln/>
            <a:solidFill>
              <a:srgbClr val="FFFFFF"/>
            </a:solidFill>
            <a:uFillTx/>
            <a:latin typeface="Cambria Math" pitchFamily="18" charset="0"/>
            <a:ea typeface="Cambria Math" pitchFamily="18" charset="0"/>
            <a:cs typeface="Helvetica"/>
            <a:sym typeface="Myriad Pro Semibold"/>
          </a:endParaRPr>
        </a:p>
      </dgm:t>
    </dgm:pt>
    <dgm:pt modelId="{B62D0F14-77D3-44EE-961D-D13966703BE1}" type="par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6E03A5E-7B1A-4C17-96D7-4EAA2288BAE4}" type="sib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821540ED-A0EC-41B4-860C-7D080CFE3128}">
      <dgm:prSet phldrT="[Текст]" custT="1"/>
      <dgm:spPr/>
      <dgm:t>
        <a:bodyPr/>
        <a:lstStyle/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ШЫҒЫСТАР</a:t>
          </a:r>
        </a:p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1 504 589,4</a:t>
          </a:r>
          <a:r>
            <a:rPr lang="ru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 </a:t>
          </a: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млн. </a:t>
          </a:r>
          <a:r>
            <a:rPr lang="ru-RU" sz="3200" b="1" i="0" u="none" strike="noStrike" kern="1200" cap="none" spc="0" baseline="0" dirty="0" err="1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теңге</a:t>
          </a:r>
          <a:endParaRPr lang="ru-RU" sz="3200" b="1" i="0" u="none" strike="noStrike" kern="1200" cap="none" spc="0" baseline="0" dirty="0">
            <a:ln/>
            <a:solidFill>
              <a:srgbClr val="002060"/>
            </a:solidFill>
            <a:uFillTx/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dgm:t>
    </dgm:pt>
    <dgm:pt modelId="{1CB26B0D-1C82-4EF0-BD3D-90C8856D7183}" type="par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A478537-BD4E-4564-A69C-72D844741ECA}" type="sib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5CBD62D1-8394-4965-B76E-FB7B5E68F70D}" type="pres">
      <dgm:prSet presAssocID="{EF8CE105-0AF3-481C-9D0C-09E010405373}" presName="diagram" presStyleCnt="0">
        <dgm:presLayoutVars>
          <dgm:dir/>
          <dgm:resizeHandles val="exact"/>
        </dgm:presLayoutVars>
      </dgm:prSet>
      <dgm:spPr/>
    </dgm:pt>
    <dgm:pt modelId="{10CDEEF6-DBC1-49AA-8593-E4F52973EE38}" type="pres">
      <dgm:prSet presAssocID="{24890685-345E-4AF9-B410-885830EDFC48}" presName="node" presStyleLbl="node1" presStyleIdx="0" presStyleCnt="2" custScaleX="131183" custScaleY="105220" custLinFactNeighborX="2507" custLinFactNeighborY="-27526">
        <dgm:presLayoutVars>
          <dgm:bulletEnabled val="1"/>
        </dgm:presLayoutVars>
      </dgm:prSet>
      <dgm:spPr>
        <a:xfrm>
          <a:off x="274170" y="197941"/>
          <a:ext cx="4715991" cy="2829594"/>
        </a:xfrm>
        <a:prstGeom prst="roundRect">
          <a:avLst/>
        </a:prstGeom>
      </dgm:spPr>
    </dgm:pt>
    <dgm:pt modelId="{EE12ECF6-7FB0-4FD8-91C9-F2A066FAA398}" type="pres">
      <dgm:prSet presAssocID="{46E03A5E-7B1A-4C17-96D7-4EAA2288BAE4}" presName="sibTrans" presStyleCnt="0"/>
      <dgm:spPr/>
    </dgm:pt>
    <dgm:pt modelId="{655AA037-6153-4A31-B1B6-6E97A96C353C}" type="pres">
      <dgm:prSet presAssocID="{821540ED-A0EC-41B4-860C-7D080CFE3128}" presName="node" presStyleLbl="node1" presStyleIdx="1" presStyleCnt="2" custScaleX="124077" custScaleY="106973" custLinFactNeighborX="-3473" custLinFactNeighborY="1273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19C4FC02-65C5-46F0-988D-0B2E25C13FBC}" type="presOf" srcId="{24890685-345E-4AF9-B410-885830EDFC48}" destId="{10CDEEF6-DBC1-49AA-8593-E4F52973EE38}" srcOrd="0" destOrd="0" presId="urn:microsoft.com/office/officeart/2005/8/layout/default#1"/>
    <dgm:cxn modelId="{4BA8885C-3EB1-4AE4-A31C-833D18091860}" type="presOf" srcId="{EF8CE105-0AF3-481C-9D0C-09E010405373}" destId="{5CBD62D1-8394-4965-B76E-FB7B5E68F70D}" srcOrd="0" destOrd="0" presId="urn:microsoft.com/office/officeart/2005/8/layout/default#1"/>
    <dgm:cxn modelId="{7714AA51-E4AD-4684-9850-D7E9651E809F}" type="presOf" srcId="{821540ED-A0EC-41B4-860C-7D080CFE3128}" destId="{655AA037-6153-4A31-B1B6-6E97A96C353C}" srcOrd="0" destOrd="0" presId="urn:microsoft.com/office/officeart/2005/8/layout/default#1"/>
    <dgm:cxn modelId="{80ECD7C6-D1D6-42BF-BD40-140F579FEAE7}" srcId="{EF8CE105-0AF3-481C-9D0C-09E010405373}" destId="{821540ED-A0EC-41B4-860C-7D080CFE3128}" srcOrd="1" destOrd="0" parTransId="{1CB26B0D-1C82-4EF0-BD3D-90C8856D7183}" sibTransId="{4A478537-BD4E-4564-A69C-72D844741ECA}"/>
    <dgm:cxn modelId="{DB62A1F7-2C33-4B6D-8FAF-28FC1F0CC0B5}" srcId="{EF8CE105-0AF3-481C-9D0C-09E010405373}" destId="{24890685-345E-4AF9-B410-885830EDFC48}" srcOrd="0" destOrd="0" parTransId="{B62D0F14-77D3-44EE-961D-D13966703BE1}" sibTransId="{46E03A5E-7B1A-4C17-96D7-4EAA2288BAE4}"/>
    <dgm:cxn modelId="{8EFD8E2D-9E7E-46B9-A450-0A51BC05F857}" type="presParOf" srcId="{5CBD62D1-8394-4965-B76E-FB7B5E68F70D}" destId="{10CDEEF6-DBC1-49AA-8593-E4F52973EE38}" srcOrd="0" destOrd="0" presId="urn:microsoft.com/office/officeart/2005/8/layout/default#1"/>
    <dgm:cxn modelId="{7E9F6A77-7F89-4A64-B781-A88641482F16}" type="presParOf" srcId="{5CBD62D1-8394-4965-B76E-FB7B5E68F70D}" destId="{EE12ECF6-7FB0-4FD8-91C9-F2A066FAA398}" srcOrd="1" destOrd="0" presId="urn:microsoft.com/office/officeart/2005/8/layout/default#1"/>
    <dgm:cxn modelId="{691BC422-0DE7-47EB-9835-0E19F7BF0CCA}" type="presParOf" srcId="{5CBD62D1-8394-4965-B76E-FB7B5E68F70D}" destId="{655AA037-6153-4A31-B1B6-6E97A96C353C}" srcOrd="2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DEEF6-DBC1-49AA-8593-E4F52973EE38}">
      <dsp:nvSpPr>
        <dsp:cNvPr id="0" name=""/>
        <dsp:cNvSpPr/>
      </dsp:nvSpPr>
      <dsp:spPr>
        <a:xfrm>
          <a:off x="94080" y="398251"/>
          <a:ext cx="4898501" cy="2357410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ТҮСІМДЕР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2 048 569,0 млн. те</a:t>
          </a:r>
          <a:r>
            <a:rPr lang="kk-KZ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ң</a:t>
          </a:r>
          <a:r>
            <a:rPr lang="ru-RU" sz="3200" b="1" i="0" u="none" strike="noStrike" kern="1200" cap="none" spc="0" baseline="0" dirty="0" err="1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ге</a:t>
          </a:r>
          <a:endParaRPr lang="ru-RU" sz="3200" b="1" i="0" u="none" strike="noStrike" kern="1200" cap="none" spc="0" baseline="0" dirty="0">
            <a:ln/>
            <a:solidFill>
              <a:srgbClr val="FFFFFF"/>
            </a:solidFill>
            <a:uFillTx/>
            <a:latin typeface="Cambria Math" pitchFamily="18" charset="0"/>
            <a:ea typeface="Cambria Math" pitchFamily="18" charset="0"/>
            <a:cs typeface="Helvetica"/>
            <a:sym typeface="Myriad Pro Semibold"/>
          </a:endParaRPr>
        </a:p>
      </dsp:txBody>
      <dsp:txXfrm>
        <a:off x="209159" y="513330"/>
        <a:ext cx="4668343" cy="2127252"/>
      </dsp:txXfrm>
    </dsp:sp>
    <dsp:sp modelId="{655AA037-6153-4A31-B1B6-6E97A96C353C}">
      <dsp:nvSpPr>
        <dsp:cNvPr id="0" name=""/>
        <dsp:cNvSpPr/>
      </dsp:nvSpPr>
      <dsp:spPr>
        <a:xfrm>
          <a:off x="5142692" y="1280599"/>
          <a:ext cx="4633156" cy="2396685"/>
        </a:xfrm>
        <a:prstGeom prst="roundRect">
          <a:avLst/>
        </a:prstGeom>
        <a:solidFill>
          <a:schemeClr val="accent5">
            <a:shade val="80000"/>
            <a:hueOff val="205221"/>
            <a:satOff val="-2238"/>
            <a:lumOff val="255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ШЫҒЫСТАР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1 504 589,4</a:t>
          </a:r>
          <a:r>
            <a:rPr lang="ru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 </a:t>
          </a: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млн. </a:t>
          </a:r>
          <a:r>
            <a:rPr lang="ru-RU" sz="3200" b="1" i="0" u="none" strike="noStrike" kern="1200" cap="none" spc="0" baseline="0" dirty="0" err="1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теңге</a:t>
          </a:r>
          <a:endParaRPr lang="ru-RU" sz="3200" b="1" i="0" u="none" strike="noStrike" kern="1200" cap="none" spc="0" baseline="0" dirty="0">
            <a:ln/>
            <a:solidFill>
              <a:srgbClr val="002060"/>
            </a:solidFill>
            <a:uFillTx/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dsp:txBody>
      <dsp:txXfrm>
        <a:off x="5259689" y="1397596"/>
        <a:ext cx="4399162" cy="2162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0.01601</cdr:x>
      <cdr:y>0.78449</cdr:y>
    </cdr:from>
    <cdr:to>
      <cdr:x>0.09178</cdr:x>
      <cdr:y>0.8521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5D5E126-1713-481E-B671-E6BF23EF5EF0}"/>
            </a:ext>
          </a:extLst>
        </cdr:cNvPr>
        <cdr:cNvSpPr txBox="1"/>
      </cdr:nvSpPr>
      <cdr:spPr>
        <a:xfrm xmlns:a="http://schemas.openxmlformats.org/drawingml/2006/main">
          <a:off x="153152" y="4284918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3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0.01682</cdr:x>
      <cdr:y>0.62796</cdr:y>
    </cdr:from>
    <cdr:to>
      <cdr:x>0.09259</cdr:x>
      <cdr:y>0.69557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CC82F974-F8D7-440C-89F8-7A474E725E00}"/>
            </a:ext>
          </a:extLst>
        </cdr:cNvPr>
        <cdr:cNvSpPr txBox="1"/>
      </cdr:nvSpPr>
      <cdr:spPr>
        <a:xfrm xmlns:a="http://schemas.openxmlformats.org/drawingml/2006/main">
          <a:off x="160820" y="3429945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4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0.01491</cdr:x>
      <cdr:y>0.41141</cdr:y>
    </cdr:from>
    <cdr:to>
      <cdr:x>0.09068</cdr:x>
      <cdr:y>0.47903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9BB6B90-FF61-4EC2-BCCC-7932E10D0CAC}"/>
            </a:ext>
          </a:extLst>
        </cdr:cNvPr>
        <cdr:cNvSpPr txBox="1"/>
      </cdr:nvSpPr>
      <cdr:spPr>
        <a:xfrm xmlns:a="http://schemas.openxmlformats.org/drawingml/2006/main">
          <a:off x="142608" y="2247167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5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0.01571</cdr:x>
      <cdr:y>0.14275</cdr:y>
    </cdr:from>
    <cdr:to>
      <cdr:x>0.09148</cdr:x>
      <cdr:y>0.21037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5A062E1-F7C0-4639-9082-69A733B5DC13}"/>
            </a:ext>
          </a:extLst>
        </cdr:cNvPr>
        <cdr:cNvSpPr txBox="1"/>
      </cdr:nvSpPr>
      <cdr:spPr>
        <a:xfrm xmlns:a="http://schemas.openxmlformats.org/drawingml/2006/main">
          <a:off x="150276" y="779718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6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0.05058</cdr:x>
      <cdr:y>0.90924</cdr:y>
    </cdr:from>
    <cdr:to>
      <cdr:x>0.24091</cdr:x>
      <cdr:y>0.99086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C4C6EDFC-F449-4933-BE5C-8A23759EC0B4}"/>
            </a:ext>
          </a:extLst>
        </cdr:cNvPr>
        <cdr:cNvSpPr txBox="1"/>
      </cdr:nvSpPr>
      <cdr:spPr>
        <a:xfrm xmlns:a="http://schemas.openxmlformats.org/drawingml/2006/main">
          <a:off x="483736" y="5143118"/>
          <a:ext cx="1820211" cy="4616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algn="ctr" rtl="0" hangingPunct="0"/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Корпоративтік</a:t>
          </a:r>
          <a:r>
            <a:rPr lang="ru-RU" sz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</a:p>
        <a:p xmlns:a="http://schemas.openxmlformats.org/drawingml/2006/main">
          <a:pPr algn="ctr" rtl="0" hangingPunct="0"/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табыс</a:t>
          </a:r>
          <a:r>
            <a:rPr lang="ru-RU" sz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салығы</a:t>
          </a:r>
          <a:endParaRPr kumimoji="0" lang="ru-KZ" sz="120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0.20733</cdr:x>
      <cdr:y>0.90924</cdr:y>
    </cdr:from>
    <cdr:to>
      <cdr:x>0.38242</cdr:x>
      <cdr:y>0.99085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19C0A35B-5F14-4812-BDEC-033249E69108}"/>
            </a:ext>
          </a:extLst>
        </cdr:cNvPr>
        <cdr:cNvSpPr txBox="1"/>
      </cdr:nvSpPr>
      <cdr:spPr>
        <a:xfrm xmlns:a="http://schemas.openxmlformats.org/drawingml/2006/main">
          <a:off x="1982786" y="5143118"/>
          <a:ext cx="16744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Жеке табыс</a:t>
          </a:r>
        </a:p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салығы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0.37843</cdr:x>
      <cdr:y>0.90819</cdr:y>
    </cdr:from>
    <cdr:to>
      <cdr:x>0.51664</cdr:x>
      <cdr:y>0.99271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6804E292-8326-4D2B-8E5E-55A74136A5AD}"/>
            </a:ext>
          </a:extLst>
        </cdr:cNvPr>
        <cdr:cNvSpPr txBox="1"/>
      </cdr:nvSpPr>
      <cdr:spPr>
        <a:xfrm xmlns:a="http://schemas.openxmlformats.org/drawingml/2006/main">
          <a:off x="3619096" y="5137193"/>
          <a:ext cx="1321764" cy="4780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Әлеуметт</a:t>
          </a:r>
          <a:r>
            <a:rPr lang="en-US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i</a:t>
          </a:r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к салық 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0.52896</cdr:x>
      <cdr:y>0.90924</cdr:y>
    </cdr:from>
    <cdr:to>
      <cdr:x>0.66717</cdr:x>
      <cdr:y>0.99085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860564F5-8469-4880-85E4-ECFC1273A1FE}"/>
            </a:ext>
          </a:extLst>
        </cdr:cNvPr>
        <cdr:cNvSpPr txBox="1"/>
      </cdr:nvSpPr>
      <cdr:spPr>
        <a:xfrm xmlns:a="http://schemas.openxmlformats.org/drawingml/2006/main">
          <a:off x="5058682" y="5143118"/>
          <a:ext cx="13217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Жарнама орнал-ғы үшін төлем</a:t>
          </a:r>
          <a:endParaRPr lang="ru-KZ" sz="1200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0.6814</cdr:x>
      <cdr:y>0.92632</cdr:y>
    </cdr:from>
    <cdr:to>
      <cdr:x>0.81961</cdr:x>
      <cdr:y>0.97529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B913E679-0747-4D12-ADE0-0DF42E523469}"/>
            </a:ext>
          </a:extLst>
        </cdr:cNvPr>
        <cdr:cNvSpPr txBox="1"/>
      </cdr:nvSpPr>
      <cdr:spPr>
        <a:xfrm xmlns:a="http://schemas.openxmlformats.org/drawingml/2006/main">
          <a:off x="6516534" y="5239746"/>
          <a:ext cx="1321764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Акциздер 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0.82743</cdr:x>
      <cdr:y>0.90633</cdr:y>
    </cdr:from>
    <cdr:to>
      <cdr:x>0.96564</cdr:x>
      <cdr:y>0.98795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EF69AA88-AC78-42AF-8932-F119415116C3}"/>
            </a:ext>
          </a:extLst>
        </cdr:cNvPr>
        <cdr:cNvSpPr txBox="1"/>
      </cdr:nvSpPr>
      <cdr:spPr>
        <a:xfrm xmlns:a="http://schemas.openxmlformats.org/drawingml/2006/main">
          <a:off x="7913085" y="5126672"/>
          <a:ext cx="13217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ru-RU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Мемлекеттік</a:t>
          </a:r>
          <a:r>
            <a:rPr lang="ru-RU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 </a:t>
          </a:r>
        </a:p>
        <a:p xmlns:a="http://schemas.openxmlformats.org/drawingml/2006/main">
          <a:pPr algn="ctr" rtl="0" hangingPunct="0"/>
          <a:r>
            <a:rPr lang="ru-RU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баж</a:t>
          </a:r>
          <a:endParaRPr lang="ru-KZ" sz="1200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0.37163</cdr:x>
      <cdr:y>0.6768</cdr:y>
    </cdr:from>
    <cdr:to>
      <cdr:x>0.38639</cdr:x>
      <cdr:y>0.78421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325999" y="1939251"/>
          <a:ext cx="92394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non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4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0.22744</cdr:x>
      <cdr:y>0.34804</cdr:y>
    </cdr:from>
    <cdr:to>
      <cdr:x>0.24006</cdr:x>
      <cdr:y>0.35546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91754" y="2141213"/>
          <a:ext cx="114300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0.09872</cdr:x>
      <cdr:y>0.2387</cdr:y>
    </cdr:from>
    <cdr:to>
      <cdr:x>0.13554</cdr:x>
      <cdr:y>0.28045</cdr:y>
    </cdr:to>
    <cdr:sp macro="" textlink="">
      <cdr:nvSpPr>
        <cdr:cNvPr id="4" name="Прямая со стрелкой 3"/>
        <cdr:cNvSpPr/>
      </cdr:nvSpPr>
      <cdr:spPr>
        <a:xfrm xmlns:a="http://schemas.openxmlformats.org/drawingml/2006/main">
          <a:off x="977900" y="1417583"/>
          <a:ext cx="364744" cy="24795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0.4979</cdr:x>
      <cdr:y>0.2198</cdr:y>
    </cdr:from>
    <cdr:to>
      <cdr:x>0.53594</cdr:x>
      <cdr:y>0.25391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H="1">
          <a:off x="4932196" y="1305369"/>
          <a:ext cx="376782" cy="202548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0.31963</cdr:x>
      <cdr:y>0.06813</cdr:y>
    </cdr:from>
    <cdr:to>
      <cdr:x>0.33341</cdr:x>
      <cdr:y>0.12788</cdr:y>
    </cdr:to>
    <cdr:sp macro="" textlink="">
      <cdr:nvSpPr>
        <cdr:cNvPr id="17" name="Прямая со стрелкой 16"/>
        <cdr:cNvSpPr/>
      </cdr:nvSpPr>
      <cdr:spPr>
        <a:xfrm xmlns:a="http://schemas.openxmlformats.org/drawingml/2006/main" flipH="1">
          <a:off x="3166280" y="404616"/>
          <a:ext cx="136477" cy="354843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0.54188</cdr:x>
      <cdr:y>0.16873</cdr:y>
    </cdr:from>
    <cdr:to>
      <cdr:x>0.65309</cdr:x>
      <cdr:y>0.25803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5367819" y="1002060"/>
          <a:ext cx="1101646" cy="530333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 fontAlgn="ctr" latinLnBrk="0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423 463,8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algn="ctr" rtl="0" fontAlgn="ctr" latinLnBrk="0"/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28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0.33846</cdr:x>
      <cdr:y>0.0138</cdr:y>
    </cdr:from>
    <cdr:to>
      <cdr:x>0.43413</cdr:x>
      <cdr:y>0.09642</cdr:y>
    </cdr:to>
    <cdr:sp macro="" textlink="">
      <cdr:nvSpPr>
        <cdr:cNvPr id="23" name="Скругленный прямоугольник 22"/>
        <cdr:cNvSpPr/>
      </cdr:nvSpPr>
      <cdr:spPr>
        <a:xfrm xmlns:a="http://schemas.openxmlformats.org/drawingml/2006/main">
          <a:off x="3352825" y="81966"/>
          <a:ext cx="947707" cy="490663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11 821,2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0,7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  <a:p xmlns:a="http://schemas.openxmlformats.org/drawingml/2006/main">
          <a:pPr marL="0" indent="0" algn="ctr"/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cdr:txBody>
    </cdr:sp>
  </cdr:relSizeAnchor>
  <cdr:relSizeAnchor xmlns:cdr="http://schemas.openxmlformats.org/drawingml/2006/chartDrawing">
    <cdr:from>
      <cdr:x>0.01345</cdr:x>
      <cdr:y>0.73612</cdr:y>
    </cdr:from>
    <cdr:to>
      <cdr:x>0.10511</cdr:x>
      <cdr:y>0.81555</cdr:y>
    </cdr:to>
    <cdr:sp macro="" textlink="">
      <cdr:nvSpPr>
        <cdr:cNvPr id="26" name="Скругленный прямоугольник 25"/>
        <cdr:cNvSpPr/>
      </cdr:nvSpPr>
      <cdr:spPr>
        <a:xfrm xmlns:a="http://schemas.openxmlformats.org/drawingml/2006/main">
          <a:off x="133218" y="4371632"/>
          <a:ext cx="907984" cy="471718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180 605,7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11,8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0.45659</cdr:x>
      <cdr:y>0.89303</cdr:y>
    </cdr:from>
    <cdr:to>
      <cdr:x>0.54865</cdr:x>
      <cdr:y>0.97262</cdr:y>
    </cdr:to>
    <cdr:sp macro="" textlink="">
      <cdr:nvSpPr>
        <cdr:cNvPr id="29" name="Скругленный прямоугольник 28"/>
        <cdr:cNvSpPr/>
      </cdr:nvSpPr>
      <cdr:spPr>
        <a:xfrm xmlns:a="http://schemas.openxmlformats.org/drawingml/2006/main">
          <a:off x="4523014" y="5303501"/>
          <a:ext cx="911946" cy="472667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398 762,6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26,1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 </a:t>
          </a:r>
        </a:p>
      </cdr:txBody>
    </cdr:sp>
  </cdr:relSizeAnchor>
  <cdr:relSizeAnchor xmlns:cdr="http://schemas.openxmlformats.org/drawingml/2006/chartDrawing">
    <cdr:from>
      <cdr:x>0.56834</cdr:x>
      <cdr:y>0.59769</cdr:y>
    </cdr:from>
    <cdr:to>
      <cdr:x>0.65934</cdr:x>
      <cdr:y>0.67637</cdr:y>
    </cdr:to>
    <cdr:sp macro="" textlink="">
      <cdr:nvSpPr>
        <cdr:cNvPr id="30" name="Скругленный прямоугольник 29"/>
        <cdr:cNvSpPr/>
      </cdr:nvSpPr>
      <cdr:spPr>
        <a:xfrm xmlns:a="http://schemas.openxmlformats.org/drawingml/2006/main">
          <a:off x="5629956" y="3549526"/>
          <a:ext cx="901446" cy="467264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40 793,8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2,6</a:t>
          </a:r>
          <a:r>
            <a:rPr lang="en-US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)</a:t>
          </a:r>
        </a:p>
        <a:p xmlns:a="http://schemas.openxmlformats.org/drawingml/2006/main">
          <a:pPr marL="0" indent="0"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</a:p>
      </cdr:txBody>
    </cdr:sp>
  </cdr:relSizeAnchor>
  <cdr:relSizeAnchor xmlns:cdr="http://schemas.openxmlformats.org/drawingml/2006/chartDrawing">
    <cdr:from>
      <cdr:x>0.03532</cdr:x>
      <cdr:y>0.13217</cdr:y>
    </cdr:from>
    <cdr:to>
      <cdr:x>0.13697</cdr:x>
      <cdr:y>0.22304</cdr:y>
    </cdr:to>
    <cdr:sp macro="" textlink="">
      <cdr:nvSpPr>
        <cdr:cNvPr id="31" name="Скругленный прямоугольник 30"/>
        <cdr:cNvSpPr/>
      </cdr:nvSpPr>
      <cdr:spPr>
        <a:xfrm xmlns:a="http://schemas.openxmlformats.org/drawingml/2006/main">
          <a:off x="349926" y="784918"/>
          <a:ext cx="1006945" cy="539657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319 312,2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20,9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0.15228</cdr:x>
      <cdr:y>0.90492</cdr:y>
    </cdr:from>
    <cdr:to>
      <cdr:x>0.24037</cdr:x>
      <cdr:y>0.98215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1508440" y="5374147"/>
          <a:ext cx="872620" cy="458652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150 463,3</a:t>
          </a:r>
        </a:p>
        <a:p xmlns:a="http://schemas.openxmlformats.org/drawingml/2006/main">
          <a:pPr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9,9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0.06538</cdr:x>
      <cdr:y>0.67787</cdr:y>
    </cdr:from>
    <cdr:to>
      <cdr:x>0.11471</cdr:x>
      <cdr:y>0.7197</cdr:y>
    </cdr:to>
    <cdr:sp macro="" textlink="">
      <cdr:nvSpPr>
        <cdr:cNvPr id="16" name="Прямая со стрелкой 15"/>
        <cdr:cNvSpPr/>
      </cdr:nvSpPr>
      <cdr:spPr>
        <a:xfrm xmlns:a="http://schemas.openxmlformats.org/drawingml/2006/main" flipV="1">
          <a:off x="647700" y="4025748"/>
          <a:ext cx="488655" cy="248386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0.18718</cdr:x>
      <cdr:y>0.85442</cdr:y>
    </cdr:from>
    <cdr:to>
      <cdr:x>0.22821</cdr:x>
      <cdr:y>0.89292</cdr:y>
    </cdr:to>
    <cdr:sp macro="" textlink="">
      <cdr:nvSpPr>
        <cdr:cNvPr id="18" name="Прямая со стрелкой 17">
          <a:extLst xmlns:a="http://schemas.openxmlformats.org/drawingml/2006/main">
            <a:ext uri="{FF2B5EF4-FFF2-40B4-BE49-F238E27FC236}">
              <a16:creationId xmlns:a16="http://schemas.microsoft.com/office/drawing/2014/main" id="{07B69E46-826D-44C0-AB2E-DAC94BB93DC0}"/>
            </a:ext>
          </a:extLst>
        </cdr:cNvPr>
        <cdr:cNvSpPr/>
      </cdr:nvSpPr>
      <cdr:spPr>
        <a:xfrm xmlns:a="http://schemas.openxmlformats.org/drawingml/2006/main" flipV="1">
          <a:off x="1854201" y="5074234"/>
          <a:ext cx="406400" cy="228599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0.45283</cdr:x>
      <cdr:y>0.82293</cdr:y>
    </cdr:from>
    <cdr:to>
      <cdr:x>0.49103</cdr:x>
      <cdr:y>0.87581</cdr:y>
    </cdr:to>
    <cdr:sp macro="" textlink="">
      <cdr:nvSpPr>
        <cdr:cNvPr id="19" name="Прямая со стрелкой 18">
          <a:extLst xmlns:a="http://schemas.openxmlformats.org/drawingml/2006/main">
            <a:ext uri="{FF2B5EF4-FFF2-40B4-BE49-F238E27FC236}">
              <a16:creationId xmlns:a16="http://schemas.microsoft.com/office/drawing/2014/main" id="{8D640199-8E77-479D-A43E-AEA28687F340}"/>
            </a:ext>
          </a:extLst>
        </cdr:cNvPr>
        <cdr:cNvSpPr/>
      </cdr:nvSpPr>
      <cdr:spPr>
        <a:xfrm xmlns:a="http://schemas.openxmlformats.org/drawingml/2006/main" flipH="1" flipV="1">
          <a:off x="4485706" y="4887205"/>
          <a:ext cx="378394" cy="31403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 dirty="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0.52279</cdr:x>
      <cdr:y>0.6919</cdr:y>
    </cdr:from>
    <cdr:to>
      <cdr:x>0.58077</cdr:x>
      <cdr:y>0.71494</cdr:y>
    </cdr:to>
    <cdr:sp macro="" textlink="">
      <cdr:nvSpPr>
        <cdr:cNvPr id="20" name="Прямая со стрелкой 19">
          <a:extLst xmlns:a="http://schemas.openxmlformats.org/drawingml/2006/main">
            <a:ext uri="{FF2B5EF4-FFF2-40B4-BE49-F238E27FC236}">
              <a16:creationId xmlns:a16="http://schemas.microsoft.com/office/drawing/2014/main" id="{85CDD885-6AFA-4709-ACFF-DFD2C7430819}"/>
            </a:ext>
          </a:extLst>
        </cdr:cNvPr>
        <cdr:cNvSpPr/>
      </cdr:nvSpPr>
      <cdr:spPr>
        <a:xfrm xmlns:a="http://schemas.openxmlformats.org/drawingml/2006/main" flipH="1">
          <a:off x="5178726" y="4109035"/>
          <a:ext cx="574373" cy="13685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 dirty="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0.69738</cdr:x>
      <cdr:y>0.50596</cdr:y>
    </cdr:from>
    <cdr:to>
      <cdr:x>0.95883</cdr:x>
      <cdr:y>0.7048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83572" y="861486"/>
          <a:ext cx="1193532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0.42387</cdr:x>
      <cdr:y>0.68762</cdr:y>
    </cdr:from>
    <cdr:to>
      <cdr:x>0.61919</cdr:x>
      <cdr:y>0.86838</cdr:y>
    </cdr:to>
    <cdr:sp macro="" textlink="">
      <cdr:nvSpPr>
        <cdr:cNvPr id="3" name="TextBox 39"/>
        <cdr:cNvSpPr txBox="1"/>
      </cdr:nvSpPr>
      <cdr:spPr>
        <a:xfrm xmlns:a="http://schemas.openxmlformats.org/drawingml/2006/main">
          <a:off x="1934986" y="1170794"/>
          <a:ext cx="891645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0.10403</cdr:x>
      <cdr:y>0.08385</cdr:y>
    </cdr:from>
    <cdr:to>
      <cdr:x>0.29809</cdr:x>
      <cdr:y>0.26461</cdr:y>
    </cdr:to>
    <cdr:sp macro="" textlink="">
      <cdr:nvSpPr>
        <cdr:cNvPr id="5" name="TextBox 39"/>
        <cdr:cNvSpPr txBox="1"/>
      </cdr:nvSpPr>
      <cdr:spPr>
        <a:xfrm xmlns:a="http://schemas.openxmlformats.org/drawingml/2006/main">
          <a:off x="474902" y="142769"/>
          <a:ext cx="885893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0.74041</cdr:x>
      <cdr:y>0.69271</cdr:y>
    </cdr:from>
    <cdr:to>
      <cdr:x>0.99452</cdr:x>
      <cdr:y>0.87347</cdr:y>
    </cdr:to>
    <cdr:sp macro="" textlink="">
      <cdr:nvSpPr>
        <cdr:cNvPr id="6" name="TextBox 39"/>
        <cdr:cNvSpPr txBox="1"/>
      </cdr:nvSpPr>
      <cdr:spPr>
        <a:xfrm xmlns:a="http://schemas.openxmlformats.org/drawingml/2006/main">
          <a:off x="3380006" y="1179461"/>
          <a:ext cx="1160025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0.18024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0" y="-4194629"/>
          <a:ext cx="4941816" cy="480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2023-2026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жж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.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қорғаныс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,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қоғамдық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тәртіп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және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қауіпсіздік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бойынша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бюджеттің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атқарылу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динамикасы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 (</a:t>
          </a:r>
          <a:r>
            <a:rPr lang="ru-RU" altLang="ru-RU" sz="1200" kern="1200" dirty="0" err="1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млн.теңге</a:t>
          </a:r>
          <a:r>
            <a:rPr lang="ru-RU" altLang="ru-RU" sz="1200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)</a:t>
          </a:r>
        </a:p>
      </cdr:txBody>
    </cdr:sp>
  </cdr:relSizeAnchor>
  <cdr:relSizeAnchor xmlns:cdr="http://schemas.openxmlformats.org/drawingml/2006/chartDrawing">
    <cdr:from>
      <cdr:x>0.67679</cdr:x>
      <cdr:y>0.25203</cdr:y>
    </cdr:from>
    <cdr:to>
      <cdr:x>0.98913</cdr:x>
      <cdr:y>0.48578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3344571" y="696850"/>
          <a:ext cx="1543527" cy="6463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40 793,8</a:t>
          </a:r>
        </a:p>
        <a:p xmlns:a="http://schemas.openxmlformats.org/drawingml/2006/main">
          <a:pPr algn="ctr" rtl="0" fontAlgn="ctr"/>
          <a:endParaRPr lang="ru-RU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  <a:p xmlns:a="http://schemas.openxmlformats.org/drawingml/2006/main">
          <a:pPr algn="ctr" rtl="0" fontAlgn="ctr"/>
          <a:endParaRPr lang="ru-KZ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0.04513</cdr:x>
      <cdr:y>0.48396</cdr:y>
    </cdr:from>
    <cdr:to>
      <cdr:x>0.20357</cdr:x>
      <cdr:y>0.58414</cdr:y>
    </cdr:to>
    <cdr:sp macro="" textlink="">
      <cdr:nvSpPr>
        <cdr:cNvPr id="3" name="TextBox 23">
          <a:extLst xmlns:a="http://schemas.openxmlformats.org/drawingml/2006/main">
            <a:ext uri="{FF2B5EF4-FFF2-40B4-BE49-F238E27FC236}">
              <a16:creationId xmlns:a16="http://schemas.microsoft.com/office/drawing/2014/main" id="{9AF7EC37-8BAF-712A-A8EB-A3DE03872F84}"/>
            </a:ext>
          </a:extLst>
        </cdr:cNvPr>
        <cdr:cNvSpPr txBox="1"/>
      </cdr:nvSpPr>
      <cdr:spPr>
        <a:xfrm xmlns:a="http://schemas.openxmlformats.org/drawingml/2006/main">
          <a:off x="223026" y="1338137"/>
          <a:ext cx="782998" cy="2769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 fontAlgn="b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22 080,8</a:t>
          </a:r>
        </a:p>
      </cdr:txBody>
    </cdr:sp>
  </cdr:relSizeAnchor>
  <cdr:relSizeAnchor xmlns:cdr="http://schemas.openxmlformats.org/drawingml/2006/chartDrawing">
    <cdr:from>
      <cdr:x>0.27166</cdr:x>
      <cdr:y>0.45997</cdr:y>
    </cdr:from>
    <cdr:to>
      <cdr:x>0.42665</cdr:x>
      <cdr:y>0.56015</cdr:y>
    </cdr:to>
    <cdr:sp macro="" textlink="">
      <cdr:nvSpPr>
        <cdr:cNvPr id="6" name="TextBox 22">
          <a:extLst xmlns:a="http://schemas.openxmlformats.org/drawingml/2006/main">
            <a:ext uri="{FF2B5EF4-FFF2-40B4-BE49-F238E27FC236}">
              <a16:creationId xmlns:a16="http://schemas.microsoft.com/office/drawing/2014/main" id="{58D5738C-C643-1562-F44D-CF0D161D79B5}"/>
            </a:ext>
          </a:extLst>
        </cdr:cNvPr>
        <cdr:cNvSpPr txBox="1"/>
      </cdr:nvSpPr>
      <cdr:spPr>
        <a:xfrm xmlns:a="http://schemas.openxmlformats.org/drawingml/2006/main">
          <a:off x="1342494" y="1271816"/>
          <a:ext cx="765932" cy="2769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 fontAlgn="ctr"/>
          <a:r>
            <a:rPr lang="ru-RU" sz="1200" b="1" dirty="0">
              <a:latin typeface="Cambria Math" pitchFamily="18" charset="0"/>
              <a:ea typeface="Cambria Math" pitchFamily="18" charset="0"/>
            </a:rPr>
            <a:t>24 146,8</a:t>
          </a:r>
          <a:endParaRPr lang="ru-KZ" sz="1200" b="1" dirty="0">
            <a:latin typeface="Cambria Math" pitchFamily="18" charset="0"/>
            <a:ea typeface="Cambria Math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0.07347</cdr:x>
      <cdr:y>0.86879</cdr:y>
    </cdr:from>
    <cdr:to>
      <cdr:x>0.34791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314797" y="1998664"/>
          <a:ext cx="1175953" cy="3018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r>
            <a:rPr lang="kk-KZ" sz="1100" b="1" dirty="0">
              <a:latin typeface="Cambria Math" pitchFamily="18" charset="0"/>
              <a:ea typeface="Cambria Math" pitchFamily="18" charset="0"/>
            </a:rPr>
            <a:t>Жылдық  жоспар</a:t>
          </a:r>
          <a:endParaRPr lang="ru-RU" sz="1100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0.36504</cdr:x>
      <cdr:y>0.8835</cdr:y>
    </cdr:from>
    <cdr:to>
      <cdr:x>0.78336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64184" y="2032505"/>
          <a:ext cx="1792468" cy="2680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r>
            <a:rPr lang="kk-KZ" sz="1100" b="1" dirty="0">
              <a:latin typeface="Cambria Math" pitchFamily="18" charset="0"/>
              <a:ea typeface="Cambria Math" pitchFamily="18" charset="0"/>
            </a:rPr>
            <a:t>01.08.2026 ж. жоспар </a:t>
          </a:r>
          <a:endParaRPr lang="ru-RU" sz="1100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0.68403</cdr:x>
      <cdr:y>0.87997</cdr:y>
    </cdr:from>
    <cdr:to>
      <cdr:x>1</cdr:x>
      <cdr:y>1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2931028" y="2024375"/>
          <a:ext cx="1353893" cy="2761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l" rtl="0" hangingPunct="0"/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cs typeface="Calibri"/>
              <a:sym typeface="Calibri"/>
            </a:rPr>
            <a:t>01.08.2026ж. нақты </a:t>
          </a:r>
          <a:endParaRPr lang="ru-RU" b="1" dirty="0">
            <a:solidFill>
              <a:srgbClr val="000000"/>
            </a:solidFill>
            <a:latin typeface="Cambria Math" pitchFamily="18" charset="0"/>
            <a:ea typeface="Cambria Math" pitchFamily="18" charset="0"/>
            <a:cs typeface="Calibri"/>
            <a:sym typeface="Calibri"/>
          </a:endParaRPr>
        </a:p>
      </cdr:txBody>
    </cdr:sp>
  </cdr:relSizeAnchor>
  <cdr:relSizeAnchor xmlns:cdr="http://schemas.openxmlformats.org/drawingml/2006/chartDrawing">
    <cdr:from>
      <cdr:x>0.11763</cdr:x>
      <cdr:y>0.0183</cdr:y>
    </cdr:from>
    <cdr:to>
      <cdr:x>0.31932</cdr:x>
      <cdr:y>0.1454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504019" y="42110"/>
          <a:ext cx="864225" cy="2923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fontAlgn="auto">
            <a:spcBef>
              <a:spcPts val="0"/>
            </a:spcBef>
            <a:spcAft>
              <a:spcPts val="0"/>
            </a:spcAft>
          </a:pPr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83 096,9</a:t>
          </a:r>
          <a:endParaRPr lang="ru-RU" sz="1200" b="1" dirty="0">
            <a:solidFill>
              <a:schemeClr val="accent1">
                <a:lumMod val="25000"/>
              </a:schemeClr>
            </a:solidFill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0.40648</cdr:x>
      <cdr:y>0.49135</cdr:y>
    </cdr:from>
    <cdr:to>
      <cdr:x>0.63005</cdr:x>
      <cdr:y>0.61845</cdr:y>
    </cdr:to>
    <cdr:sp macro="" textlink="">
      <cdr:nvSpPr>
        <cdr:cNvPr id="6" name="TextBox 11"/>
        <cdr:cNvSpPr txBox="1"/>
      </cdr:nvSpPr>
      <cdr:spPr>
        <a:xfrm xmlns:a="http://schemas.openxmlformats.org/drawingml/2006/main">
          <a:off x="1741735" y="1130352"/>
          <a:ext cx="957979" cy="2923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41 384,2</a:t>
          </a:r>
          <a:endParaRPr lang="ru-KZ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0.7202</cdr:x>
      <cdr:y>0.50116</cdr:y>
    </cdr:from>
    <cdr:to>
      <cdr:x>0.95057</cdr:x>
      <cdr:y>0.62826</cdr:y>
    </cdr:to>
    <cdr:sp macro="" textlink="">
      <cdr:nvSpPr>
        <cdr:cNvPr id="7" name="TextBox 11"/>
        <cdr:cNvSpPr txBox="1"/>
      </cdr:nvSpPr>
      <cdr:spPr>
        <a:xfrm xmlns:a="http://schemas.openxmlformats.org/drawingml/2006/main">
          <a:off x="3085983" y="1152928"/>
          <a:ext cx="987118" cy="2923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40 793,8</a:t>
          </a:r>
          <a:endParaRPr lang="ru-KZ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0.03783</cdr:x>
      <cdr:y>0</cdr:y>
    </cdr:from>
    <cdr:to>
      <cdr:x>0.99746</cdr:x>
      <cdr:y>0.13778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4628" y="0"/>
          <a:ext cx="468343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endParaRPr lang="ru-RU" altLang="ru-RU" sz="1400" b="1" kern="1200" dirty="0">
            <a:solidFill>
              <a:srgbClr val="B8CCE4">
                <a:lumMod val="25000"/>
              </a:srgbClr>
            </a:solidFill>
            <a:latin typeface="Book Antiqua" panose="02040602050305030304" pitchFamily="18" charset="0"/>
            <a:cs typeface="Arial" panose="020B0604020202020204" pitchFamily="34" charset="0"/>
            <a:sym typeface="Myriad Pro Semibold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0.04743</cdr:x>
      <cdr:y>0</cdr:y>
    </cdr:from>
    <cdr:to>
      <cdr:x>1</cdr:x>
      <cdr:y>0.22909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34394" y="-4265201"/>
          <a:ext cx="4707493" cy="52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Динамика исполнения бюджета по реальному сектору за 2023-2026жж. (млн.тенге)</a:t>
          </a:r>
        </a:p>
      </cdr:txBody>
    </cdr:sp>
  </cdr:relSizeAnchor>
  <cdr:relSizeAnchor xmlns:cdr="http://schemas.openxmlformats.org/drawingml/2006/chartDrawing">
    <cdr:from>
      <cdr:x>0.03859</cdr:x>
      <cdr:y>0.85549</cdr:y>
    </cdr:from>
    <cdr:to>
      <cdr:x>0.23228</cdr:x>
      <cdr:y>0.99025</cdr:y>
    </cdr:to>
    <cdr:sp macro="" textlink="">
      <cdr:nvSpPr>
        <cdr:cNvPr id="3" name="TextBox 18"/>
        <cdr:cNvSpPr txBox="1"/>
      </cdr:nvSpPr>
      <cdr:spPr>
        <a:xfrm xmlns:a="http://schemas.openxmlformats.org/drawingml/2006/main">
          <a:off x="190707" y="1953851"/>
          <a:ext cx="95719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3</a:t>
          </a: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ж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.</a:t>
          </a:r>
          <a:endParaRPr lang="ru-RU" sz="1400" b="1" kern="1200" dirty="0">
            <a:solidFill>
              <a:schemeClr val="accent1">
                <a:lumMod val="25000"/>
              </a:schemeClr>
            </a:solidFill>
            <a:latin typeface="Cambria Math" pitchFamily="18" charset="0"/>
            <a:ea typeface="Cambria Math" pitchFamily="18" charset="0"/>
            <a:cs typeface="+mn-cs"/>
          </a:endParaRPr>
        </a:p>
      </cdr:txBody>
    </cdr:sp>
  </cdr:relSizeAnchor>
  <cdr:relSizeAnchor xmlns:cdr="http://schemas.openxmlformats.org/drawingml/2006/chartDrawing">
    <cdr:from>
      <cdr:x>0.29306</cdr:x>
      <cdr:y>0.86189</cdr:y>
    </cdr:from>
    <cdr:to>
      <cdr:x>0.42477</cdr:x>
      <cdr:y>0.99665</cdr:y>
    </cdr:to>
    <cdr:sp macro="" textlink="">
      <cdr:nvSpPr>
        <cdr:cNvPr id="5" name="TextBox 17"/>
        <cdr:cNvSpPr txBox="1"/>
      </cdr:nvSpPr>
      <cdr:spPr>
        <a:xfrm xmlns:a="http://schemas.openxmlformats.org/drawingml/2006/main">
          <a:off x="1448269" y="1968457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4</a:t>
          </a:r>
          <a:r>
            <a:rPr lang="kk-KZ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ж</a:t>
          </a: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.</a:t>
          </a:r>
        </a:p>
      </cdr:txBody>
    </cdr:sp>
  </cdr:relSizeAnchor>
  <cdr:relSizeAnchor xmlns:cdr="http://schemas.openxmlformats.org/drawingml/2006/chartDrawing">
    <cdr:from>
      <cdr:x>0.52483</cdr:x>
      <cdr:y>0.85239</cdr:y>
    </cdr:from>
    <cdr:to>
      <cdr:x>0.65654</cdr:x>
      <cdr:y>0.98715</cdr:y>
    </cdr:to>
    <cdr:sp macro="" textlink="">
      <cdr:nvSpPr>
        <cdr:cNvPr id="6" name="TextBox 16"/>
        <cdr:cNvSpPr txBox="1"/>
      </cdr:nvSpPr>
      <cdr:spPr>
        <a:xfrm xmlns:a="http://schemas.openxmlformats.org/drawingml/2006/main">
          <a:off x="2593651" y="1946760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2025ж.</a:t>
          </a:r>
        </a:p>
      </cdr:txBody>
    </cdr:sp>
  </cdr:relSizeAnchor>
  <cdr:relSizeAnchor xmlns:cdr="http://schemas.openxmlformats.org/drawingml/2006/chartDrawing">
    <cdr:from>
      <cdr:x>0.75147</cdr:x>
      <cdr:y>0.85698</cdr:y>
    </cdr:from>
    <cdr:to>
      <cdr:x>0.88318</cdr:x>
      <cdr:y>0.99174</cdr:y>
    </cdr:to>
    <cdr:sp macro="" textlink="">
      <cdr:nvSpPr>
        <cdr:cNvPr id="7" name="TextBox 15"/>
        <cdr:cNvSpPr txBox="1"/>
      </cdr:nvSpPr>
      <cdr:spPr>
        <a:xfrm xmlns:a="http://schemas.openxmlformats.org/drawingml/2006/main">
          <a:off x="3713680" y="1957243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2026ж.</a:t>
          </a:r>
        </a:p>
      </cdr:txBody>
    </cdr:sp>
  </cdr:relSizeAnchor>
  <cdr:relSizeAnchor xmlns:cdr="http://schemas.openxmlformats.org/drawingml/2006/chartDrawing">
    <cdr:from>
      <cdr:x>0.73251</cdr:x>
      <cdr:y>0.25269</cdr:y>
    </cdr:from>
    <cdr:to>
      <cdr:x>0.88944</cdr:x>
      <cdr:y>0.37397</cdr:y>
    </cdr:to>
    <cdr:sp macro="" textlink="">
      <cdr:nvSpPr>
        <cdr:cNvPr id="8" name="TextBox 23"/>
        <cdr:cNvSpPr txBox="1"/>
      </cdr:nvSpPr>
      <cdr:spPr>
        <a:xfrm xmlns:a="http://schemas.openxmlformats.org/drawingml/2006/main">
          <a:off x="3619982" y="577115"/>
          <a:ext cx="775531" cy="2769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729 831,6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0.10982</cdr:x>
      <cdr:y>0.86266</cdr:y>
    </cdr:from>
    <cdr:to>
      <cdr:x>0.13046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491588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0.33625</cdr:x>
      <cdr:y>0.86266</cdr:y>
    </cdr:from>
    <cdr:to>
      <cdr:x>0.35689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05159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0.6933</cdr:x>
      <cdr:y>0.91416</cdr:y>
    </cdr:from>
    <cdr:to>
      <cdr:x>0.92464</cdr:x>
      <cdr:y>1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3103430" y="1638900"/>
          <a:ext cx="1035536" cy="153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0.06981</cdr:x>
      <cdr:y>0.86266</cdr:y>
    </cdr:from>
    <cdr:to>
      <cdr:x>0.30422</cdr:x>
      <cdr:y>1</cdr:y>
    </cdr:to>
    <cdr:sp macro="" textlink="">
      <cdr:nvSpPr>
        <cdr:cNvPr id="5" name="TextBox 20"/>
        <cdr:cNvSpPr txBox="1"/>
      </cdr:nvSpPr>
      <cdr:spPr>
        <a:xfrm xmlns:a="http://schemas.openxmlformats.org/drawingml/2006/main">
          <a:off x="312479" y="1546570"/>
          <a:ext cx="1049322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Жылдық жоспар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0.36079</cdr:x>
      <cdr:y>0.86595</cdr:y>
    </cdr:from>
    <cdr:to>
      <cdr:x>0.66934</cdr:x>
      <cdr:y>0.99306</cdr:y>
    </cdr:to>
    <cdr:sp macro="" textlink="">
      <cdr:nvSpPr>
        <cdr:cNvPr id="6" name="TextBox 23"/>
        <cdr:cNvSpPr txBox="1"/>
      </cdr:nvSpPr>
      <cdr:spPr>
        <a:xfrm xmlns:a="http://schemas.openxmlformats.org/drawingml/2006/main">
          <a:off x="1615007" y="1782284"/>
          <a:ext cx="138114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b="1" dirty="0">
              <a:latin typeface="Cambria Math" pitchFamily="18" charset="0"/>
              <a:ea typeface="Cambria Math" pitchFamily="18" charset="0"/>
            </a:rPr>
            <a:t>01.08.2026ж. жоспар</a:t>
          </a:r>
          <a:endParaRPr lang="ru-RU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0.67602</cdr:x>
      <cdr:y>0.85896</cdr:y>
    </cdr:from>
    <cdr:to>
      <cdr:x>0.97848</cdr:x>
      <cdr:y>0.98607</cdr:y>
    </cdr:to>
    <cdr:sp macro="" textlink="">
      <cdr:nvSpPr>
        <cdr:cNvPr id="7" name="TextBox 23"/>
        <cdr:cNvSpPr txBox="1"/>
      </cdr:nvSpPr>
      <cdr:spPr>
        <a:xfrm xmlns:a="http://schemas.openxmlformats.org/drawingml/2006/main">
          <a:off x="3026074" y="1767898"/>
          <a:ext cx="135389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01.08</a:t>
          </a:r>
          <a:r>
            <a:rPr lang="ru-RU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.2</a:t>
          </a:r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026 ж. нақты</a:t>
          </a:r>
          <a:endParaRPr lang="ru-RU" b="1" dirty="0">
            <a:solidFill>
              <a:srgbClr val="000000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0.75791</cdr:x>
      <cdr:y>0.48414</cdr:y>
    </cdr:from>
    <cdr:to>
      <cdr:x>0.92861</cdr:x>
      <cdr:y>0.61872</cdr:y>
    </cdr:to>
    <cdr:sp macro="" textlink="">
      <cdr:nvSpPr>
        <cdr:cNvPr id="8" name="TextBox 23"/>
        <cdr:cNvSpPr txBox="1"/>
      </cdr:nvSpPr>
      <cdr:spPr>
        <a:xfrm xmlns:a="http://schemas.openxmlformats.org/drawingml/2006/main">
          <a:off x="3392626" y="996449"/>
          <a:ext cx="764106" cy="2769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729 832,6</a:t>
          </a:r>
        </a:p>
      </cdr:txBody>
    </cdr:sp>
  </cdr:relSizeAnchor>
  <cdr:relSizeAnchor xmlns:cdr="http://schemas.openxmlformats.org/drawingml/2006/chartDrawing">
    <cdr:from>
      <cdr:x>0.10093</cdr:x>
      <cdr:y>0.14227</cdr:y>
    </cdr:from>
    <cdr:to>
      <cdr:x>0.36103</cdr:x>
      <cdr:y>0.27685</cdr:y>
    </cdr:to>
    <cdr:sp macro="" textlink="">
      <cdr:nvSpPr>
        <cdr:cNvPr id="9" name="TextBox 23"/>
        <cdr:cNvSpPr txBox="1"/>
      </cdr:nvSpPr>
      <cdr:spPr>
        <a:xfrm xmlns:a="http://schemas.openxmlformats.org/drawingml/2006/main">
          <a:off x="451794" y="292816"/>
          <a:ext cx="1164287" cy="2769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1 451 495,9</a:t>
          </a:r>
        </a:p>
      </cdr:txBody>
    </cdr:sp>
  </cdr:relSizeAnchor>
  <cdr:relSizeAnchor xmlns:cdr="http://schemas.openxmlformats.org/drawingml/2006/chartDrawing">
    <cdr:from>
      <cdr:x>0.43304</cdr:x>
      <cdr:y>0.44845</cdr:y>
    </cdr:from>
    <cdr:to>
      <cdr:x>0.61404</cdr:x>
      <cdr:y>0.58303</cdr:y>
    </cdr:to>
    <cdr:sp macro="" textlink="">
      <cdr:nvSpPr>
        <cdr:cNvPr id="10" name="TextBox 23"/>
        <cdr:cNvSpPr txBox="1"/>
      </cdr:nvSpPr>
      <cdr:spPr>
        <a:xfrm xmlns:a="http://schemas.openxmlformats.org/drawingml/2006/main">
          <a:off x="1938433" y="922988"/>
          <a:ext cx="810212" cy="2769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758 570,5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2100" cy="3719512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06357" y="4714401"/>
            <a:ext cx="4984962" cy="4466271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176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01</a:t>
            </a:r>
            <a:r>
              <a:rPr lang="ru-RU" dirty="0"/>
              <a:t>.02.2020</a:t>
            </a:r>
          </a:p>
        </p:txBody>
      </p:sp>
    </p:spTree>
    <p:extLst>
      <p:ext uri="{BB962C8B-B14F-4D97-AF65-F5344CB8AC3E}">
        <p14:creationId xmlns:p14="http://schemas.microsoft.com/office/powerpoint/2010/main" val="309241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расходы</a:t>
            </a:r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01</a:t>
            </a:r>
            <a:r>
              <a:rPr lang="ru-RU" dirty="0"/>
              <a:t>.02.2020</a:t>
            </a:r>
          </a:p>
        </p:txBody>
      </p:sp>
    </p:spTree>
    <p:extLst>
      <p:ext uri="{BB962C8B-B14F-4D97-AF65-F5344CB8AC3E}">
        <p14:creationId xmlns:p14="http://schemas.microsoft.com/office/powerpoint/2010/main" val="402011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3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</a:t>
            </a: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10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872970" y="273050"/>
            <a:ext cx="5537730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95297" y="1435101"/>
            <a:ext cx="3259010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941645" y="612775"/>
            <a:ext cx="59436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941645" y="5367337"/>
            <a:ext cx="59436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3" indent="-142873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7181850" y="274639"/>
            <a:ext cx="222885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95300" y="274639"/>
            <a:ext cx="652145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005793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1467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7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chart" Target="../charts/chart12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AutoShape 249"/>
          <p:cNvCxnSpPr>
            <a:cxnSpLocks noChangeShapeType="1"/>
          </p:cNvCxnSpPr>
          <p:nvPr/>
        </p:nvCxnSpPr>
        <p:spPr bwMode="auto">
          <a:xfrm>
            <a:off x="0" y="250268"/>
            <a:ext cx="9906000" cy="40234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38126" y="3538847"/>
            <a:ext cx="93440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ru-RU" sz="40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kk-KZ" altLang="ru-RU" sz="35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«Азаматтық бюджет»</a:t>
            </a:r>
          </a:p>
          <a:p>
            <a:pPr algn="ctr" hangingPunct="1">
              <a:defRPr/>
            </a:pPr>
            <a:r>
              <a:rPr lang="kk-KZ" altLang="ru-RU" sz="2900" i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2026 жылғы 1 тамызға</a:t>
            </a:r>
          </a:p>
          <a:p>
            <a:pPr algn="ctr" eaLnBrk="1" hangingPunct="1">
              <a:defRPr/>
            </a:pPr>
            <a:r>
              <a:rPr lang="kk-KZ" altLang="ru-RU" sz="35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Алматы қаласы бюджетінің атқарылуы </a:t>
            </a:r>
          </a:p>
        </p:txBody>
      </p:sp>
      <p:cxnSp>
        <p:nvCxnSpPr>
          <p:cNvPr id="5" name="AutoShape 249"/>
          <p:cNvCxnSpPr>
            <a:cxnSpLocks noChangeShapeType="1"/>
          </p:cNvCxnSpPr>
          <p:nvPr/>
        </p:nvCxnSpPr>
        <p:spPr bwMode="auto">
          <a:xfrm flipV="1">
            <a:off x="2059217" y="643749"/>
            <a:ext cx="7038699" cy="1796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AutoShape 249"/>
          <p:cNvCxnSpPr>
            <a:cxnSpLocks noChangeShapeType="1"/>
          </p:cNvCxnSpPr>
          <p:nvPr/>
        </p:nvCxnSpPr>
        <p:spPr bwMode="auto">
          <a:xfrm flipV="1">
            <a:off x="2613458" y="979940"/>
            <a:ext cx="5331603" cy="5258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AutoShape 249"/>
          <p:cNvCxnSpPr>
            <a:cxnSpLocks noChangeShapeType="1"/>
          </p:cNvCxnSpPr>
          <p:nvPr/>
        </p:nvCxnSpPr>
        <p:spPr bwMode="auto">
          <a:xfrm flipV="1">
            <a:off x="0" y="6443330"/>
            <a:ext cx="9906000" cy="25133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AutoShape 249"/>
          <p:cNvCxnSpPr>
            <a:cxnSpLocks noChangeShapeType="1"/>
          </p:cNvCxnSpPr>
          <p:nvPr/>
        </p:nvCxnSpPr>
        <p:spPr bwMode="auto">
          <a:xfrm flipV="1">
            <a:off x="878059" y="6124353"/>
            <a:ext cx="8616816" cy="15134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AutoShape 249"/>
          <p:cNvCxnSpPr>
            <a:cxnSpLocks noChangeShapeType="1"/>
          </p:cNvCxnSpPr>
          <p:nvPr/>
        </p:nvCxnSpPr>
        <p:spPr bwMode="auto">
          <a:xfrm flipV="1">
            <a:off x="2345157" y="5825424"/>
            <a:ext cx="5331603" cy="5258"/>
          </a:xfrm>
          <a:prstGeom prst="straightConnector1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8">
            <a:extLst>
              <a:ext uri="{FF2B5EF4-FFF2-40B4-BE49-F238E27FC236}">
                <a16:creationId xmlns:a16="http://schemas.microsoft.com/office/drawing/2014/main" id="{6952807D-4013-41D1-8F73-5F10DC501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14" y="1624282"/>
            <a:ext cx="1878446" cy="184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4301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403226" y="1870379"/>
            <a:ext cx="93440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«Алматы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қаласы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Экономика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және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қаржы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басқармасы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» </a:t>
            </a:r>
          </a:p>
          <a:p>
            <a:pPr algn="ctr" hangingPunct="1">
              <a:defRPr/>
            </a:pPr>
            <a:r>
              <a:rPr lang="kk-KZ" altLang="ru-RU" sz="3500" b="1" dirty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Microsoft Sans Serif" pitchFamily="34" charset="0"/>
              </a:rPr>
              <a:t>қала бюджетін жоспарлау және атқару жөніндегі уәкілетті орган</a:t>
            </a:r>
            <a:endParaRPr lang="ru-RU" sz="3500" b="1" dirty="0">
              <a:ln>
                <a:solidFill>
                  <a:srgbClr val="002060"/>
                </a:solidFill>
              </a:ln>
              <a:solidFill>
                <a:schemeClr val="accent1">
                  <a:lumMod val="50000"/>
                </a:schemeClr>
              </a:solidFill>
              <a:latin typeface="Cambria" pitchFamily="18" charset="0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4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62809" y="214842"/>
            <a:ext cx="9034818" cy="9071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2026 жылғы 1 </a:t>
            </a:r>
            <a:r>
              <a:rPr lang="kk-KZ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тамызға </a:t>
            </a:r>
            <a:r>
              <a:rPr lang="ru-RU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Алматы </a:t>
            </a:r>
            <a:r>
              <a:rPr lang="ru-RU" sz="32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қаласы бюджетінің құрылымы</a:t>
            </a:r>
            <a:endParaRPr lang="ru-RU" sz="3200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cxnSp>
        <p:nvCxnSpPr>
          <p:cNvPr id="41" name="AutoShape 249"/>
          <p:cNvCxnSpPr>
            <a:cxnSpLocks noChangeShapeType="1"/>
          </p:cNvCxnSpPr>
          <p:nvPr/>
        </p:nvCxnSpPr>
        <p:spPr bwMode="auto">
          <a:xfrm flipV="1">
            <a:off x="0" y="6084232"/>
            <a:ext cx="9560437" cy="1104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1257869"/>
            <a:ext cx="6915150" cy="10074"/>
          </a:xfrm>
          <a:prstGeom prst="straightConnector1">
            <a:avLst/>
          </a:prstGeom>
          <a:ln>
            <a:solidFill>
              <a:srgbClr val="57D6E7"/>
            </a:solidFill>
            <a:headEnd/>
            <a:tailEnd/>
          </a:ln>
          <a:effectLst>
            <a:outerShdw blurRad="381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3647244417"/>
              </p:ext>
            </p:extLst>
          </p:nvPr>
        </p:nvGraphicFramePr>
        <p:xfrm>
          <a:off x="0" y="1604396"/>
          <a:ext cx="9906000" cy="4387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8">
            <a:extLst>
              <a:ext uri="{FF2B5EF4-FFF2-40B4-BE49-F238E27FC236}">
                <a16:creationId xmlns:a16="http://schemas.microsoft.com/office/drawing/2014/main" id="{0FF36B7A-6254-4E43-9FB4-791EE71B3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827" y="106787"/>
            <a:ext cx="941581" cy="92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6019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8485996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2026 </a:t>
            </a:r>
            <a:r>
              <a:rPr lang="ru-RU" altLang="ru-RU" sz="24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жылғы</a:t>
            </a:r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 1 </a:t>
            </a:r>
            <a:r>
              <a:rPr lang="ru-RU" altLang="ru-RU" sz="24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тамыздағы</a:t>
            </a:r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 ТҮСІМДЕРДІҢ ҚҰРЫЛЫМЫ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A8EAAB-17C9-4FFA-8E72-3C3FC33FB71C}"/>
              </a:ext>
            </a:extLst>
          </p:cNvPr>
          <p:cNvSpPr/>
          <p:nvPr/>
        </p:nvSpPr>
        <p:spPr>
          <a:xfrm>
            <a:off x="835827" y="1222478"/>
            <a:ext cx="2441278" cy="707886"/>
          </a:xfrm>
          <a:prstGeom prst="rect">
            <a:avLst/>
          </a:prstGeom>
          <a:noFill/>
          <a:ln w="19050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sym typeface="Myriad Pro Semibold"/>
              </a:rPr>
              <a:t>1 232 429,6</a:t>
            </a:r>
          </a:p>
          <a:p>
            <a:pPr lvl="0" algn="ctr"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КІРІСТЕР</a:t>
            </a:r>
          </a:p>
        </p:txBody>
      </p:sp>
      <p:cxnSp>
        <p:nvCxnSpPr>
          <p:cNvPr id="34" name="AutoShape 249">
            <a:extLst>
              <a:ext uri="{FF2B5EF4-FFF2-40B4-BE49-F238E27FC236}">
                <a16:creationId xmlns:a16="http://schemas.microsoft.com/office/drawing/2014/main" id="{67D6F1A2-1C2C-44A3-9759-3830F70D7D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43323"/>
            <a:ext cx="7597588" cy="0"/>
          </a:xfrm>
          <a:prstGeom prst="straightConnector1">
            <a:avLst/>
          </a:prstGeom>
          <a:ln w="9525"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BB52CFB-11A6-4B1F-8147-5DE8E6952BA8}"/>
              </a:ext>
            </a:extLst>
          </p:cNvPr>
          <p:cNvSpPr/>
          <p:nvPr/>
        </p:nvSpPr>
        <p:spPr>
          <a:xfrm>
            <a:off x="3731475" y="684552"/>
            <a:ext cx="2441278" cy="769441"/>
          </a:xfrm>
          <a:prstGeom prst="rect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kern="1200" dirty="0">
                <a:ln/>
                <a:solidFill>
                  <a:srgbClr val="00B050"/>
                </a:solidFill>
                <a:latin typeface="Cambria Math" pitchFamily="18" charset="0"/>
                <a:ea typeface="Cambria Math" pitchFamily="18" charset="0"/>
                <a:sym typeface="Myriad Pro Semibold"/>
              </a:rPr>
              <a:t>2 048 569,0 </a:t>
            </a:r>
            <a:r>
              <a:rPr lang="ru-RU" sz="1600" dirty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endParaRPr lang="ru-RU" sz="2800" dirty="0">
              <a:solidFill>
                <a:srgbClr val="00B05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F80AA17-C3D2-493E-AB0F-3EDA66692A1C}"/>
              </a:ext>
            </a:extLst>
          </p:cNvPr>
          <p:cNvSpPr/>
          <p:nvPr/>
        </p:nvSpPr>
        <p:spPr>
          <a:xfrm>
            <a:off x="6627123" y="1222478"/>
            <a:ext cx="2441278" cy="707886"/>
          </a:xfrm>
          <a:prstGeom prst="rect">
            <a:avLst/>
          </a:prstGeom>
          <a:noFill/>
          <a:ln w="19050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816 139,4</a:t>
            </a:r>
          </a:p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ТҮСІМДЕР</a:t>
            </a: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CE429C9C-3782-4C89-ACE0-4089D48D8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8" y="2206983"/>
            <a:ext cx="3350017" cy="646331"/>
          </a:xfrm>
          <a:prstGeom prst="rect">
            <a:avLst/>
          </a:prstGeom>
          <a:noFill/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Салықтық</a:t>
            </a:r>
            <a:r>
              <a:rPr lang="ru-RU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r>
              <a:rPr lang="ru-RU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1 140 889,8</a:t>
            </a:r>
            <a:endParaRPr lang="kk-KZ" b="1" dirty="0">
              <a:solidFill>
                <a:srgbClr val="B8CCE4">
                  <a:lumMod val="50000"/>
                </a:srgb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8B4FCF7D-2D5F-4896-949D-E5DAC12D3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7" y="2921534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Салықтық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емес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65 494,1</a:t>
            </a:r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07A91ECC-A1D2-4BE0-9CF9-B7969B084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7" y="3636085"/>
            <a:ext cx="3350017" cy="923330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Негізгі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капиталды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сатудан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түсетін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5 760,5</a:t>
            </a:r>
            <a:endParaRPr lang="kk-KZ" b="1" dirty="0">
              <a:solidFill>
                <a:srgbClr val="B8CCE4">
                  <a:lumMod val="50000"/>
                </a:srgb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7502178-D71C-455E-9522-C8D8D9440E6D}"/>
              </a:ext>
            </a:extLst>
          </p:cNvPr>
          <p:cNvSpPr/>
          <p:nvPr/>
        </p:nvSpPr>
        <p:spPr>
          <a:xfrm>
            <a:off x="6172752" y="2206983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/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Қаржы активтерін сатудан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2 246,3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4C5E1ADC-EDAE-468C-829E-699B57453BB5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056466" y="1930364"/>
            <a:ext cx="0" cy="284330"/>
          </a:xfrm>
          <a:prstGeom prst="straightConnector1">
            <a:avLst/>
          </a:prstGeom>
          <a:ln>
            <a:solidFill>
              <a:srgbClr val="5C7D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4689064-0FB3-4301-84C3-E343809AA53A}"/>
              </a:ext>
            </a:extLst>
          </p:cNvPr>
          <p:cNvSpPr txBox="1"/>
          <p:nvPr/>
        </p:nvSpPr>
        <p:spPr>
          <a:xfrm>
            <a:off x="5142403" y="4661744"/>
            <a:ext cx="438036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2023-2026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жылдардағы</a:t>
            </a: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түсімдер</a:t>
            </a: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серпіні</a:t>
            </a:r>
            <a:endParaRPr lang="ru-RU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Calibri"/>
            </a:endParaRPr>
          </a:p>
        </p:txBody>
      </p: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86EDB94F-F624-48BB-B577-4FB3FF64D656}"/>
              </a:ext>
            </a:extLst>
          </p:cNvPr>
          <p:cNvCxnSpPr>
            <a:cxnSpLocks/>
          </p:cNvCxnSpPr>
          <p:nvPr/>
        </p:nvCxnSpPr>
        <p:spPr>
          <a:xfrm>
            <a:off x="7858710" y="1930364"/>
            <a:ext cx="0" cy="276619"/>
          </a:xfrm>
          <a:prstGeom prst="straightConnector1">
            <a:avLst/>
          </a:prstGeom>
          <a:ln>
            <a:solidFill>
              <a:srgbClr val="5C7D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896DE4A3-6740-4AD2-9FCE-C403C71053F5}"/>
              </a:ext>
            </a:extLst>
          </p:cNvPr>
          <p:cNvCxnSpPr>
            <a:cxnSpLocks/>
          </p:cNvCxnSpPr>
          <p:nvPr/>
        </p:nvCxnSpPr>
        <p:spPr>
          <a:xfrm>
            <a:off x="3277105" y="1635144"/>
            <a:ext cx="3350018" cy="0"/>
          </a:xfrm>
          <a:prstGeom prst="straightConnector1">
            <a:avLst/>
          </a:prstGeom>
          <a:ln w="127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A24A2A9E-41F5-48AA-B795-E50A0AA50728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949506" y="1453993"/>
            <a:ext cx="2608" cy="19025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F520AEFF-35C5-419E-ABA7-F54DC405CF38}"/>
              </a:ext>
            </a:extLst>
          </p:cNvPr>
          <p:cNvGraphicFramePr/>
          <p:nvPr>
            <p:extLst/>
          </p:nvPr>
        </p:nvGraphicFramePr>
        <p:xfrm>
          <a:off x="4652843" y="4970008"/>
          <a:ext cx="5065871" cy="1743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B119DD3-EF1D-401E-8F8C-866BEFE9B690}"/>
              </a:ext>
            </a:extLst>
          </p:cNvPr>
          <p:cNvSpPr/>
          <p:nvPr/>
        </p:nvSpPr>
        <p:spPr>
          <a:xfrm>
            <a:off x="381455" y="4625619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/>
          <a:lstStyle/>
          <a:p>
            <a:pPr lvl="0"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Арнаулы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 algn="ctr">
              <a:defRPr/>
            </a:pPr>
            <a:r>
              <a:rPr lang="kk-KZ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913,0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EB66435-C35D-4F62-90DA-A669CA767E4A}"/>
              </a:ext>
            </a:extLst>
          </p:cNvPr>
          <p:cNvSpPr/>
          <p:nvPr/>
        </p:nvSpPr>
        <p:spPr>
          <a:xfrm>
            <a:off x="6172749" y="2911090"/>
            <a:ext cx="3350017" cy="923330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Бюджеттік кредиттерді өтеуден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887,1</a:t>
            </a:r>
            <a:endParaRPr lang="ru-KZ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4DC4212-14C5-462B-A2A5-E386E3510D4A}"/>
              </a:ext>
            </a:extLst>
          </p:cNvPr>
          <p:cNvSpPr/>
          <p:nvPr/>
        </p:nvSpPr>
        <p:spPr>
          <a:xfrm>
            <a:off x="381454" y="5330552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Cambria Math" pitchFamily="18" charset="0"/>
              </a:rPr>
              <a:t>Трансферд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Cambria Math" pitchFamily="18" charset="0"/>
              </a:rPr>
              <a:t>ің түсімі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Book Antiqua" pitchFamily="18" charset="0"/>
              <a:ea typeface="Cambria Math" pitchFamily="18" charset="0"/>
            </a:endParaRPr>
          </a:p>
          <a:p>
            <a:pPr lvl="0" algn="ctr">
              <a:defRPr/>
            </a:pPr>
            <a:r>
              <a:rPr lang="kk-KZ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19 372,2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ACE2A2B-AFF3-4F1D-9CDA-338C0C521972}"/>
              </a:ext>
            </a:extLst>
          </p:cNvPr>
          <p:cNvSpPr/>
          <p:nvPr/>
        </p:nvSpPr>
        <p:spPr>
          <a:xfrm>
            <a:off x="6172748" y="3892196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Бос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қалдықтар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813 006,0</a:t>
            </a:r>
            <a:endParaRPr lang="ru-KZ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1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13973" y="120971"/>
            <a:ext cx="4433777" cy="63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400" b="1" dirty="0">
                <a:solidFill>
                  <a:schemeClr val="accent1">
                    <a:lumMod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САЛЫҚТЫҚ ТҮСІМДЕР </a:t>
            </a:r>
          </a:p>
        </p:txBody>
      </p:sp>
      <p:cxnSp>
        <p:nvCxnSpPr>
          <p:cNvPr id="12" name="AutoShape 249"/>
          <p:cNvCxnSpPr>
            <a:cxnSpLocks noChangeShapeType="1"/>
          </p:cNvCxnSpPr>
          <p:nvPr/>
        </p:nvCxnSpPr>
        <p:spPr bwMode="auto">
          <a:xfrm flipV="1">
            <a:off x="0" y="754911"/>
            <a:ext cx="5656521" cy="298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461723" y="22444"/>
            <a:ext cx="4285003" cy="8309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 eaLnBrk="1"/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2026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1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тамыздағы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салық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түсімдерінің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негізгі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түрлері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2023-2026жж.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динамикасында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400" i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(млн. </a:t>
            </a:r>
            <a:r>
              <a:rPr lang="ru-RU" altLang="ru-RU" sz="1400" i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sz="1400" i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4A8D105-21AA-4720-A116-0DBC9D4B8773}"/>
              </a:ext>
            </a:extLst>
          </p:cNvPr>
          <p:cNvGraphicFramePr/>
          <p:nvPr>
            <p:extLst/>
          </p:nvPr>
        </p:nvGraphicFramePr>
        <p:xfrm>
          <a:off x="183277" y="857441"/>
          <a:ext cx="9563449" cy="5656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9666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440" y="1"/>
            <a:ext cx="8451403" cy="720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 b="1" dirty="0">
                <a:solidFill>
                  <a:srgbClr val="4286BE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САЛЫҚТЫҚ ЕМЕС ТҮСІМДЕР  ЖӘНЕ  НЕГІЗГІ КАПИТАЛДЫ САТУДАН ТҮСЕТІН ТҮСІМДЕР</a:t>
            </a:r>
          </a:p>
        </p:txBody>
      </p:sp>
      <p:graphicFrame>
        <p:nvGraphicFramePr>
          <p:cNvPr id="11" name="Диаграмма 3"/>
          <p:cNvGraphicFramePr>
            <a:graphicFrameLocks/>
          </p:cNvGraphicFramePr>
          <p:nvPr>
            <p:extLst/>
          </p:nvPr>
        </p:nvGraphicFramePr>
        <p:xfrm>
          <a:off x="82550" y="1082663"/>
          <a:ext cx="5267697" cy="2912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4"/>
          <p:cNvGraphicFramePr>
            <a:graphicFrameLocks/>
          </p:cNvGraphicFramePr>
          <p:nvPr>
            <p:extLst/>
          </p:nvPr>
        </p:nvGraphicFramePr>
        <p:xfrm>
          <a:off x="5560009" y="1082663"/>
          <a:ext cx="4324066" cy="2567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9"/>
          <p:cNvGraphicFramePr>
            <a:graphicFrameLocks/>
          </p:cNvGraphicFramePr>
          <p:nvPr>
            <p:extLst/>
          </p:nvPr>
        </p:nvGraphicFramePr>
        <p:xfrm>
          <a:off x="652014" y="4382547"/>
          <a:ext cx="8601969" cy="226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>
            <a:off x="0" y="720614"/>
            <a:ext cx="7457704" cy="15656"/>
          </a:xfrm>
          <a:prstGeom prst="straightConnector1">
            <a:avLst/>
          </a:prstGeom>
          <a:ln>
            <a:solidFill>
              <a:srgbClr val="99CCFF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327" y="816493"/>
            <a:ext cx="5336920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hangingPunct="1"/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2026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1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тамыздағы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салықтық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емес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түсімдер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60009" y="816493"/>
            <a:ext cx="42494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2023-2026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жж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салықтық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емес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түсімдер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бойынша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серпін</a:t>
            </a:r>
            <a:endParaRPr lang="ru-RU" altLang="ru-RU" sz="1600" b="1" kern="1200" dirty="0">
              <a:solidFill>
                <a:srgbClr val="0A259A"/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  <a:sym typeface="Myriad Pro Semibold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78932" y="3928311"/>
            <a:ext cx="6548131" cy="76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hangingPunct="1"/>
            <a:r>
              <a:rPr lang="ru-RU" altLang="ru-RU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НЕГІЗГІ КАПИТАЛДЫ САТУДАН ТҮСЕТІН ТҮСІМДЕР (млн. </a:t>
            </a:r>
            <a:r>
              <a:rPr lang="ru-RU" altLang="ru-RU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3769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909144"/>
            <a:ext cx="6915150" cy="10074"/>
          </a:xfrm>
          <a:prstGeom prst="straightConnector1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Shape 136">
            <a:extLst>
              <a:ext uri="{FF2B5EF4-FFF2-40B4-BE49-F238E27FC236}">
                <a16:creationId xmlns:a16="http://schemas.microsoft.com/office/drawing/2014/main" id="{2B88B308-DD7F-4665-B0F8-68EF2474E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03031"/>
            <a:ext cx="7378995" cy="9071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2026 жылғы 1 </a:t>
            </a:r>
            <a:r>
              <a:rPr lang="kk-KZ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тамызға 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Алматы </a:t>
            </a:r>
            <a:r>
              <a:rPr 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қаласы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бюджетінің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атқарылуы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(</a:t>
            </a:r>
            <a:r>
              <a:rPr 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)</a:t>
            </a:r>
            <a:endParaRPr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3" name="Диаграмма 12">
            <a:extLst>
              <a:ext uri="{FF2B5EF4-FFF2-40B4-BE49-F238E27FC236}">
                <a16:creationId xmlns:a16="http://schemas.microsoft.com/office/drawing/2014/main" id="{0D1B139C-0CA4-BDA0-7C1C-116C83F628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673713"/>
              </p:ext>
            </p:extLst>
          </p:nvPr>
        </p:nvGraphicFramePr>
        <p:xfrm>
          <a:off x="0" y="919217"/>
          <a:ext cx="9906000" cy="5938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597362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60133" y="1"/>
            <a:ext cx="8582025" cy="86689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fontAlgn="ctr"/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2023-2026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жылдарға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арналған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1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тамызға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кірістердің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түсімі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және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шығыстардың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атқарылуы</a:t>
            </a:r>
            <a:endParaRPr lang="ru-RU" altLang="ru-RU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807846"/>
            <a:ext cx="8642158" cy="10074"/>
          </a:xfrm>
          <a:prstGeom prst="straightConnector1">
            <a:avLst/>
          </a:prstGeom>
          <a:ln>
            <a:solidFill>
              <a:srgbClr val="0070C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990153" y="569977"/>
            <a:ext cx="1011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(</a:t>
            </a:r>
            <a:r>
              <a:rPr lang="ru-RU" sz="1200" dirty="0" err="1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млн.теңге</a:t>
            </a:r>
            <a:r>
              <a:rPr lang="ru-RU" sz="1200" dirty="0">
                <a:latin typeface="Arial"/>
              </a:rPr>
              <a:t>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DA94480-4FC4-4569-8482-B94BBC8F6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412650"/>
              </p:ext>
            </p:extLst>
          </p:nvPr>
        </p:nvGraphicFramePr>
        <p:xfrm>
          <a:off x="0" y="866681"/>
          <a:ext cx="9905998" cy="599035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50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2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3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1837">
                  <a:extLst>
                    <a:ext uri="{9D8B030D-6E8A-4147-A177-3AD203B41FA5}">
                      <a16:colId xmlns:a16="http://schemas.microsoft.com/office/drawing/2014/main" val="283243826"/>
                    </a:ext>
                  </a:extLst>
                </a:gridCol>
              </a:tblGrid>
              <a:tr h="2258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 Бюджет  </a:t>
                      </a: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2023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қаңтар-шілде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2024 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қаңтар-шілде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2025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шілде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2026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647" marR="6647" marT="81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  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қаңтар-шілде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нақты 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шілде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%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жоспарға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%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жылдық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жоспарға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1 104 634,3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1 488 205,4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2 028 412,5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2 806 425,</a:t>
                      </a: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1 525 702,2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2 048 569,0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134,3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73,0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2089090"/>
                  </a:ext>
                </a:extLst>
              </a:tr>
              <a:tr h="3471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салықтық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811 671,8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1 060 473,6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1 218 686,3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2 283 517,2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1 094 265,0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1 140 889,8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салықтық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емес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13 991,0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30 524,0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42 799,7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49 128,7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45 185,3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65 494,1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133,3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3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негізгі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капиталды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сатудан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түсетін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17 802,5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5 910,7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5 681,9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28 608,8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4 778,4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5 760,5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120,6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20,1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арнайы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2 117,6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881,3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913,0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43,1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5130331"/>
                  </a:ext>
                </a:extLst>
              </a:tr>
              <a:tr h="342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трансферттердің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түсімдері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57 604,7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24 913,7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47 768,1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22 964,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19 372,2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19 372,2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84,4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21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бюджеттік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несиені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өтеу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515,9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10 809,9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406,4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5 418,8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887,1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887,1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16,4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1401588"/>
                  </a:ext>
                </a:extLst>
              </a:tr>
              <a:tr h="283054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қаржы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активтерін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сату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305,6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2 550,6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1 699,5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1 699,5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2 246,3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132,2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132,2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6205609"/>
                  </a:ext>
                </a:extLst>
              </a:tr>
              <a:tr h="283054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қарыздардың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түсімі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3 335,0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5954623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БОС ҚАЛДЫҚТАР</a:t>
                      </a: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199 344,8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355 267,9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710 519,5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412 970,8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358 633,4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813 006,0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5893721"/>
                  </a:ext>
                </a:extLst>
              </a:tr>
              <a:tr h="2991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Шығыстар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728 052,1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773 641,7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1 137 724,</a:t>
                      </a: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  2 806 425,8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1 525 702,2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1 504 589,4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98,6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53,6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0182028"/>
                  </a:ext>
                </a:extLst>
              </a:tr>
              <a:tr h="2869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Шығындар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679 096,6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737 356,5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1 043 310,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 </a:t>
                      </a:r>
                      <a:r>
                        <a:rPr 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682 283,5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422 413,9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1 401 301,1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8,5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52,2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0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бюджеттік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кредиттер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8 585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12 000,0</a:t>
                      </a: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42 500,0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33 000,0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33 000,0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33 000,0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121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қаржылық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активтерді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сатып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алу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40 352,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9 920,7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49 345,4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85 642,</a:t>
                      </a: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</a:t>
                      </a:r>
                      <a:endParaRPr 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64 788,3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64 788,3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 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75,6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3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қарыздарды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өтеу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18,0</a:t>
                      </a: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14 364,5</a:t>
                      </a:r>
                      <a:endParaRPr 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2 568,0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5 500,0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5 500,0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5 500,0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57842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0" y="0"/>
            <a:ext cx="7255054" cy="86689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fontAlgn="ctr"/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2023-2026 жылдардағы 1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тамызға</a:t>
            </a:r>
            <a:br>
              <a:rPr lang="kk-KZ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</a:b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Алматы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қаласы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бюджетінің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атқарылуы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</a:p>
        </p:txBody>
      </p: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807846"/>
            <a:ext cx="6915150" cy="10074"/>
          </a:xfrm>
          <a:prstGeom prst="straightConnector1">
            <a:avLst/>
          </a:prstGeom>
          <a:ln>
            <a:solidFill>
              <a:srgbClr val="0070C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368504"/>
              </p:ext>
            </p:extLst>
          </p:nvPr>
        </p:nvGraphicFramePr>
        <p:xfrm>
          <a:off x="0" y="1053526"/>
          <a:ext cx="9905999" cy="580447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7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951260987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992012825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176803058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5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57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№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р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/с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Атауы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2023 жылғы 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шілде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атқарылуы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2024 жылғы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шілде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baseline="0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атқарылу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2025 жылғы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шілде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baseline="0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атқарылу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2026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7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жоспар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қаңтар-шілде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u="none" strike="noStrike" baseline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нақты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қаңтар-шілде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7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Бюджет,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барлығы: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728 052,1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773 641,7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1 137 724,</a:t>
                      </a: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 2 806 425,8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1 525 702,2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1 504 589,4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1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Әлеуметтік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сала,</a:t>
                      </a:r>
                    </a:p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оның ішінде: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289 909,9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304 132,5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395 760,0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863 762,8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425 044,7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423 463,8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0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білім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беру</a:t>
                      </a: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222 784,9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225 546,4 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293 202,9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516 920,7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283 946,2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283 088,1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77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денсаулық сақтау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11 255,3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12 060,2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21 874,0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104 469,7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42 510,7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42 341,1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5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әлеуметтік қорғау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27 885,5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30 942,8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36 077,4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70 132,7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35 696,2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35 486,2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мәдениет,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спорт, туризм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27 984,2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35 583,1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44 605,7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 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172 239,7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62 891,6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62 548,4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5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Қоғамдық тәртіп және қорғаныс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22 080,8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24 146,8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</a:t>
                      </a: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2 460,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</a:t>
                      </a: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83 096,9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41 384,2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40 793,8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3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ТКШ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75 477,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89 977,9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215 726,9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748 899,8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413 430,4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398 762,6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31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4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Көркейту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және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табиғатты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қорғау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іс-шаралары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17 378,2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24 593,9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51 528,8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363 291,6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163 475,9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150 463,3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1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5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Көлік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74 996,8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98 562,2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159 375,3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339 </a:t>
                      </a:r>
                      <a:r>
                        <a:rPr lang="en-US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304,5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181 664,2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180 605,7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91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6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Бизнесті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қолдау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6 832,4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15 241,4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32 190,4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24 410,0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24 410,0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11 821,2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6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7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Бюджеттік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алып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қоюлар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160 214,2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160 746,0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207 202,9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491 887,5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319 312,2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319 312,2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894618" y="743894"/>
            <a:ext cx="1011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err="1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(млн.теңге</a:t>
            </a:r>
            <a:r>
              <a:rPr lang="ru-RU" sz="1200" dirty="0">
                <a:latin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590403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67685" y="206262"/>
            <a:ext cx="3056085" cy="53396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ӘЛЕУМЕТТІК САЛА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28904" y="88216"/>
            <a:ext cx="4167367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ШЫҒЫНДАРДЫҢ ЖАЛПЫ КӨЛЕМІНЕН </a:t>
            </a:r>
            <a:r>
              <a:rPr lang="kk-KZ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423 463,8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МЛН. 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5628904" cy="1082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80056" y="6596394"/>
            <a:ext cx="1244004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k-KZ" sz="1100" b="1" dirty="0">
                <a:latin typeface="Cambria Math" pitchFamily="18" charset="0"/>
                <a:ea typeface="Cambria Math" pitchFamily="18" charset="0"/>
              </a:rPr>
              <a:t>Жылдық жоспар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92336" y="6596394"/>
            <a:ext cx="1573618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01.08.2026</a:t>
            </a:r>
            <a:r>
              <a:rPr kumimoji="0" lang="kk-KZ" sz="11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 ж. нақты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graphicFrame>
        <p:nvGraphicFramePr>
          <p:cNvPr id="23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710585"/>
              </p:ext>
            </p:extLst>
          </p:nvPr>
        </p:nvGraphicFramePr>
        <p:xfrm>
          <a:off x="4965436" y="4723795"/>
          <a:ext cx="4565047" cy="1702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595157" y="6596394"/>
            <a:ext cx="1411601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01.08.2026 </a:t>
            </a:r>
            <a:r>
              <a:rPr lang="kk-KZ" sz="1100" b="1" dirty="0">
                <a:latin typeface="Cambria Math" pitchFamily="18" charset="0"/>
                <a:ea typeface="Cambria Math" pitchFamily="18" charset="0"/>
              </a:rPr>
              <a:t>ж. жоспар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2264" y="6390962"/>
            <a:ext cx="867553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2023ж.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07839" y="6349525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2024ж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89426" y="6344433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2025ж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70438" y="6347660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2026ж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0" y="4424711"/>
            <a:ext cx="4683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2023-2026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жж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.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әлеуметтік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сала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бойынша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атқарылу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динамикасы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млн.теңге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054600" y="4533803"/>
            <a:ext cx="485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202</a:t>
            </a:r>
            <a:r>
              <a:rPr lang="en-US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6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жылғы </a:t>
            </a:r>
            <a:r>
              <a:rPr lang="kk-KZ" altLang="ru-RU" sz="1200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1 тамызға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атқарылуы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млн.теңге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40A960E-EB01-4146-9EC0-1115800B22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9" y="1005379"/>
            <a:ext cx="2024796" cy="1181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AC05A1D-E7B1-4EF9-9DB5-89892D8D30B5}"/>
              </a:ext>
            </a:extLst>
          </p:cNvPr>
          <p:cNvSpPr/>
          <p:nvPr/>
        </p:nvSpPr>
        <p:spPr>
          <a:xfrm>
            <a:off x="190500" y="1438275"/>
            <a:ext cx="2413000" cy="300672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 беру</a:t>
            </a:r>
          </a:p>
          <a:p>
            <a:pPr marL="171450" indent="-1714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kk-KZ" sz="1000" b="1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195 296,5</a:t>
            </a:r>
            <a:r>
              <a:rPr lang="ru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бастауыш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негізгі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жалпы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беру</a:t>
            </a: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50 870,7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мектепке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дей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нг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тәрбие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оқыту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31 936,1 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техникалық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кәсіби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білімнен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кейінгі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беру</a:t>
            </a: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4 354,6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л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 беру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саласындағы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27,0 млн.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мамандарды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қайта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даярлау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біліктілігін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арттыру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603,2 млн.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жоғары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жоғары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оқу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орнынан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кейінгі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D0BFBA7-B4D6-4D04-B3BD-CF589E8404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98" y="992727"/>
            <a:ext cx="1931338" cy="1165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922EA321-A8FC-4A8F-B172-0AE1393458ED}"/>
              </a:ext>
            </a:extLst>
          </p:cNvPr>
          <p:cNvSpPr/>
          <p:nvPr/>
        </p:nvSpPr>
        <p:spPr>
          <a:xfrm>
            <a:off x="7687341" y="1738099"/>
            <a:ext cx="2091659" cy="262663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спорт, туризм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</a:t>
            </a:r>
            <a:endParaRPr lang="ru-RU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endParaRPr lang="ru-RU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23 225,8</a:t>
            </a:r>
            <a:r>
              <a:rPr lang="en-US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спорт</a:t>
            </a: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24 411,8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endParaRPr lang="ru-RU" sz="10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10 579,5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тенге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</a:t>
            </a:r>
            <a:endParaRPr lang="ru-RU" sz="10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2 055,3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туризм </a:t>
            </a: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2 276,0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спорт, туризм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кеңістікті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ұйымдастыру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бойынша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0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30" name="Диаграмма 1">
            <a:extLst>
              <a:ext uri="{FF2B5EF4-FFF2-40B4-BE49-F238E27FC236}">
                <a16:creationId xmlns:a16="http://schemas.microsoft.com/office/drawing/2014/main" id="{A72403A4-F61D-4F67-BCF5-5BC89C33D9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156882"/>
              </p:ext>
            </p:extLst>
          </p:nvPr>
        </p:nvGraphicFramePr>
        <p:xfrm>
          <a:off x="211498" y="4820074"/>
          <a:ext cx="4174406" cy="177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39">
            <a:extLst>
              <a:ext uri="{FF2B5EF4-FFF2-40B4-BE49-F238E27FC236}">
                <a16:creationId xmlns:a16="http://schemas.microsoft.com/office/drawing/2014/main" id="{AB46F7C7-E563-4D89-8B39-0F9B25171407}"/>
              </a:ext>
            </a:extLst>
          </p:cNvPr>
          <p:cNvSpPr txBox="1"/>
          <p:nvPr/>
        </p:nvSpPr>
        <p:spPr>
          <a:xfrm>
            <a:off x="3381805" y="488358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non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kk-KZ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423 463,8</a:t>
            </a:r>
            <a:endParaRPr lang="ru-KZ" sz="12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FD7142-4677-470F-9BCC-F2D16D3E733D}"/>
              </a:ext>
            </a:extLst>
          </p:cNvPr>
          <p:cNvSpPr txBox="1"/>
          <p:nvPr/>
        </p:nvSpPr>
        <p:spPr>
          <a:xfrm>
            <a:off x="1433399" y="5260508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304 132,5</a:t>
            </a:r>
          </a:p>
        </p:txBody>
      </p:sp>
      <p:sp>
        <p:nvSpPr>
          <p:cNvPr id="38" name="TextBox 39">
            <a:extLst>
              <a:ext uri="{FF2B5EF4-FFF2-40B4-BE49-F238E27FC236}">
                <a16:creationId xmlns:a16="http://schemas.microsoft.com/office/drawing/2014/main" id="{91E0FD0F-A3D6-4C8C-8958-9EB1B23316F0}"/>
              </a:ext>
            </a:extLst>
          </p:cNvPr>
          <p:cNvSpPr txBox="1"/>
          <p:nvPr/>
        </p:nvSpPr>
        <p:spPr>
          <a:xfrm>
            <a:off x="2337971" y="4998302"/>
            <a:ext cx="8461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395 760,0</a:t>
            </a:r>
            <a:endParaRPr lang="ru-KZ" sz="12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graphicFrame>
        <p:nvGraphicFramePr>
          <p:cNvPr id="39" name="Диаграмма 1">
            <a:extLst>
              <a:ext uri="{FF2B5EF4-FFF2-40B4-BE49-F238E27FC236}">
                <a16:creationId xmlns:a16="http://schemas.microsoft.com/office/drawing/2014/main" id="{E8D1005D-6AC1-4CDC-88BF-A35D86EC81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1652458"/>
              </p:ext>
            </p:extLst>
          </p:nvPr>
        </p:nvGraphicFramePr>
        <p:xfrm>
          <a:off x="5131193" y="4726236"/>
          <a:ext cx="4690533" cy="189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CAC51080-5F05-449F-BC8D-2DFA4504BF73}"/>
              </a:ext>
            </a:extLst>
          </p:cNvPr>
          <p:cNvSpPr txBox="1"/>
          <p:nvPr/>
        </p:nvSpPr>
        <p:spPr>
          <a:xfrm>
            <a:off x="5494244" y="489441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non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863 762,8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8A94D9-5DBD-2416-236D-619D15882B3E}"/>
              </a:ext>
            </a:extLst>
          </p:cNvPr>
          <p:cNvSpPr txBox="1"/>
          <p:nvPr/>
        </p:nvSpPr>
        <p:spPr>
          <a:xfrm>
            <a:off x="501491" y="528722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289 909,9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BC0264-83D0-DE30-5084-343158D7A9D4}"/>
              </a:ext>
            </a:extLst>
          </p:cNvPr>
          <p:cNvSpPr txBox="1"/>
          <p:nvPr/>
        </p:nvSpPr>
        <p:spPr>
          <a:xfrm>
            <a:off x="6557278" y="5649880"/>
            <a:ext cx="157361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425 044,7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34AFD-29CE-761D-47F7-F590A294D35E}"/>
              </a:ext>
            </a:extLst>
          </p:cNvPr>
          <p:cNvSpPr txBox="1"/>
          <p:nvPr/>
        </p:nvSpPr>
        <p:spPr>
          <a:xfrm>
            <a:off x="8054029" y="5647181"/>
            <a:ext cx="145543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423 463,8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1" name="Picture 2" descr="Сформированное изображение">
            <a:extLst>
              <a:ext uri="{FF2B5EF4-FFF2-40B4-BE49-F238E27FC236}">
                <a16:creationId xmlns:a16="http://schemas.microsoft.com/office/drawing/2014/main" id="{5A6423EF-CF12-4429-9E4C-7AF407160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438" y="992277"/>
            <a:ext cx="2068662" cy="1324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351F437-584F-438E-B206-2DE896C9EC75}"/>
              </a:ext>
            </a:extLst>
          </p:cNvPr>
          <p:cNvSpPr/>
          <p:nvPr/>
        </p:nvSpPr>
        <p:spPr>
          <a:xfrm>
            <a:off x="2768600" y="1768348"/>
            <a:ext cx="2400300" cy="26258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Деңсаулық сақтау</a:t>
            </a:r>
          </a:p>
          <a:p>
            <a:pPr lvl="1" algn="ctr"/>
            <a:endParaRPr lang="ru-RU" sz="11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31 476,9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халықтың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денсаулығын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сақтау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>
              <a:buFontTx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2 100,1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мамандандырылған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медициналық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көмек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92075" lvl="1" indent="-92075">
              <a:buFont typeface="Arial" panose="020B0604020202020204" pitchFamily="34" charset="0"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8 294,5</a:t>
            </a:r>
            <a:r>
              <a:rPr lang="ru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млн.тенге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</a:p>
          <a:p>
            <a:pPr lvl="1"/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денсаулық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сақтау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саласындағы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/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423,6 млн. тенге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поликлиникалар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/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46,0 млн. тенге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медициналық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көмектің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басқа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да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түрлері</a:t>
            </a:r>
            <a:endParaRPr lang="ru-RU" sz="11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16AF43E-35D0-4AB6-A4A4-7F3D83E594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0841" y="968795"/>
            <a:ext cx="1951659" cy="1265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F1EABA1-1B09-402A-B5CA-B9B4E6E4287D}"/>
              </a:ext>
            </a:extLst>
          </p:cNvPr>
          <p:cNvSpPr/>
          <p:nvPr/>
        </p:nvSpPr>
        <p:spPr>
          <a:xfrm>
            <a:off x="5386690" y="1783996"/>
            <a:ext cx="2149854" cy="243240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algn="ctr"/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Әлеуметтік көмек және әлеуметтік қамсыздандыру</a:t>
            </a:r>
            <a:endParaRPr lang="kk-KZ" sz="1000" b="1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22 076,9</a:t>
            </a:r>
            <a:r>
              <a:rPr lang="en-US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әлеуметтiк көмек (тегін жол, тұрғын үй көмегі, азаматтарға үйде көмек көрсету)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10 505,6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</a:p>
          <a:p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жетiм балаларды, ата-анасының қамқорлығынсыз қалған балаларды өлеуметтiк қамсыздандыру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2 903,7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 </a:t>
            </a:r>
          </a:p>
          <a:p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әлеуметтiк көмек және әлеуметтiк қамтамасыз ету салаларындағы өзге де қызметтер </a:t>
            </a:r>
          </a:p>
        </p:txBody>
      </p:sp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0" y="0"/>
            <a:ext cx="5533901" cy="77267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ҚОРҒАНЫС, ҚОҒАМДЫҚ ТӘРТІП </a:t>
            </a:r>
            <a:b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</a:br>
            <a: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ЖӘНЕ ҚАУІПСІЗДІК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92140" y="99155"/>
            <a:ext cx="4090415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ШЫҒЫНДАРДЫҢ ЖАЛПЫ КӨЛЕМІНЕН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40 793,8 МЛН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861059"/>
            <a:ext cx="5498592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411972" y="4103495"/>
            <a:ext cx="44940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200" kern="12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yriad Pro Semibold"/>
              </a:rPr>
              <a:t>2026 жылғы </a:t>
            </a:r>
            <a:r>
              <a:rPr lang="ru-RU" altLang="ru-RU" sz="1200" kern="12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Myriad Pro Semibold"/>
              </a:rPr>
              <a:t>1 </a:t>
            </a:r>
            <a:r>
              <a:rPr lang="kk-KZ" altLang="ru-RU" sz="1200" kern="12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Myriad Pro Semibold"/>
              </a:rPr>
              <a:t>тамызға </a:t>
            </a:r>
            <a:r>
              <a:rPr lang="ru-RU" altLang="ru-RU" sz="1200" kern="1200" dirty="0" err="1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yriad Pro Semibold"/>
              </a:rPr>
              <a:t>бюджеттің</a:t>
            </a:r>
            <a:r>
              <a:rPr lang="ru-RU" altLang="ru-RU" sz="1200" kern="12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yriad Pro Semibold"/>
              </a:rPr>
              <a:t> </a:t>
            </a:r>
            <a:r>
              <a:rPr lang="ru-RU" altLang="ru-RU" sz="1200" kern="1200" dirty="0" err="1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yriad Pro Semibold"/>
              </a:rPr>
              <a:t>атқарылуы</a:t>
            </a:r>
            <a:r>
              <a:rPr lang="ru-RU" altLang="ru-RU" sz="1200" kern="12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yriad Pro Semibold"/>
              </a:rPr>
              <a:t> (</a:t>
            </a:r>
            <a:r>
              <a:rPr lang="ru-RU" altLang="ru-RU" sz="1200" kern="1200" dirty="0" err="1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yriad Pro Semibold"/>
              </a:rPr>
              <a:t>млн.теңге</a:t>
            </a:r>
            <a:r>
              <a:rPr lang="ru-RU" altLang="ru-RU" sz="1200" kern="1200" dirty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yriad Pro Semibold"/>
              </a:rPr>
              <a:t>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654101-D433-4F9F-8837-51EF1FF04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17" y="1090839"/>
            <a:ext cx="2398863" cy="1599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018041B-1F4A-4FCF-957B-DE8B61B43519}"/>
              </a:ext>
            </a:extLst>
          </p:cNvPr>
          <p:cNvSpPr/>
          <p:nvPr/>
        </p:nvSpPr>
        <p:spPr>
          <a:xfrm>
            <a:off x="1926924" y="2221155"/>
            <a:ext cx="2571924" cy="164370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kk-KZ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Қорғаныс</a:t>
            </a:r>
          </a:p>
          <a:p>
            <a:pPr lvl="1" algn="ctr"/>
            <a:endParaRPr lang="ru-RU" sz="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285750" lvl="1" indent="-2857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11 037,8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br>
              <a:rPr lang="ru-RU" sz="1400" b="1" kern="12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жалпыға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рдей 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әскери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ндетт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л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кті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атқару  шеңберіндегі іс-шаралар</a:t>
            </a:r>
            <a:endParaRPr lang="ru-RU" sz="14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algn="ctr" defTabSz="444500">
              <a:spcBef>
                <a:spcPct val="0"/>
              </a:spcBef>
            </a:pP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200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B7925AF-9C4F-4099-8C41-D5BB7BD9DA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678" y="1138477"/>
            <a:ext cx="2311306" cy="1538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EFF8F95-A232-4861-A2FD-46475BE72525}"/>
              </a:ext>
            </a:extLst>
          </p:cNvPr>
          <p:cNvSpPr/>
          <p:nvPr/>
        </p:nvSpPr>
        <p:spPr>
          <a:xfrm>
            <a:off x="6758905" y="2222729"/>
            <a:ext cx="2849526" cy="171528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 defTabSz="444500">
              <a:spcBef>
                <a:spcPct val="0"/>
              </a:spcBef>
            </a:pP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Қоғамдық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тәртіп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қауіпсіздік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құқықтық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соттық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қылмыстық-атқарушылық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</a:t>
            </a:r>
            <a:endParaRPr lang="ru-RU" sz="14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285750" indent="-2857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29 756,0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</a:t>
            </a:r>
            <a:r>
              <a:rPr lang="ru-RU" sz="1600" b="1" kern="12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                  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құқық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қорғау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қызметі</a:t>
            </a: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</a:pPr>
            <a:endParaRPr lang="ru-RU" sz="1200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12" name="Диаграмма 4">
            <a:extLst>
              <a:ext uri="{FF2B5EF4-FFF2-40B4-BE49-F238E27FC236}">
                <a16:creationId xmlns:a16="http://schemas.microsoft.com/office/drawing/2014/main" id="{FD384E18-E482-466C-BFE7-F6A144E3BF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408932"/>
              </p:ext>
            </p:extLst>
          </p:nvPr>
        </p:nvGraphicFramePr>
        <p:xfrm>
          <a:off x="136976" y="4093029"/>
          <a:ext cx="4941816" cy="276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Object 1">
            <a:extLst>
              <a:ext uri="{FF2B5EF4-FFF2-40B4-BE49-F238E27FC236}">
                <a16:creationId xmlns:a16="http://schemas.microsoft.com/office/drawing/2014/main" id="{0CB326AD-42C8-4806-8294-C538D2B18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527845"/>
              </p:ext>
            </p:extLst>
          </p:nvPr>
        </p:nvGraphicFramePr>
        <p:xfrm>
          <a:off x="5327613" y="4557486"/>
          <a:ext cx="4284921" cy="2300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11F92E-A8DF-1F46-F587-C0B11AFF5C50}"/>
              </a:ext>
            </a:extLst>
          </p:cNvPr>
          <p:cNvSpPr txBox="1"/>
          <p:nvPr/>
        </p:nvSpPr>
        <p:spPr>
          <a:xfrm>
            <a:off x="2715465" y="5075559"/>
            <a:ext cx="1210004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200" b="1" dirty="0">
                <a:latin typeface="Cambria Math" pitchFamily="18" charset="0"/>
                <a:ea typeface="Cambria Math" pitchFamily="18" charset="0"/>
              </a:rPr>
              <a:t>32 460,6</a:t>
            </a:r>
          </a:p>
        </p:txBody>
      </p:sp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90286" y="105084"/>
            <a:ext cx="2797668" cy="6206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algn="ctr"/>
            <a:r>
              <a:rPr lang="ru-RU" sz="29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  <a:sym typeface="Calibri"/>
              </a:rPr>
              <a:t>НАҚТЫ СЕКТОР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01625" y="22200"/>
            <a:ext cx="4126991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ШЫҒЫНДАРДЫҢ ЖАЛПЫ КӨЛЕМІНЕН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729 831,6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МЛН.ТЕҢГЕ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5628904" cy="1082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075934"/>
              </p:ext>
            </p:extLst>
          </p:nvPr>
        </p:nvGraphicFramePr>
        <p:xfrm>
          <a:off x="3619825" y="440536"/>
          <a:ext cx="775530" cy="276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626337" y="6205251"/>
            <a:ext cx="13080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0515" y="6207333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7654" y="6202324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0638" y="6207333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80515" y="5927003"/>
            <a:ext cx="66442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26337" y="5610107"/>
            <a:ext cx="87418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0638" y="5745293"/>
            <a:ext cx="78653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98485" y="4827157"/>
            <a:ext cx="7542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28453" y="4814150"/>
            <a:ext cx="73382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48823" y="6190846"/>
            <a:ext cx="853440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425620" y="4304148"/>
            <a:ext cx="4304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2026 жылғы 1 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шілдедегі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бюджеттің атқарылуы (млн.теңге)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257C403-A822-4485-AE79-FF28C72315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92" y="1140488"/>
            <a:ext cx="2242375" cy="1261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258E93-D5E1-4C16-B5CF-E9A9817EC5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98" y="1107440"/>
            <a:ext cx="2099465" cy="129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BBC8C76-ADF4-43A6-991F-F68DDAA274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216" y="1088424"/>
            <a:ext cx="2008457" cy="1319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50FF2A7-660D-4035-BF1D-16EE25E39483}"/>
              </a:ext>
            </a:extLst>
          </p:cNvPr>
          <p:cNvSpPr/>
          <p:nvPr/>
        </p:nvSpPr>
        <p:spPr>
          <a:xfrm>
            <a:off x="1182150" y="2206610"/>
            <a:ext cx="2280378" cy="176744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ТКШ</a:t>
            </a:r>
          </a:p>
          <a:p>
            <a:pPr lvl="1" algn="ctr"/>
            <a:endParaRPr lang="kk-KZ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398 762,6 </a:t>
            </a: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                </a:t>
            </a:r>
          </a:p>
          <a:p>
            <a:pPr lvl="1" algn="ctr"/>
            <a:r>
              <a:rPr lang="kk-KZ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сумен жабдықтау және су бұру жүйелерін дамыту</a:t>
            </a: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000" dirty="0">
              <a:solidFill>
                <a:schemeClr val="accent1">
                  <a:lumMod val="25000"/>
                </a:schemeClr>
              </a:solidFill>
            </a:endParaRPr>
          </a:p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har char="••"/>
            </a:pPr>
            <a:endParaRPr lang="ru-RU" sz="1000" kern="1200" dirty="0">
              <a:solidFill>
                <a:schemeClr val="bg2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3FD8E5F-011E-456B-9F6F-9366CDDB5F16}"/>
              </a:ext>
            </a:extLst>
          </p:cNvPr>
          <p:cNvSpPr/>
          <p:nvPr/>
        </p:nvSpPr>
        <p:spPr>
          <a:xfrm>
            <a:off x="4406620" y="2133600"/>
            <a:ext cx="2140484" cy="179996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Көркейту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табиғатты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қорғау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іс-шаралары</a:t>
            </a:r>
            <a:endParaRPr lang="ru-RU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algn="ctr" fontAlgn="ctr"/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150 463,3 </a:t>
            </a: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 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елді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мекендерді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абаттандыру</a:t>
            </a: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8D2AB1A-E47E-41BF-BB0C-FD6A7856A43D}"/>
              </a:ext>
            </a:extLst>
          </p:cNvPr>
          <p:cNvSpPr/>
          <p:nvPr/>
        </p:nvSpPr>
        <p:spPr>
          <a:xfrm>
            <a:off x="7351776" y="2133600"/>
            <a:ext cx="2331997" cy="202387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Көлік және коммуникация</a:t>
            </a:r>
            <a:endParaRPr lang="ru-RU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</a:pPr>
            <a:r>
              <a:rPr lang="kk-KZ" sz="9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180 605,7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көлік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коммуникация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басқа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да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көрс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ету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30" name="Диаграмма 4">
            <a:extLst>
              <a:ext uri="{FF2B5EF4-FFF2-40B4-BE49-F238E27FC236}">
                <a16:creationId xmlns:a16="http://schemas.microsoft.com/office/drawing/2014/main" id="{29D96460-1372-4435-8D10-4F04EA9D89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9957893"/>
              </p:ext>
            </p:extLst>
          </p:nvPr>
        </p:nvGraphicFramePr>
        <p:xfrm>
          <a:off x="217264" y="4447956"/>
          <a:ext cx="4941887" cy="228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D0F45C0D-DA3A-41D4-B8FD-C739F9BD4652}"/>
              </a:ext>
            </a:extLst>
          </p:cNvPr>
          <p:cNvSpPr txBox="1"/>
          <p:nvPr/>
        </p:nvSpPr>
        <p:spPr>
          <a:xfrm>
            <a:off x="2711596" y="5521500"/>
            <a:ext cx="81197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426 631,0</a:t>
            </a:r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494E88-1BA0-4F21-8886-01C4DF213262}"/>
              </a:ext>
            </a:extLst>
          </p:cNvPr>
          <p:cNvSpPr txBox="1"/>
          <p:nvPr/>
        </p:nvSpPr>
        <p:spPr>
          <a:xfrm>
            <a:off x="386401" y="5905578"/>
            <a:ext cx="9096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167 852,5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D2D9F1-3E25-44EC-8AA0-5125DCA347D6}"/>
              </a:ext>
            </a:extLst>
          </p:cNvPr>
          <p:cNvSpPr txBox="1"/>
          <p:nvPr/>
        </p:nvSpPr>
        <p:spPr>
          <a:xfrm>
            <a:off x="1534701" y="5868805"/>
            <a:ext cx="81197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213 134,0</a:t>
            </a:r>
          </a:p>
        </p:txBody>
      </p:sp>
      <p:graphicFrame>
        <p:nvGraphicFramePr>
          <p:cNvPr id="43" name="Object 1">
            <a:extLst>
              <a:ext uri="{FF2B5EF4-FFF2-40B4-BE49-F238E27FC236}">
                <a16:creationId xmlns:a16="http://schemas.microsoft.com/office/drawing/2014/main" id="{6AA97FF4-BB83-4DEC-B10A-5E854C23CB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534561"/>
              </p:ext>
            </p:extLst>
          </p:nvPr>
        </p:nvGraphicFramePr>
        <p:xfrm>
          <a:off x="5429692" y="4799816"/>
          <a:ext cx="4476308" cy="2058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13059</TotalTime>
  <Words>1353</Words>
  <Application>Microsoft Office PowerPoint</Application>
  <PresentationFormat>Лист A4 (210x297 мм)</PresentationFormat>
  <Paragraphs>450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Book Antiqua</vt:lpstr>
      <vt:lpstr>Calibri</vt:lpstr>
      <vt:lpstr>Cambria</vt:lpstr>
      <vt:lpstr>Cambria Math</vt:lpstr>
      <vt:lpstr>Helvetica</vt:lpstr>
      <vt:lpstr>Microsoft Sans Serif</vt:lpstr>
      <vt:lpstr>Myriad Pro Semibold</vt:lpstr>
      <vt:lpstr>Times New Roman</vt:lpstr>
      <vt:lpstr>Тема Office</vt:lpstr>
      <vt:lpstr>Презентация PowerPoint</vt:lpstr>
      <vt:lpstr>Презентация PowerPoint</vt:lpstr>
      <vt:lpstr>2026 жылғы 1 тамызға Алматы қаласы бюджетінің құрылымы</vt:lpstr>
      <vt:lpstr>Презентация PowerPoint</vt:lpstr>
      <vt:lpstr>Презентация PowerPoint</vt:lpstr>
      <vt:lpstr>Презентация PowerPoint</vt:lpstr>
      <vt:lpstr>2026 жылғы 1 тамызға Алматы қаласы бюджетінің атқарылуы (млн.теңге)</vt:lpstr>
      <vt:lpstr>2023-2026 жылдарға арналған 1 тамызға кірістердің  түсімі  және  шығыстардың  атқарылуы</vt:lpstr>
      <vt:lpstr>2023-2026 жылдардағы 1 тамызға Алматы қаласы бюджетінің атқарылуы </vt:lpstr>
      <vt:lpstr>ӘЛЕУМЕТТІК САЛА</vt:lpstr>
      <vt:lpstr>ҚОРҒАНЫС, ҚОҒАМДЫҚ ТӘРТІП  ЖӘНЕ ҚАУІПСІЗДІК</vt:lpstr>
      <vt:lpstr>НАҚТЫ СЕКТОР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 ПРОГРАММЫ РАЗВИТИЯ «АЛМАТЫ-2020» ЗА 2016 ГОД</dc:title>
  <dc:creator>Indira</dc:creator>
  <cp:keywords>Бесконечная работа</cp:keywords>
  <cp:lastModifiedBy>Zhansulu Satbay</cp:lastModifiedBy>
  <cp:revision>1661</cp:revision>
  <cp:lastPrinted>2013-01-24T20:20:12Z</cp:lastPrinted>
  <dcterms:modified xsi:type="dcterms:W3CDTF">2026-08-25T07:14:58Z</dcterms:modified>
</cp:coreProperties>
</file>