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9"/>
  </p:notesMasterIdLst>
  <p:sldIdLst>
    <p:sldId id="256" r:id="rId2"/>
    <p:sldId id="321" r:id="rId3"/>
    <p:sldId id="323" r:id="rId4"/>
    <p:sldId id="322" r:id="rId5"/>
    <p:sldId id="324" r:id="rId6"/>
    <p:sldId id="329" r:id="rId7"/>
    <p:sldId id="328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0" autoAdjust="0"/>
    <p:restoredTop sz="88902" autoAdjust="0"/>
  </p:normalViewPr>
  <p:slideViewPr>
    <p:cSldViewPr>
      <p:cViewPr>
        <p:scale>
          <a:sx n="100" d="100"/>
          <a:sy n="100" d="100"/>
        </p:scale>
        <p:origin x="-194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4487D-9FD8-42C3-8A65-3188E94D02E7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27601-50F0-4A69-9D8F-A050366807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9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27601-50F0-4A69-9D8F-A0503668072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699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916832"/>
            <a:ext cx="7929618" cy="4369688"/>
          </a:xfrm>
        </p:spPr>
        <p:txBody>
          <a:bodyPr>
            <a:normAutofit/>
          </a:bodyPr>
          <a:lstStyle/>
          <a:p>
            <a:pPr algn="ctr"/>
            <a:r>
              <a:rPr lang="ru-RU" sz="3700" b="1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700" b="1" dirty="0" smtClean="0"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ауданды</a:t>
            </a:r>
            <a:r>
              <a:rPr lang="kk-KZ" sz="3700" b="1" dirty="0" smtClean="0">
                <a:latin typeface="Times New Roman" pitchFamily="18" charset="0"/>
                <a:cs typeface="Times New Roman" pitchFamily="18" charset="0"/>
              </a:rPr>
              <a:t>қ</a:t>
            </a:r>
          </a:p>
          <a:p>
            <a:pPr algn="ctr"/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мәслихаты аппаратының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700" b="1" dirty="0" err="1" smtClean="0">
                <a:latin typeface="Times New Roman" pitchFamily="18" charset="0"/>
                <a:cs typeface="Times New Roman" pitchFamily="18" charset="0"/>
              </a:rPr>
              <a:t>Азаматтық  бюджеті</a:t>
            </a:r>
            <a:endParaRPr lang="ru-RU" sz="37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l"/>
            <a:endParaRPr lang="ru-RU" b="1" dirty="0" smtClean="0">
              <a:solidFill>
                <a:schemeClr val="tx1">
                  <a:lumMod val="85000"/>
                </a:schemeClr>
              </a:solidFill>
            </a:endParaRPr>
          </a:p>
          <a:p>
            <a:pPr algn="ctr"/>
            <a:endParaRPr lang="ru-RU" sz="2000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6767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құқықтық негіз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214810" y="857232"/>
            <a:ext cx="500066" cy="500066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амять с посл. доступом 7"/>
          <p:cNvSpPr/>
          <p:nvPr/>
        </p:nvSpPr>
        <p:spPr>
          <a:xfrm>
            <a:off x="4929190" y="1000108"/>
            <a:ext cx="3571900" cy="2571768"/>
          </a:xfrm>
          <a:prstGeom prst="flowChartMagneticTap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ҚР  2001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қаңтардағы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№148                «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басқару және өзін-өзі басқару туралы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Заңы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3857620" y="1142984"/>
            <a:ext cx="28575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5679289" y="3464719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4786314" y="1142984"/>
            <a:ext cx="28575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V="1">
            <a:off x="8322495" y="3607595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Блок-схема: память с посл. доступом 32"/>
          <p:cNvSpPr/>
          <p:nvPr/>
        </p:nvSpPr>
        <p:spPr>
          <a:xfrm>
            <a:off x="0" y="3357562"/>
            <a:ext cx="2071670" cy="1500198"/>
          </a:xfrm>
          <a:prstGeom prst="flowChartMagneticTape">
            <a:avLst/>
          </a:prstGeom>
          <a:solidFill>
            <a:srgbClr val="0E71A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бағдарламалар әкімшісі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rot="5400000">
            <a:off x="964381" y="3107529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16200000" flipV="1">
            <a:off x="3536149" y="3607595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Блок-схема: память с посл. доступом 17"/>
          <p:cNvSpPr/>
          <p:nvPr/>
        </p:nvSpPr>
        <p:spPr>
          <a:xfrm>
            <a:off x="2786050" y="3786190"/>
            <a:ext cx="1857388" cy="1428760"/>
          </a:xfrm>
          <a:prstGeom prst="flowChartMagneticTape">
            <a:avLst/>
          </a:prstGeom>
          <a:solidFill>
            <a:srgbClr val="0E71A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бағдарлама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>
            <a:off x="5072066" y="3714752"/>
            <a:ext cx="1857388" cy="1428760"/>
          </a:xfrm>
          <a:prstGeom prst="flowChartMagneticTape">
            <a:avLst/>
          </a:prstGeom>
          <a:solidFill>
            <a:srgbClr val="0E71A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Аппараттың қызметі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Блок-схема: память с посл. доступом 20"/>
          <p:cNvSpPr/>
          <p:nvPr/>
        </p:nvSpPr>
        <p:spPr>
          <a:xfrm>
            <a:off x="7143768" y="3786190"/>
            <a:ext cx="1857388" cy="1428760"/>
          </a:xfrm>
          <a:prstGeom prst="flowChartMagneticTape">
            <a:avLst/>
          </a:prstGeom>
          <a:solidFill>
            <a:srgbClr val="0E71A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Аппараттың штаттық санының лимиті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память с посл. доступом 24"/>
          <p:cNvSpPr/>
          <p:nvPr/>
        </p:nvSpPr>
        <p:spPr>
          <a:xfrm>
            <a:off x="928662" y="857232"/>
            <a:ext cx="3000396" cy="2643206"/>
          </a:xfrm>
          <a:prstGeom prst="flowChartMagneticTap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ҚР 2025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15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дағы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кодексі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5400000" flipH="1" flipV="1">
            <a:off x="1286646" y="4428338"/>
            <a:ext cx="171371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Блок-схема: память с посл. доступом 27"/>
          <p:cNvSpPr/>
          <p:nvPr/>
        </p:nvSpPr>
        <p:spPr>
          <a:xfrm>
            <a:off x="1285852" y="5072074"/>
            <a:ext cx="2071702" cy="1428760"/>
          </a:xfrm>
          <a:prstGeom prst="flowChartMagneticTape">
            <a:avLst/>
          </a:prstGeom>
          <a:solidFill>
            <a:srgbClr val="0E71A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Шығындардың бағыты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49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33" grpId="0" animBg="1"/>
      <p:bldP spid="18" grpId="0" animBg="1"/>
      <p:bldP spid="20" grpId="0" animBg="1"/>
      <p:bldP spid="21" grpId="0" animBg="1"/>
      <p:bldP spid="25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697632"/>
              </p:ext>
            </p:extLst>
          </p:nvPr>
        </p:nvGraphicFramePr>
        <p:xfrm>
          <a:off x="428596" y="428604"/>
          <a:ext cx="8143932" cy="594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372588">
                <a:tc>
                  <a:txBody>
                    <a:bodyPr/>
                    <a:lstStyle/>
                    <a:p>
                      <a:r>
                        <a:rPr lang="kk-KZ" dirty="0" smtClean="0"/>
                        <a:t>                     Мәслихат аппаратының қызметінің негізі </a:t>
                      </a:r>
                      <a:endParaRPr lang="ru-RU" dirty="0"/>
                    </a:p>
                  </a:txBody>
                  <a:tcPr/>
                </a:tc>
              </a:tr>
              <a:tr h="963861">
                <a:tc>
                  <a:txBody>
                    <a:bodyPr/>
                    <a:lstStyle/>
                    <a:p>
                      <a:pPr algn="just"/>
                      <a:r>
                        <a:rPr lang="kk-KZ" sz="1800" b="1" i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Аппараттың </a:t>
                      </a:r>
                      <a:r>
                        <a:rPr kumimoji="0" lang="kk-KZ" sz="18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қызметі:</a:t>
                      </a:r>
                      <a:r>
                        <a:rPr kumimoji="0" lang="kk-KZ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әслихат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пен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органдарын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ұйымдастырушылық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құқықтық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материалдық-техникалық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етуд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жүзеге асырады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депутаттарға өздер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өк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летт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жүзеге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асыруға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көрсетеді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ru-RU" sz="1800" b="1" i="0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94765">
                <a:tc>
                  <a:txBody>
                    <a:bodyPr/>
                    <a:lstStyle/>
                    <a:p>
                      <a:pPr algn="just"/>
                      <a:r>
                        <a:rPr lang="kk-KZ" sz="1600" b="1" i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Штаттық</a:t>
                      </a:r>
                      <a:r>
                        <a:rPr lang="kk-KZ" sz="1600" b="1" i="0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санының лимиті </a:t>
                      </a:r>
                      <a:r>
                        <a:rPr lang="kk-KZ" sz="1600" b="1" i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Мәслихат 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аппараты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қызметш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лер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штат саны лимит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мәслихат депутаттарының 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 нег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зге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алынып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бес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депутатқа бір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қызметкер қатынасында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бірақ бес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адамнан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кем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болып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белг</a:t>
                      </a:r>
                      <a:r>
                        <a:rPr kumimoji="0" lang="en-US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800" b="1" i="0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ленеді</a:t>
                      </a:r>
                      <a:r>
                        <a:rPr kumimoji="0" lang="ru-RU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ru-RU" sz="1800" b="1" i="0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172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 бағдарламаның әкімшісі</a:t>
                      </a:r>
                      <a:r>
                        <a:rPr lang="kk-KZ" sz="1800" b="1" i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  «Павлодар аудандық</a:t>
                      </a:r>
                      <a:r>
                        <a:rPr lang="kk-KZ" sz="1800" b="1" i="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i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мәслихатының  аппараты» мемлекеттік</a:t>
                      </a:r>
                      <a:r>
                        <a:rPr lang="kk-KZ" sz="1800" b="1" i="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мекемесі.</a:t>
                      </a:r>
                      <a:endParaRPr lang="ru-RU" i="0" dirty="0"/>
                    </a:p>
                  </a:txBody>
                  <a:tcPr/>
                </a:tc>
              </a:tr>
              <a:tr h="8717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4617B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 бағдарлама:  </a:t>
                      </a: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001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«А</a:t>
                      </a: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удан (облыстық  маңызы бар қала) мәслихатының  қызметін  қамтамасыз ету бойынша қызметтер»,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003 «</a:t>
                      </a: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органның  күрделі шығыстары».</a:t>
                      </a:r>
                      <a:endParaRPr kumimoji="0" lang="kk-KZ" sz="1800" b="1" i="0" kern="1200" dirty="0" smtClean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/>
                        <a:buNone/>
                        <a:tabLst/>
                        <a:defRPr/>
                      </a:pPr>
                      <a:r>
                        <a:rPr kumimoji="0" lang="kk-KZ" sz="1800" b="1" i="0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</a:t>
                      </a:r>
                      <a:endParaRPr kumimoji="0" lang="kk-KZ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1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 бағыты:</a:t>
                      </a:r>
                      <a:r>
                        <a:rPr lang="kk-KZ" sz="1800" b="1" i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Ағымдағы</a:t>
                      </a:r>
                      <a:r>
                        <a:rPr lang="kk-KZ" sz="1800" b="1" i="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ұстау.</a:t>
                      </a:r>
                      <a:endParaRPr lang="ru-RU" i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7"/>
    </mc:Choice>
    <mc:Fallback xmlns="">
      <p:transition spd="slow" advTm="663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4"/>
          <p:cNvSpPr>
            <a:spLocks noGrp="1"/>
          </p:cNvSpPr>
          <p:nvPr>
            <p:ph type="body" idx="1"/>
          </p:nvPr>
        </p:nvSpPr>
        <p:spPr>
          <a:xfrm>
            <a:off x="6156176" y="2204864"/>
            <a:ext cx="2736304" cy="1008112"/>
          </a:xfrm>
        </p:spPr>
        <p:txBody>
          <a:bodyPr/>
          <a:lstStyle/>
          <a:p>
            <a:pPr lvl="0" algn="ctr">
              <a:spcBef>
                <a:spcPts val="0"/>
              </a:spcBef>
              <a:buClrTx/>
              <a:buSzTx/>
            </a:pPr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buClrTx/>
              <a:buSzTx/>
            </a:pP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buClrTx/>
              <a:buSzTx/>
            </a:pPr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Текст 6"/>
          <p:cNvSpPr>
            <a:spLocks noGrp="1"/>
          </p:cNvSpPr>
          <p:nvPr>
            <p:ph type="body" sz="half" idx="3"/>
          </p:nvPr>
        </p:nvSpPr>
        <p:spPr>
          <a:xfrm>
            <a:off x="6300192" y="2348880"/>
            <a:ext cx="2520280" cy="288032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endParaRPr lang="kk-KZ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buClrTx/>
              <a:buSzTx/>
            </a:pPr>
            <a:endParaRPr lang="kk-KZ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5976" y="2818514"/>
            <a:ext cx="3672408" cy="2255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28596" y="548680"/>
            <a:ext cx="8586788" cy="97125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err="1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Мәслихат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аппаратыны</a:t>
            </a: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ң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err="1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бюджеттік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бағдарламалар</a:t>
            </a:r>
            <a:endParaRPr lang="ru-RU" sz="3100" b="1" dirty="0" smtClean="0">
              <a:solidFill>
                <a:srgbClr val="0070C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034444"/>
              </p:ext>
            </p:extLst>
          </p:nvPr>
        </p:nvGraphicFramePr>
        <p:xfrm>
          <a:off x="518642" y="1878290"/>
          <a:ext cx="412536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5366"/>
              </a:tblGrid>
              <a:tr h="6834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001 «</a:t>
                      </a: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 (облыстық  маңызы бар қала) мәслихатының  қызметін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қамтамасыз ету бойынша  қызметтер»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9552" y="3020531"/>
            <a:ext cx="2664296" cy="500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kk-KZ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kk-KZ" sz="1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683566" y="3333583"/>
            <a:ext cx="3528394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мәслихатының</a:t>
            </a:r>
            <a:endParaRPr lang="kk-KZ" sz="1400" b="1" dirty="0">
              <a:solidFill>
                <a:srgbClr val="0F6FC6"/>
              </a:solidFill>
              <a:latin typeface="Times New Roman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kk-KZ" sz="1400" b="1" dirty="0" smtClean="0">
                <a:solidFill>
                  <a:srgbClr val="0F6FC6"/>
                </a:solidFill>
                <a:latin typeface="Times New Roman"/>
                <a:cs typeface="Times New Roman"/>
              </a:rPr>
              <a:t>2025 </a:t>
            </a:r>
            <a:r>
              <a:rPr lang="kk-KZ" sz="1400" b="1" dirty="0">
                <a:solidFill>
                  <a:srgbClr val="0F6FC6"/>
                </a:solidFill>
                <a:latin typeface="Times New Roman"/>
                <a:cs typeface="Times New Roman"/>
              </a:rPr>
              <a:t>жылғы  </a:t>
            </a:r>
            <a:r>
              <a:rPr lang="kk-KZ" sz="1400" b="1" dirty="0" smtClean="0">
                <a:solidFill>
                  <a:srgbClr val="0F6FC6"/>
                </a:solidFill>
                <a:latin typeface="Times New Roman"/>
                <a:cs typeface="Times New Roman"/>
              </a:rPr>
              <a:t>17  желтоқсандағы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kk-KZ" sz="1400" b="1" dirty="0">
                <a:solidFill>
                  <a:srgbClr val="0F6FC6"/>
                </a:solidFill>
                <a:latin typeface="Times New Roman"/>
                <a:cs typeface="Times New Roman"/>
              </a:rPr>
              <a:t>№ </a:t>
            </a:r>
            <a:r>
              <a:rPr lang="kk-KZ" sz="1400" b="1" dirty="0" smtClean="0">
                <a:solidFill>
                  <a:srgbClr val="0F6FC6"/>
                </a:solidFill>
                <a:latin typeface="Times New Roman"/>
                <a:cs typeface="Times New Roman"/>
              </a:rPr>
              <a:t>39/325 </a:t>
            </a: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шешіммен бекітілді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16016" y="1988840"/>
            <a:ext cx="3672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003 «</a:t>
            </a: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 органның</a:t>
            </a:r>
          </a:p>
          <a:p>
            <a:pPr lvl="0" algn="ctr"/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күрделі шығыстары»</a:t>
            </a:r>
            <a:endParaRPr lang="kk-KZ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5301208"/>
            <a:ext cx="6418394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Павлодар аудандық мәслихатының</a:t>
            </a:r>
            <a:endParaRPr lang="kk-KZ" sz="1400" b="1" dirty="0">
              <a:solidFill>
                <a:srgbClr val="0F6FC6"/>
              </a:solidFill>
              <a:latin typeface="Times New Roman"/>
              <a:cs typeface="Times New Roman"/>
            </a:endParaRPr>
          </a:p>
          <a:p>
            <a:pPr lvl="0" algn="ctr">
              <a:lnSpc>
                <a:spcPct val="115000"/>
              </a:lnSpc>
            </a:pPr>
            <a:r>
              <a:rPr lang="kk-KZ" sz="1400" b="1" dirty="0" smtClean="0">
                <a:solidFill>
                  <a:srgbClr val="0F6FC6"/>
                </a:solidFill>
                <a:latin typeface="Times New Roman"/>
                <a:cs typeface="Times New Roman"/>
              </a:rPr>
              <a:t>2026 </a:t>
            </a:r>
            <a:r>
              <a:rPr lang="kk-KZ" sz="1400" b="1" dirty="0">
                <a:solidFill>
                  <a:srgbClr val="0F6FC6"/>
                </a:solidFill>
                <a:latin typeface="Times New Roman"/>
                <a:cs typeface="Times New Roman"/>
              </a:rPr>
              <a:t>жылғы  </a:t>
            </a:r>
            <a:r>
              <a:rPr lang="kk-KZ" sz="1400" b="1" dirty="0" smtClean="0">
                <a:solidFill>
                  <a:srgbClr val="0F6FC6"/>
                </a:solidFill>
                <a:latin typeface="Times New Roman"/>
                <a:cs typeface="Times New Roman"/>
              </a:rPr>
              <a:t>13 тамыздағы № 48/399 </a:t>
            </a: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шешіммен </a:t>
            </a:r>
            <a:endParaRPr lang="kk-KZ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kk-KZ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бекітілді</a:t>
            </a:r>
            <a:endParaRPr lang="kk-KZ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829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08912" cy="88544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 қарастырылған шығындар</a:t>
            </a:r>
            <a:endParaRPr lang="ru-RU" sz="31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8036021" cy="3447098"/>
          </a:xfrm>
          <a:prstGeom prst="rect">
            <a:avLst/>
          </a:prstGeom>
          <a:ln w="28575">
            <a:solidFill>
              <a:schemeClr val="accent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kk-KZ" b="1" dirty="0"/>
              <a:t> </a:t>
            </a:r>
            <a:endParaRPr lang="ru-RU" dirty="0"/>
          </a:p>
          <a:p>
            <a:pPr algn="just"/>
            <a:r>
              <a:rPr lang="kk-KZ" b="1" dirty="0" smtClean="0">
                <a:solidFill>
                  <a:schemeClr val="accent1"/>
                </a:solidFill>
              </a:rPr>
              <a:t>      </a:t>
            </a:r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Мәслихат төрағасының, мемлекеттік қызметшілердің және аппаратқа техникалық қызмет көрсетуді жүзеге асыратын қызметкерлердің әлеуметтік аударыммен </a:t>
            </a:r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еңбекақы төлеу.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Өзге </a:t>
            </a:r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де тауарларды сатып алу.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Мемлекеттік </a:t>
            </a:r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қызметшілердің біліктілігін арттыру.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Өзге </a:t>
            </a:r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де қызметтер.</a:t>
            </a:r>
            <a:endParaRPr lang="ru-RU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Мекеме </a:t>
            </a:r>
            <a:r>
              <a:rPr lang="kk-KZ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балансында тұрған негізгі құралдарды ұстау және </a:t>
            </a:r>
            <a:r>
              <a:rPr lang="kk-KZ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kk-KZ" sz="2000" b="1" dirty="0" smtClean="0">
                <a:solidFill>
                  <a:schemeClr val="accent1"/>
                </a:solidFill>
              </a:rPr>
              <a:t>.</a:t>
            </a:r>
          </a:p>
          <a:p>
            <a:pPr lvl="0">
              <a:defRPr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Мемлекеттік  </a:t>
            </a:r>
            <a:r>
              <a:rPr lang="kk-KZ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органның  күрделі шығыстары</a:t>
            </a:r>
          </a:p>
          <a:p>
            <a:pPr algn="just"/>
            <a:endParaRPr lang="kk-KZ" sz="2000" b="1" dirty="0" smtClean="0">
              <a:solidFill>
                <a:schemeClr val="accent1"/>
              </a:solidFill>
            </a:endParaRPr>
          </a:p>
        </p:txBody>
      </p:sp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24" y="4509120"/>
            <a:ext cx="227149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78" y="3931639"/>
            <a:ext cx="2254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11978" y="4221088"/>
            <a:ext cx="243242" cy="21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78" y="2708920"/>
            <a:ext cx="21907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86" y="3663845"/>
            <a:ext cx="2254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49" y="5157192"/>
            <a:ext cx="227149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70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015539"/>
              </p:ext>
            </p:extLst>
          </p:nvPr>
        </p:nvGraphicFramePr>
        <p:xfrm>
          <a:off x="179513" y="2125779"/>
          <a:ext cx="8821641" cy="3875850"/>
        </p:xfrm>
        <a:graphic>
          <a:graphicData uri="http://schemas.openxmlformats.org/drawingml/2006/table">
            <a:tbl>
              <a:tblPr/>
              <a:tblGrid>
                <a:gridCol w="577118"/>
                <a:gridCol w="3192130"/>
                <a:gridCol w="1006577"/>
                <a:gridCol w="1008858"/>
                <a:gridCol w="1084628"/>
                <a:gridCol w="1012320"/>
                <a:gridCol w="940010"/>
              </a:tblGrid>
              <a:tr h="49115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/с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Өлшеу бірлігі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Есепті</a:t>
                      </a: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b="1" baseline="0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baseline="0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Жоспарлы</a:t>
                      </a: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57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4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kk-KZ" sz="1400" b="1" dirty="0" smtClean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 (облыстық  маңызы бар қала) мәслихатының  қызметін  қамтамасыз ету бойынша қызметтер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мың</a:t>
                      </a: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теңге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44 458,0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50 400,0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51 926,0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52 321,0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4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 органның  күрделі шығыстары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мың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теңге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877,0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455,0</a:t>
                      </a: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11864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бойынша шығындар</a:t>
            </a:r>
            <a:endParaRPr lang="ru-RU" sz="31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12"/>
    </mc:Choice>
    <mc:Fallback xmlns="">
      <p:transition spd="slow" advTm="6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20688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kk-KZ" sz="2500" b="1" dirty="0">
                <a:solidFill>
                  <a:srgbClr val="0070C0"/>
                </a:solidFill>
                <a:latin typeface="Times New Roman"/>
                <a:ea typeface="+mn-ea"/>
                <a:cs typeface="+mn-cs"/>
              </a:rPr>
              <a:t>Павлодар аудандық мәслихаты аппаратының мемлекеттік функцияларын орындау</a:t>
            </a:r>
            <a:r>
              <a:rPr lang="ru-RU" sz="25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5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0780" y="1700809"/>
            <a:ext cx="7787643" cy="50167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Мәслихат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пен оның органдарының ұйымдастырушылық, құқықтық, материалдық-техникалық қамтамасыз етуін жүзеге асыру;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Мәслихаттың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Регламентіне сәйкес мәслихат жүргізетін сессиялар мен комиссия отырыстарына, семинарларға, конференцияларға және басқа іс-шараларға материалдар дайындау;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Мәслихат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депутаттарына консультативтік және әдістемелік көмек көрсету, депутаттарға өкілеттігін орындауға ықпал ету;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Депутаттық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сауалдардың, ескертулер мен ұсыныстардың есебін жүргізу, оларды орындауды бақылау мен сапасын ұйымдастыру;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Мәслихаттың 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тұрақты комиссияларының қызметін үйлестіру;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Қолданыстағы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заңнамаға сәйкес мәслихаттың шешімдерін әділет органында мемлекеттік тіркеудің жүргізілуін ұйымдастыру;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Мәслихат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қабылдаған нормативтік құқықтық актілердің бұқаралық ақпарат құралдарында жариялануын қамтамасыз ету;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Нормативтік-құқықтық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сипаттағы қабылданған шешімдердің тұрақты мониторингісі;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Мәслихат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қызметі туралы халықтың хабардар болуын қамтамасыз ету;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Қазақстан </a:t>
            </a:r>
            <a:r>
              <a:rPr lang="kk-KZ" sz="1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Республикасының заңнамалық актілеріне және мәслихат шешімдеріне сәйкес басқа да қызметтерді орындау.</a:t>
            </a:r>
            <a:endParaRPr lang="ru-RU" sz="1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33" y="1805681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6" y="2294731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10" y="2988864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8" y="3523255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7" y="4248546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6" y="3986948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5" y="4693044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02" y="5935653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04" y="5207402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02" y="5660616"/>
            <a:ext cx="225425" cy="20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8163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5175</TotalTime>
  <Words>430</Words>
  <Application>Microsoft Office PowerPoint</Application>
  <PresentationFormat>Экран (4:3)</PresentationFormat>
  <Paragraphs>105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Презентация PowerPoint</vt:lpstr>
      <vt:lpstr>Нормативтік құқықтық негіз </vt:lpstr>
      <vt:lpstr>Презентация PowerPoint</vt:lpstr>
      <vt:lpstr>   Мәслихат аппаратының   бюджеттік бағдарламалар</vt:lpstr>
      <vt:lpstr>                    Бюджеттік бағдарлама  бойынша қарастырылған шығындар</vt:lpstr>
      <vt:lpstr>  Бюджеттік бағдарлама бойынша шығындар</vt:lpstr>
      <vt:lpstr>Павлодар аудандық мәслихаты аппаратының мемлекеттік функцияларын орындау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в рамках обмена опыта маслихатами Павлодарской области</dc:title>
  <dc:creator>user</dc:creator>
  <cp:lastModifiedBy>USER</cp:lastModifiedBy>
  <cp:revision>626</cp:revision>
  <cp:lastPrinted>2024-01-04T06:53:30Z</cp:lastPrinted>
  <dcterms:created xsi:type="dcterms:W3CDTF">2018-05-14T11:10:39Z</dcterms:created>
  <dcterms:modified xsi:type="dcterms:W3CDTF">2026-08-25T05:42:35Z</dcterms:modified>
</cp:coreProperties>
</file>