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7" r:id="rId2"/>
    <p:sldId id="269" r:id="rId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2FE"/>
    <a:srgbClr val="00206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9" autoAdjust="0"/>
    <p:restoredTop sz="92017" autoAdjust="0"/>
  </p:normalViewPr>
  <p:slideViewPr>
    <p:cSldViewPr snapToGrid="0">
      <p:cViewPr varScale="1">
        <p:scale>
          <a:sx n="85" d="100"/>
          <a:sy n="85" d="100"/>
        </p:scale>
        <p:origin x="10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D2364-B109-4387-82A4-4171D6F3D5B7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CF39F-7A49-436A-9A71-436A1CCD4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623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63F0B69-A833-3DCE-E74F-A6226C56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3CAD5E05-80D7-A3EA-0A50-A4A21FB60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C721BABE-BEE1-14AE-D9F9-9B980F668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768CF9-ABB6-64E5-2B9E-1BC51D9F5C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16575" y="10235580"/>
            <a:ext cx="2919748" cy="540684"/>
          </a:xfrm>
          <a:prstGeom prst="rect">
            <a:avLst/>
          </a:prstGeom>
        </p:spPr>
        <p:txBody>
          <a:bodyPr/>
          <a:lstStyle/>
          <a:p>
            <a:fld id="{514E7489-0DC3-4301-8910-2B631D1A0FD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65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63F0B69-A833-3DCE-E74F-A6226C56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3CAD5E05-80D7-A3EA-0A50-A4A21FB60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C721BABE-BEE1-14AE-D9F9-9B980F668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768CF9-ABB6-64E5-2B9E-1BC51D9F5C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16575" y="10235580"/>
            <a:ext cx="2919748" cy="540684"/>
          </a:xfrm>
          <a:prstGeom prst="rect">
            <a:avLst/>
          </a:prstGeom>
        </p:spPr>
        <p:txBody>
          <a:bodyPr/>
          <a:lstStyle/>
          <a:p>
            <a:fld id="{514E7489-0DC3-4301-8910-2B631D1A0FD0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4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89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0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07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66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317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50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729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9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8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41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69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659A5-CAA1-4281-ABF8-839DEE0AC6E8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ACA0E-F5C9-4905-8D63-CA00791A8E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33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FEEEAE-3FDC-2749-1850-056177904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37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297" y="879289"/>
            <a:ext cx="529381" cy="508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92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348" y="4763845"/>
            <a:ext cx="6073786" cy="1930003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78" name="Google Shape;90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448" y="2740063"/>
            <a:ext cx="6073786" cy="1930003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77" name="Google Shape;89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686" y="717972"/>
            <a:ext cx="6087986" cy="193000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</p:pic>
      <p:sp>
        <p:nvSpPr>
          <p:cNvPr id="52" name="object 49">
            <a:extLst>
              <a:ext uri="{FF2B5EF4-FFF2-40B4-BE49-F238E27FC236}">
                <a16:creationId xmlns:a16="http://schemas.microsoft.com/office/drawing/2014/main" xmlns="" id="{77D0453A-2AD4-4A4F-1CF8-9E89D2312706}"/>
              </a:ext>
            </a:extLst>
          </p:cNvPr>
          <p:cNvSpPr/>
          <p:nvPr/>
        </p:nvSpPr>
        <p:spPr>
          <a:xfrm>
            <a:off x="0" y="6735648"/>
            <a:ext cx="12190730" cy="121904"/>
          </a:xfrm>
          <a:custGeom>
            <a:avLst/>
            <a:gdLst/>
            <a:ahLst/>
            <a:cxnLst/>
            <a:rect l="l" t="t" r="r" b="b"/>
            <a:pathLst>
              <a:path w="12190730" h="121920">
                <a:moveTo>
                  <a:pt x="12190476" y="0"/>
                </a:moveTo>
                <a:lnTo>
                  <a:pt x="0" y="0"/>
                </a:lnTo>
                <a:lnTo>
                  <a:pt x="0" y="121919"/>
                </a:lnTo>
                <a:lnTo>
                  <a:pt x="12190476" y="121919"/>
                </a:lnTo>
                <a:lnTo>
                  <a:pt x="12190476" y="0"/>
                </a:lnTo>
                <a:close/>
              </a:path>
            </a:pathLst>
          </a:custGeom>
          <a:solidFill>
            <a:srgbClr val="00315A"/>
          </a:solidFill>
        </p:spPr>
        <p:txBody>
          <a:bodyPr wrap="square" lIns="0" tIns="0" rIns="0" bIns="0" rtlCol="0"/>
          <a:lstStyle/>
          <a:p>
            <a:pPr defTabSz="914400"/>
            <a:endParaRPr sz="1800" dirty="0">
              <a:solidFill>
                <a:prstClr val="black"/>
              </a:solidFill>
            </a:endParaRPr>
          </a:p>
        </p:txBody>
      </p:sp>
      <p:sp>
        <p:nvSpPr>
          <p:cNvPr id="3" name="AutoShape 2" descr="https://phonoteka.org/uploads/posts/2021-05/1620172987_49-phonoteka_org-p-fon-dlya-vizitki-stroitelstvo-56.jpg">
            <a:extLst>
              <a:ext uri="{FF2B5EF4-FFF2-40B4-BE49-F238E27FC236}">
                <a16:creationId xmlns:a16="http://schemas.microsoft.com/office/drawing/2014/main" xmlns="" id="{B819D9AB-95B2-F938-2FA3-A6DB4FC648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11678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4" descr="https://c8.alamy.com/comp/FD6F89/background-image-with-drawings-of-modern-city-FD6F89.jpg">
            <a:extLst>
              <a:ext uri="{FF2B5EF4-FFF2-40B4-BE49-F238E27FC236}">
                <a16:creationId xmlns:a16="http://schemas.microsoft.com/office/drawing/2014/main" xmlns="" id="{4083BD74-2395-B39E-5D3B-59D9BEB832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26918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5" name="Прямоугольник 433">
            <a:extLst>
              <a:ext uri="{FF2B5EF4-FFF2-40B4-BE49-F238E27FC236}">
                <a16:creationId xmlns:a16="http://schemas.microsoft.com/office/drawing/2014/main" xmlns="" id="{B3C0E290-CB4E-B0BC-A6BD-1D1943DEABFA}"/>
              </a:ext>
            </a:extLst>
          </p:cNvPr>
          <p:cNvSpPr/>
          <p:nvPr/>
        </p:nvSpPr>
        <p:spPr>
          <a:xfrm>
            <a:off x="0" y="-30083"/>
            <a:ext cx="12192000" cy="55762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5575" y="18218"/>
            <a:ext cx="4637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ПОПРАВКИ 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240" y="-21817"/>
            <a:ext cx="3149228" cy="54935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BE46EAA-6F05-F50A-6A24-36D7555BA1D0}"/>
              </a:ext>
            </a:extLst>
          </p:cNvPr>
          <p:cNvSpPr txBox="1"/>
          <p:nvPr/>
        </p:nvSpPr>
        <p:spPr bwMode="auto">
          <a:xfrm>
            <a:off x="221621" y="1357248"/>
            <a:ext cx="5730875" cy="1101521"/>
          </a:xfrm>
          <a:prstGeom prst="rect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42514" tIns="42514" rIns="42514" bIns="42514" anchor="ctr">
            <a:spAutoFit/>
          </a:bodyPr>
          <a:lstStyle/>
          <a:p>
            <a:pPr marR="0" lvl="0" algn="just" defTabSz="742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141443" algn="l"/>
              </a:tabLst>
              <a:defRPr/>
            </a:pPr>
            <a:r>
              <a:rPr lang="kk-KZ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акиматы будет </a:t>
            </a:r>
            <a:r>
              <a:rPr lang="kk-KZ" sz="18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возвращена компетенция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комиссионному распределению </a:t>
            </a:r>
            <a:r>
              <a:rPr lang="kk-KZ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жилья,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построенного за счет местного </a:t>
            </a:r>
            <a:r>
              <a:rPr lang="kk-KZ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граждан, состоящим в очереди с аварийным жильем</a:t>
            </a:r>
            <a:r>
              <a:rPr lang="kk-KZ" sz="1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u-RU" sz="1400" i="0" u="none" strike="noStrike" kern="1200" cap="none" spc="4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864191" y="882478"/>
            <a:ext cx="2159897" cy="327367"/>
          </a:xfrm>
          <a:prstGeom prst="roundRect">
            <a:avLst/>
          </a:prstGeom>
          <a:solidFill>
            <a:srgbClr val="E0F2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00" b="1" spc="4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АВАРИЙНОЕ ЖИЛЬЕ</a:t>
            </a:r>
            <a:endParaRPr lang="ru-RU" sz="1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40500" y="870289"/>
            <a:ext cx="529381" cy="508172"/>
            <a:chOff x="311035" y="813621"/>
            <a:chExt cx="616974" cy="665038"/>
          </a:xfrm>
        </p:grpSpPr>
        <p:pic>
          <p:nvPicPr>
            <p:cNvPr id="80" name="Google Shape;137;p13" descr="image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1035" y="813621"/>
              <a:ext cx="616974" cy="6650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149;p13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41393" y="945588"/>
              <a:ext cx="342763" cy="33251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2" name="Google Shape;92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2603" y="709228"/>
            <a:ext cx="5820544" cy="1930003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83" name="Google Shape;90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9692" y="4737856"/>
            <a:ext cx="5820544" cy="1955992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84" name="Google Shape;89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56248" y="2745486"/>
            <a:ext cx="5834152" cy="193000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87" name="Google Shape;138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9683" y="2895933"/>
            <a:ext cx="618313" cy="63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150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4261" y="3055653"/>
            <a:ext cx="309156" cy="319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38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54879" y="2895933"/>
            <a:ext cx="534232" cy="47511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Прямоугольник 91"/>
          <p:cNvSpPr/>
          <p:nvPr/>
        </p:nvSpPr>
        <p:spPr>
          <a:xfrm>
            <a:off x="1014246" y="29259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800" b="1" dirty="0" smtClean="0">
                <a:solidFill>
                  <a:srgbClr val="059669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02</a:t>
            </a:r>
            <a:endParaRPr lang="ru-RU" b="1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4030163" y="2882262"/>
            <a:ext cx="1905912" cy="351736"/>
          </a:xfrm>
          <a:prstGeom prst="roundRect">
            <a:avLst/>
          </a:prstGeom>
          <a:solidFill>
            <a:srgbClr val="D1FA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00" b="1" dirty="0" smtClean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ЖИЛЬЕ В СЕЛАХ</a:t>
            </a:r>
            <a:endParaRPr lang="ru-RU" sz="1300" b="1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1621" y="3576614"/>
            <a:ext cx="5753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742876">
              <a:buClrTx/>
              <a:tabLst>
                <a:tab pos="2141443" algn="l"/>
              </a:tabLst>
              <a:defRPr/>
            </a:pPr>
            <a:r>
              <a:rPr lang="kk-KZ" sz="1800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Арендное </a:t>
            </a:r>
            <a:r>
              <a:rPr lang="kk-KZ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жилье, построенное в сельской местности, будет распределяться </a:t>
            </a:r>
            <a:r>
              <a:rPr lang="kk-KZ" sz="1800" b="1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заявлениям граждан</a:t>
            </a:r>
            <a:r>
              <a:rPr lang="kk-KZ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Отбасы банк.</a:t>
            </a:r>
            <a:endParaRPr lang="ru-RU" sz="1800" kern="1200" spc="4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9" name="Google Shape;139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9654" y="4908360"/>
            <a:ext cx="559789" cy="50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51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1076" y="5056379"/>
            <a:ext cx="279895" cy="254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221621" y="5372510"/>
            <a:ext cx="5902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742876">
              <a:buClrTx/>
              <a:tabLst>
                <a:tab pos="2141443" algn="l"/>
              </a:tabLst>
              <a:defRPr/>
            </a:pPr>
            <a:r>
              <a:rPr lang="kk-KZ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spc="4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емьи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лиц, погибших при исполнении государственных или общественных обязанностей, будут обеспечиваться жильем в </a:t>
            </a:r>
            <a:r>
              <a:rPr lang="ru-RU" sz="1800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lang="ru-RU" sz="1800" b="1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b="1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решению комиссий при акиматах.</a:t>
            </a:r>
            <a:endParaRPr lang="ru-RU" sz="1800" kern="1200" spc="4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4030163" y="4938684"/>
            <a:ext cx="1887850" cy="351736"/>
          </a:xfrm>
          <a:prstGeom prst="roundRect">
            <a:avLst/>
          </a:prstGeom>
          <a:solidFill>
            <a:srgbClr val="FEE2E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00" b="1" dirty="0" smtClean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</a:t>
            </a:r>
            <a:r>
              <a:rPr lang="ru-RU" sz="1300" b="1" dirty="0" smtClean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 ГОД</a:t>
            </a:r>
            <a:endParaRPr lang="ru-RU" sz="1300" b="1" dirty="0">
              <a:solidFill>
                <a:srgbClr val="DC262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" name="Google Shape;140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479760" y="880148"/>
            <a:ext cx="519542" cy="464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52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09645" y="982060"/>
            <a:ext cx="259771" cy="23222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D5DA92EA-C99A-DF83-13B5-7C6B092B5BC4}"/>
              </a:ext>
            </a:extLst>
          </p:cNvPr>
          <p:cNvSpPr txBox="1"/>
          <p:nvPr/>
        </p:nvSpPr>
        <p:spPr bwMode="auto">
          <a:xfrm>
            <a:off x="6456940" y="1451922"/>
            <a:ext cx="5446048" cy="639856"/>
          </a:xfrm>
          <a:prstGeom prst="rect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42514" tIns="42514" rIns="42514" bIns="42514" anchor="ctr">
            <a:spAutoFit/>
          </a:bodyPr>
          <a:lstStyle/>
          <a:p>
            <a:pPr marR="0" lvl="0" algn="just" defTabSz="7428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2141443" algn="l"/>
              </a:tabLst>
              <a:defRPr/>
            </a:pPr>
            <a:r>
              <a:rPr lang="kk-KZ" sz="1600" b="1" spc="4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800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Пересмотрены </a:t>
            </a:r>
            <a:r>
              <a:rPr lang="kk-KZ" sz="1800" b="1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(15-18 м2) </a:t>
            </a:r>
            <a:r>
              <a:rPr lang="kk-KZ" sz="18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арендного жилья.</a:t>
            </a:r>
            <a:endParaRPr kumimoji="0" lang="ru-RU" sz="1800" i="0" u="none" strike="noStrike" kern="1200" cap="none" spc="4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9448800" y="870289"/>
            <a:ext cx="2447533" cy="333377"/>
          </a:xfrm>
          <a:prstGeom prst="roundRect">
            <a:avLst/>
          </a:prstGeom>
          <a:solidFill>
            <a:srgbClr val="F3E8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rgbClr val="8246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 ЖИЛЬЯ</a:t>
            </a:r>
            <a:endParaRPr lang="ru-RU" sz="1300" b="1" dirty="0">
              <a:solidFill>
                <a:srgbClr val="8246D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Google Shape;141;p1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58895" y="2837183"/>
            <a:ext cx="661720" cy="595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53;p13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87641" y="2959790"/>
            <a:ext cx="367623" cy="2975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6456940" y="3485469"/>
            <a:ext cx="5529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образованием </a:t>
            </a:r>
            <a:r>
              <a:rPr lang="ru-RU" sz="16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упразднением </a:t>
            </a:r>
            <a:r>
              <a:rPr lang="ru-RU" sz="1600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административно-территориальных </a:t>
            </a:r>
            <a:r>
              <a:rPr lang="ru-RU" sz="16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единиц, а также изменением их границ </a:t>
            </a:r>
            <a:r>
              <a:rPr lang="ru-RU" sz="1600" b="1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сохранена очередь </a:t>
            </a:r>
            <a:r>
              <a:rPr lang="ru-RU" sz="16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в новом регионе.</a:t>
            </a:r>
          </a:p>
        </p:txBody>
      </p:sp>
      <p:pic>
        <p:nvPicPr>
          <p:cNvPr id="121" name="Google Shape;137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996" y="864950"/>
            <a:ext cx="462520" cy="40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39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9881" y="4908361"/>
            <a:ext cx="487643" cy="42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Прямоугольник 125"/>
          <p:cNvSpPr/>
          <p:nvPr/>
        </p:nvSpPr>
        <p:spPr>
          <a:xfrm>
            <a:off x="893572" y="492988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03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0" name="Google Shape;140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050355" y="909081"/>
            <a:ext cx="471255" cy="38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41;p1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159491" y="2872889"/>
            <a:ext cx="502136" cy="42243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Прямоугольник 127"/>
          <p:cNvSpPr/>
          <p:nvPr/>
        </p:nvSpPr>
        <p:spPr>
          <a:xfrm>
            <a:off x="7202719" y="2881794"/>
            <a:ext cx="4249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800" b="1" dirty="0" smtClean="0">
                <a:solidFill>
                  <a:srgbClr val="D97706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05</a:t>
            </a:r>
            <a:endParaRPr lang="ru-RU" b="1" dirty="0">
              <a:solidFill>
                <a:srgbClr val="D977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9448800" y="2939582"/>
            <a:ext cx="2422431" cy="333377"/>
          </a:xfrm>
          <a:prstGeom prst="roundRect">
            <a:avLst/>
          </a:prstGeom>
          <a:solidFill>
            <a:srgbClr val="FAEE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00" b="1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ОЧЕРЕДИ</a:t>
            </a:r>
            <a:endParaRPr lang="ru-RU" sz="1300" b="1" dirty="0">
              <a:solidFill>
                <a:srgbClr val="D977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56940" y="5551331"/>
            <a:ext cx="56474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Внедрена автоматическая </a:t>
            </a:r>
            <a:r>
              <a:rPr lang="ru-RU" sz="1600" b="1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данных без согласия </a:t>
            </a:r>
            <a:r>
              <a:rPr lang="ru-RU" sz="1600" b="1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spc="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распределении </a:t>
            </a:r>
            <a:r>
              <a:rPr lang="ru-RU" sz="1600" spc="4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жилья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6" name="Google Shape;142;p13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519000" y="4894139"/>
            <a:ext cx="561798" cy="544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54;p13" descr="image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61600" y="5034879"/>
            <a:ext cx="446288" cy="321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42;p13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114612" y="4890640"/>
            <a:ext cx="453332" cy="38439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Скругленный прямоугольник 138"/>
          <p:cNvSpPr/>
          <p:nvPr/>
        </p:nvSpPr>
        <p:spPr>
          <a:xfrm>
            <a:off x="9595105" y="4877597"/>
            <a:ext cx="2276126" cy="333377"/>
          </a:xfrm>
          <a:prstGeom prst="roundRect">
            <a:avLst/>
          </a:prstGeom>
          <a:solidFill>
            <a:srgbClr val="DBEA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rgbClr val="2263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</a:t>
            </a:r>
            <a:endParaRPr lang="ru-RU" sz="1300" b="1" dirty="0">
              <a:solidFill>
                <a:srgbClr val="2263F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7126577" y="49083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800" b="1" dirty="0" smtClean="0">
                <a:solidFill>
                  <a:srgbClr val="2263F1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06</a:t>
            </a:r>
            <a:endParaRPr lang="ru-RU" b="1" dirty="0">
              <a:solidFill>
                <a:srgbClr val="2263F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54879" y="86646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0284C7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7078233" y="90167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800" b="1" dirty="0" smtClean="0">
                <a:solidFill>
                  <a:srgbClr val="8246DE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04</a:t>
            </a:r>
            <a:endParaRPr lang="ru-RU" b="1" dirty="0">
              <a:solidFill>
                <a:srgbClr val="8246D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32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FEEEAE-3FDC-2749-1850-056177904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37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297" y="879289"/>
            <a:ext cx="529381" cy="508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92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348" y="4717976"/>
            <a:ext cx="6073786" cy="1930003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78" name="Google Shape;90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448" y="2740063"/>
            <a:ext cx="6073786" cy="1930003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77" name="Google Shape;89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686" y="717972"/>
            <a:ext cx="6087986" cy="193000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</p:pic>
      <p:sp>
        <p:nvSpPr>
          <p:cNvPr id="52" name="object 49">
            <a:extLst>
              <a:ext uri="{FF2B5EF4-FFF2-40B4-BE49-F238E27FC236}">
                <a16:creationId xmlns:a16="http://schemas.microsoft.com/office/drawing/2014/main" xmlns="" id="{77D0453A-2AD4-4A4F-1CF8-9E89D2312706}"/>
              </a:ext>
            </a:extLst>
          </p:cNvPr>
          <p:cNvSpPr/>
          <p:nvPr/>
        </p:nvSpPr>
        <p:spPr>
          <a:xfrm>
            <a:off x="0" y="6735648"/>
            <a:ext cx="12190730" cy="121904"/>
          </a:xfrm>
          <a:custGeom>
            <a:avLst/>
            <a:gdLst/>
            <a:ahLst/>
            <a:cxnLst/>
            <a:rect l="l" t="t" r="r" b="b"/>
            <a:pathLst>
              <a:path w="12190730" h="121920">
                <a:moveTo>
                  <a:pt x="12190476" y="0"/>
                </a:moveTo>
                <a:lnTo>
                  <a:pt x="0" y="0"/>
                </a:lnTo>
                <a:lnTo>
                  <a:pt x="0" y="121919"/>
                </a:lnTo>
                <a:lnTo>
                  <a:pt x="12190476" y="121919"/>
                </a:lnTo>
                <a:lnTo>
                  <a:pt x="12190476" y="0"/>
                </a:lnTo>
                <a:close/>
              </a:path>
            </a:pathLst>
          </a:custGeom>
          <a:solidFill>
            <a:srgbClr val="00315A"/>
          </a:solidFill>
        </p:spPr>
        <p:txBody>
          <a:bodyPr wrap="square" lIns="0" tIns="0" rIns="0" bIns="0" rtlCol="0"/>
          <a:lstStyle/>
          <a:p>
            <a:pPr defTabSz="914400"/>
            <a:endParaRPr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https://phonoteka.org/uploads/posts/2021-05/1620172987_49-phonoteka_org-p-fon-dlya-vizitki-stroitelstvo-56.jpg">
            <a:extLst>
              <a:ext uri="{FF2B5EF4-FFF2-40B4-BE49-F238E27FC236}">
                <a16:creationId xmlns:a16="http://schemas.microsoft.com/office/drawing/2014/main" xmlns="" id="{B819D9AB-95B2-F938-2FA3-A6DB4FC648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11678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 descr="https://c8.alamy.com/comp/FD6F89/background-image-with-drawings-of-modern-city-FD6F89.jpg">
            <a:extLst>
              <a:ext uri="{FF2B5EF4-FFF2-40B4-BE49-F238E27FC236}">
                <a16:creationId xmlns:a16="http://schemas.microsoft.com/office/drawing/2014/main" xmlns="" id="{4083BD74-2395-B39E-5D3B-59D9BEB832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26918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433">
            <a:extLst>
              <a:ext uri="{FF2B5EF4-FFF2-40B4-BE49-F238E27FC236}">
                <a16:creationId xmlns:a16="http://schemas.microsoft.com/office/drawing/2014/main" xmlns="" id="{B3C0E290-CB4E-B0BC-A6BD-1D1943DEABFA}"/>
              </a:ext>
            </a:extLst>
          </p:cNvPr>
          <p:cNvSpPr/>
          <p:nvPr/>
        </p:nvSpPr>
        <p:spPr>
          <a:xfrm>
            <a:off x="0" y="-30083"/>
            <a:ext cx="12192000" cy="55762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5574" y="18218"/>
            <a:ext cx="6167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 ТҮЗЕТУЛЕР</a:t>
            </a:r>
          </a:p>
          <a:p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240" y="-21817"/>
            <a:ext cx="3149228" cy="54935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TextBox 27"/>
          <p:cNvSpPr txBox="1"/>
          <p:nvPr/>
        </p:nvSpPr>
        <p:spPr>
          <a:xfrm>
            <a:off x="11664934" y="31023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BE46EAA-6F05-F50A-6A24-36D7555BA1D0}"/>
              </a:ext>
            </a:extLst>
          </p:cNvPr>
          <p:cNvSpPr txBox="1"/>
          <p:nvPr/>
        </p:nvSpPr>
        <p:spPr bwMode="auto">
          <a:xfrm>
            <a:off x="221621" y="1372637"/>
            <a:ext cx="5730875" cy="1070743"/>
          </a:xfrm>
          <a:prstGeom prst="rect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42514" tIns="42514" rIns="42514" bIns="42514" anchor="ctr">
            <a:spAutoFit/>
          </a:bodyPr>
          <a:lstStyle/>
          <a:p>
            <a:pPr lvl="0" algn="just" defTabSz="742876">
              <a:tabLst>
                <a:tab pos="2141443" algn="l"/>
              </a:tabLst>
              <a:defRPr/>
            </a:pP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Авариялық деп танылған тұрғын үй кезегінде тұрған азаматтарға үйді үйлестіру/бөлу </a:t>
            </a:r>
            <a:r>
              <a:rPr lang="kk-KZ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әкімшіліктердің құзіретіне қайтарылады.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 үйлер жергілікті бюджеттің </a:t>
            </a:r>
            <a:r>
              <a:rPr lang="kk-KZ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қаражатына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алынатын болады. </a:t>
            </a:r>
            <a:endParaRPr lang="ru-RU" sz="1600" spc="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864191" y="882478"/>
            <a:ext cx="2159897" cy="327367"/>
          </a:xfrm>
          <a:prstGeom prst="roundRect">
            <a:avLst/>
          </a:prstGeom>
          <a:solidFill>
            <a:srgbClr val="E0F2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АПАТТЫ БАСПАНА</a:t>
            </a:r>
            <a:endParaRPr lang="ru-RU" sz="13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40500" y="870289"/>
            <a:ext cx="529381" cy="508172"/>
            <a:chOff x="311035" y="813621"/>
            <a:chExt cx="616974" cy="665038"/>
          </a:xfrm>
        </p:grpSpPr>
        <p:pic>
          <p:nvPicPr>
            <p:cNvPr id="80" name="Google Shape;137;p13" descr="image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1035" y="813621"/>
              <a:ext cx="616974" cy="6650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149;p13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41393" y="945588"/>
              <a:ext cx="342763" cy="33251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2" name="Google Shape;92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2603" y="709228"/>
            <a:ext cx="5820544" cy="1930003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83" name="Google Shape;90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9692" y="4737856"/>
            <a:ext cx="5820544" cy="1955992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84" name="Google Shape;89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56248" y="2745486"/>
            <a:ext cx="5834152" cy="193000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87" name="Google Shape;138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9683" y="2895933"/>
            <a:ext cx="618313" cy="63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150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4261" y="3055653"/>
            <a:ext cx="309156" cy="319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38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54879" y="2895933"/>
            <a:ext cx="534232" cy="47511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Прямоугольник 91"/>
          <p:cNvSpPr/>
          <p:nvPr/>
        </p:nvSpPr>
        <p:spPr>
          <a:xfrm>
            <a:off x="1014246" y="29259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800" b="1" dirty="0" smtClean="0">
                <a:solidFill>
                  <a:srgbClr val="059669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02</a:t>
            </a:r>
            <a:endParaRPr lang="ru-RU" b="1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317920" y="2893268"/>
            <a:ext cx="2719159" cy="351736"/>
          </a:xfrm>
          <a:prstGeom prst="roundRect">
            <a:avLst/>
          </a:prstGeom>
          <a:solidFill>
            <a:srgbClr val="D1FA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АУЫЛДАРДАҒЫ ТҰРҒЫН ҮЙ</a:t>
            </a:r>
            <a:endParaRPr lang="ru-RU" sz="1200" b="1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1621" y="3576614"/>
            <a:ext cx="57539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742876">
              <a:tabLst>
                <a:tab pos="2141443" algn="l"/>
              </a:tabLst>
              <a:defRPr/>
            </a:pP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 елді-мекендерде салынған арендалық үйлер, азаматтардың </a:t>
            </a:r>
            <a:r>
              <a:rPr lang="kk-KZ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өтініші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Отбасы банк арқылы берілетін болады. </a:t>
            </a:r>
            <a:endParaRPr lang="ru-RU" sz="1600" spc="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9" name="Google Shape;139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9654" y="4908360"/>
            <a:ext cx="559789" cy="50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51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1076" y="5056379"/>
            <a:ext cx="279895" cy="254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221621" y="5372510"/>
            <a:ext cx="59023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742876">
              <a:tabLst>
                <a:tab pos="2141443" algn="l"/>
              </a:tabLst>
              <a:defRPr/>
            </a:pP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Мемлекетт</a:t>
            </a:r>
            <a:r>
              <a:rPr lang="en-US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немесе қоғамдық м</a:t>
            </a:r>
            <a:r>
              <a:rPr lang="en-US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ндеттер</a:t>
            </a:r>
            <a:r>
              <a:rPr lang="en-US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орындау кез</a:t>
            </a:r>
            <a:r>
              <a:rPr lang="en-US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нде қаза тапқан адамдардың отбасылары </a:t>
            </a:r>
            <a:r>
              <a:rPr lang="kk-KZ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жылдың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 әкімшілік құрған комиссияның шешімі арқылы берілетін болады.</a:t>
            </a:r>
            <a:endParaRPr lang="ru-RU" sz="1600" spc="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4030163" y="4938684"/>
            <a:ext cx="1887850" cy="351736"/>
          </a:xfrm>
          <a:prstGeom prst="roundRect">
            <a:avLst/>
          </a:prstGeom>
          <a:solidFill>
            <a:srgbClr val="FEE2E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00" b="1" dirty="0" smtClean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sz="1300" b="1" dirty="0" smtClean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 ЖЫЛ</a:t>
            </a:r>
            <a:endParaRPr lang="ru-RU" sz="1300" b="1" dirty="0">
              <a:solidFill>
                <a:srgbClr val="DC262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" name="Google Shape;140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479760" y="880148"/>
            <a:ext cx="519542" cy="464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52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609645" y="982060"/>
            <a:ext cx="259771" cy="23222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D5DA92EA-C99A-DF83-13B5-7C6B092B5BC4}"/>
              </a:ext>
            </a:extLst>
          </p:cNvPr>
          <p:cNvSpPr txBox="1"/>
          <p:nvPr/>
        </p:nvSpPr>
        <p:spPr bwMode="auto">
          <a:xfrm>
            <a:off x="6456939" y="1482699"/>
            <a:ext cx="5529519" cy="578301"/>
          </a:xfrm>
          <a:prstGeom prst="rect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42514" tIns="42514" rIns="42514" bIns="42514" anchor="ctr">
            <a:spAutoFit/>
          </a:bodyPr>
          <a:lstStyle/>
          <a:p>
            <a:pPr lvl="0" algn="just" defTabSz="742876">
              <a:tabLst>
                <a:tab pos="2141443" algn="l"/>
              </a:tabLst>
              <a:defRPr/>
            </a:pPr>
            <a:r>
              <a:rPr lang="kk-KZ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үй беру </a:t>
            </a:r>
            <a:r>
              <a:rPr lang="kk-KZ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нормалары (15-18 м2) </a:t>
            </a:r>
            <a:r>
              <a:rPr lang="kk-KZ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қайта қарастырылатын болады.</a:t>
            </a:r>
            <a:endParaRPr lang="ru-RU" sz="1600" spc="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9448800" y="870289"/>
            <a:ext cx="2447533" cy="333377"/>
          </a:xfrm>
          <a:prstGeom prst="roundRect">
            <a:avLst/>
          </a:prstGeom>
          <a:solidFill>
            <a:srgbClr val="F3E8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00" b="1" dirty="0" smtClean="0">
                <a:solidFill>
                  <a:srgbClr val="8246D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 ҮЙ НОРМАСЫ</a:t>
            </a:r>
            <a:endParaRPr lang="ru-RU" sz="1300" b="1" dirty="0">
              <a:solidFill>
                <a:srgbClr val="8246D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Google Shape;141;p1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458895" y="2837183"/>
            <a:ext cx="661720" cy="595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53;p13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587641" y="2959790"/>
            <a:ext cx="367623" cy="2975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6456940" y="3485469"/>
            <a:ext cx="55295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spc="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Әкімшілік-аумақтық</a:t>
            </a:r>
            <a:r>
              <a:rPr lang="ru-RU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бірліктердің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құрылуына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таратылуына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шекараларының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өзгеруіне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азаматтардың </a:t>
            </a:r>
            <a:r>
              <a:rPr lang="ru-RU" sz="1600" b="1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кезекке</a:t>
            </a:r>
            <a:r>
              <a:rPr lang="ru-RU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1" name="Google Shape;137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7996" y="864950"/>
            <a:ext cx="462520" cy="40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39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9881" y="4908361"/>
            <a:ext cx="487643" cy="42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Прямоугольник 125"/>
          <p:cNvSpPr/>
          <p:nvPr/>
        </p:nvSpPr>
        <p:spPr>
          <a:xfrm>
            <a:off x="893572" y="492988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03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0" name="Google Shape;140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050355" y="909081"/>
            <a:ext cx="471255" cy="381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41;p1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159491" y="2872889"/>
            <a:ext cx="502136" cy="42243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Прямоугольник 127"/>
          <p:cNvSpPr/>
          <p:nvPr/>
        </p:nvSpPr>
        <p:spPr>
          <a:xfrm>
            <a:off x="7202719" y="2881794"/>
            <a:ext cx="4249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800" b="1" dirty="0" smtClean="0">
                <a:solidFill>
                  <a:srgbClr val="D97706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05</a:t>
            </a:r>
            <a:endParaRPr lang="ru-RU" b="1" dirty="0">
              <a:solidFill>
                <a:srgbClr val="D977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9782978" y="2939582"/>
            <a:ext cx="2088253" cy="333377"/>
          </a:xfrm>
          <a:prstGeom prst="roundRect">
            <a:avLst/>
          </a:prstGeom>
          <a:solidFill>
            <a:srgbClr val="FAEEE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00" b="1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КЕЗЕКТІ САҚТАУ</a:t>
            </a:r>
            <a:endParaRPr lang="ru-RU" sz="1300" b="1" dirty="0">
              <a:solidFill>
                <a:srgbClr val="D977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56940" y="5551331"/>
            <a:ext cx="56474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Үдерісті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жеделдету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баспана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азаматтардың </a:t>
            </a:r>
            <a:r>
              <a:rPr lang="ru-RU" sz="16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келісімінсіз</a:t>
            </a:r>
            <a:r>
              <a:rPr lang="ru-RU" sz="16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1600" b="1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16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4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енгізілді</a:t>
            </a:r>
            <a:r>
              <a:rPr lang="ru-RU" sz="1600" spc="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spc="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6" name="Google Shape;142;p13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519000" y="4894139"/>
            <a:ext cx="561798" cy="544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54;p13" descr="image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561600" y="5034879"/>
            <a:ext cx="446288" cy="321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42;p13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114612" y="4890640"/>
            <a:ext cx="453332" cy="38439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Скругленный прямоугольник 138"/>
          <p:cNvSpPr/>
          <p:nvPr/>
        </p:nvSpPr>
        <p:spPr>
          <a:xfrm>
            <a:off x="9595105" y="4877597"/>
            <a:ext cx="2276126" cy="333377"/>
          </a:xfrm>
          <a:prstGeom prst="roundRect">
            <a:avLst/>
          </a:prstGeom>
          <a:solidFill>
            <a:srgbClr val="DBEA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rgbClr val="2263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ЦИФРЛАНДЫРУ</a:t>
            </a:r>
            <a:endParaRPr lang="ru-RU" sz="1300" b="1" dirty="0">
              <a:solidFill>
                <a:srgbClr val="2263F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7126577" y="49083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800" b="1" dirty="0" smtClean="0">
                <a:solidFill>
                  <a:srgbClr val="2263F1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06</a:t>
            </a:r>
            <a:endParaRPr lang="ru-RU" b="1" dirty="0">
              <a:solidFill>
                <a:srgbClr val="2263F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54879" y="86646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0284C7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7078233" y="90167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800" b="1" dirty="0" smtClean="0">
                <a:solidFill>
                  <a:srgbClr val="8246DE"/>
                </a:solidFill>
                <a:latin typeface="Times New Roman" panose="02020603050405020304" pitchFamily="18" charset="0"/>
                <a:ea typeface="Inter ExtraBold"/>
                <a:cs typeface="Times New Roman" panose="02020603050405020304" pitchFamily="18" charset="0"/>
                <a:sym typeface="Inter ExtraBold"/>
              </a:rPr>
              <a:t>04</a:t>
            </a:r>
            <a:endParaRPr lang="ru-RU" b="1" dirty="0">
              <a:solidFill>
                <a:srgbClr val="8246D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26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270</Words>
  <Application>Microsoft Office PowerPoint</Application>
  <PresentationFormat>Широкоэкранный</PresentationFormat>
  <Paragraphs>41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Inter ExtraBold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</dc:creator>
  <cp:lastModifiedBy>Данияр Амангелдиев</cp:lastModifiedBy>
  <cp:revision>31</cp:revision>
  <cp:lastPrinted>2026-08-10T11:08:01Z</cp:lastPrinted>
  <dcterms:created xsi:type="dcterms:W3CDTF">2026-06-03T09:41:36Z</dcterms:created>
  <dcterms:modified xsi:type="dcterms:W3CDTF">2026-08-20T13:52:27Z</dcterms:modified>
</cp:coreProperties>
</file>