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1" r:id="rId2"/>
    <p:sldId id="262" r:id="rId3"/>
    <p:sldId id="263" r:id="rId4"/>
    <p:sldId id="264" r:id="rId5"/>
    <p:sldId id="265" r:id="rId6"/>
    <p:sldId id="267" r:id="rId7"/>
    <p:sldId id="256" r:id="rId8"/>
    <p:sldId id="259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3326" autoAdjust="0"/>
  </p:normalViewPr>
  <p:slideViewPr>
    <p:cSldViewPr snapToGrid="0">
      <p:cViewPr varScale="1">
        <p:scale>
          <a:sx n="107" d="100"/>
          <a:sy n="107" d="100"/>
        </p:scale>
        <p:origin x="7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091289370078808E-2"/>
          <c:y val="0.15331743948673116"/>
          <c:w val="0.54650574415902897"/>
          <c:h val="0.704476232137648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dPt>
            <c:idx val="0"/>
            <c:bubble3D val="0"/>
            <c:spPr>
              <a:solidFill>
                <a:srgbClr val="FFC0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A00C-45C3-86A8-B1F5FC9438B4}"/>
              </c:ext>
            </c:extLst>
          </c:dPt>
          <c:dPt>
            <c:idx val="1"/>
            <c:bubble3D val="0"/>
            <c:spPr>
              <a:solidFill>
                <a:srgbClr val="FF33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00C-45C3-86A8-B1F5FC9438B4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A00C-45C3-86A8-B1F5FC9438B4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00C-45C3-86A8-B1F5FC9438B4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A00C-45C3-86A8-B1F5FC9438B4}"/>
              </c:ext>
            </c:extLst>
          </c:dPt>
          <c:dPt>
            <c:idx val="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00C-45C3-86A8-B1F5FC9438B4}"/>
              </c:ext>
            </c:extLst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6-A00C-45C3-86A8-B1F5FC9438B4}"/>
              </c:ext>
            </c:extLst>
          </c:dPt>
          <c:dPt>
            <c:idx val="7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00C-45C3-86A8-B1F5FC9438B4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8-A00C-45C3-86A8-B1F5FC9438B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A00C-45C3-86A8-B1F5FC9438B4}"/>
              </c:ext>
            </c:extLst>
          </c:dPt>
          <c:dPt>
            <c:idx val="10"/>
            <c:bubble3D val="0"/>
            <c:spPr>
              <a:solidFill>
                <a:srgbClr val="FFFF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A-A00C-45C3-86A8-B1F5FC9438B4}"/>
              </c:ext>
            </c:extLst>
          </c:dPt>
          <c:cat>
            <c:strRef>
              <c:f>Лист1!$A$2:$A$15</c:f>
              <c:strCache>
                <c:ptCount val="11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4</c:v>
                </c:pt>
                <c:pt idx="3">
                  <c:v>Категория 5</c:v>
                </c:pt>
                <c:pt idx="4">
                  <c:v>Категория 6</c:v>
                </c:pt>
                <c:pt idx="5">
                  <c:v>Категория 7</c:v>
                </c:pt>
                <c:pt idx="6">
                  <c:v>Категория 8</c:v>
                </c:pt>
                <c:pt idx="7">
                  <c:v>Категория 9</c:v>
                </c:pt>
                <c:pt idx="8">
                  <c:v>Категория 10</c:v>
                </c:pt>
                <c:pt idx="9">
                  <c:v>Категория 11</c:v>
                </c:pt>
                <c:pt idx="10">
                  <c:v>Категория 12</c:v>
                </c:pt>
              </c:strCache>
            </c:strRef>
          </c:cat>
          <c:val>
            <c:numRef>
              <c:f>Лист1!$B$2:$B$15</c:f>
              <c:numCache>
                <c:formatCode>#,##0.00</c:formatCode>
                <c:ptCount val="14"/>
                <c:pt idx="0">
                  <c:v>749093.7</c:v>
                </c:pt>
                <c:pt idx="1">
                  <c:v>115298</c:v>
                </c:pt>
                <c:pt idx="2">
                  <c:v>1598166.2</c:v>
                </c:pt>
                <c:pt idx="3">
                  <c:v>1682634.1</c:v>
                </c:pt>
                <c:pt idx="4">
                  <c:v>1192704.8999999999</c:v>
                </c:pt>
                <c:pt idx="5">
                  <c:v>0</c:v>
                </c:pt>
                <c:pt idx="6" formatCode="General">
                  <c:v>0</c:v>
                </c:pt>
                <c:pt idx="7">
                  <c:v>78917.5</c:v>
                </c:pt>
                <c:pt idx="8">
                  <c:v>0</c:v>
                </c:pt>
                <c:pt idx="10">
                  <c:v>1370151.9</c:v>
                </c:pt>
                <c:pt idx="11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00C-45C3-86A8-B1F5FC943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1"/>
    <c:extLst>
      <c:ext uri="{0b15fc19-7d7d-44ad-8c2d-2c3a37ce22c3}">
        <chartProps xmlns="https://web.wps.cn/et/2018/main" chartId="{2cd133e7-c04b-4537-a229-2de0b7885df6}"/>
      </c:ext>
    </c:extLst>
  </c:chart>
  <c:txPr>
    <a:bodyPr/>
    <a:lstStyle/>
    <a:p>
      <a:pPr>
        <a:defRPr lang="ru-RU" sz="1800" b="1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0.61475</cdr:x>
      <cdr:y>0.19791</cdr:y>
    </cdr:from>
    <cdr:to>
      <cdr:x>0.93495</cdr:x>
      <cdr:y>0.24999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495033" y="1357267"/>
          <a:ext cx="3903896" cy="357164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pPr algn="l" fontAlgn="t"/>
          <a:r>
            <a:rPr lang="ru-RU" sz="1200" b="1" i="0" u="none" strike="noStrike" dirty="0">
              <a:solidFill>
                <a:schemeClr val="tx1"/>
              </a:solidFill>
              <a:latin typeface="Times New Roman" panose="02020603050405020304"/>
            </a:rPr>
            <a:t>Государственные услуги общего</a:t>
          </a:r>
          <a:r>
            <a:rPr lang="ru-RU" sz="1200" b="1" i="0" u="none" strike="noStrike" baseline="0" dirty="0">
              <a:solidFill>
                <a:schemeClr val="tx1"/>
              </a:solidFill>
              <a:latin typeface="Times New Roman" panose="02020603050405020304"/>
            </a:rPr>
            <a:t> характера</a:t>
          </a:r>
          <a:endParaRPr lang="ru-RU" sz="1200" b="1" i="0" u="none" strike="noStrike" dirty="0">
            <a:solidFill>
              <a:schemeClr val="tx1"/>
            </a:solidFill>
            <a:latin typeface="Times New Roman" panose="02020603050405020304"/>
          </a:endParaRPr>
        </a:p>
      </cdr:txBody>
    </cdr:sp>
  </cdr:relSizeAnchor>
  <cdr:relSizeAnchor xmlns:cdr="http://schemas.openxmlformats.org/drawingml/2006/chartDrawing">
    <cdr:from>
      <cdr:x>0.13063</cdr:x>
      <cdr:y>0.86667</cdr:y>
    </cdr:from>
    <cdr:to>
      <cdr:x>0.23408</cdr:x>
      <cdr:y>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214414" y="5943623"/>
          <a:ext cx="961712" cy="914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0.62931</cdr:x>
      <cdr:y>0.18889</cdr:y>
    </cdr:from>
    <cdr:to>
      <cdr:x>0.73276</cdr:x>
      <cdr:y>0.32222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562600" y="129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0.61443</cdr:x>
      <cdr:y>0.29043</cdr:y>
    </cdr:from>
    <cdr:to>
      <cdr:x>0.93422</cdr:x>
      <cdr:y>0.34391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7491134" y="1991765"/>
          <a:ext cx="3898916" cy="366765"/>
        </a:xfrm>
        <a:prstGeom xmlns:a="http://schemas.openxmlformats.org/drawingml/2006/main" prst="rect">
          <a:avLst/>
        </a:prstGeom>
        <a:solidFill xmlns:a="http://schemas.openxmlformats.org/drawingml/2006/main">
          <a:srgbClr val="FF3300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pPr algn="l" fontAlgn="t"/>
          <a:r>
            <a:rPr lang="ru-RU" b="1" dirty="0">
              <a:solidFill>
                <a:schemeClr val="tx1"/>
              </a:solidFill>
              <a:latin typeface="Times New Roman" panose="02020603050405020304"/>
            </a:rPr>
            <a:t>Оборона</a:t>
          </a:r>
        </a:p>
      </cdr:txBody>
    </cdr:sp>
  </cdr:relSizeAnchor>
  <cdr:relSizeAnchor xmlns:cdr="http://schemas.openxmlformats.org/drawingml/2006/chartDrawing">
    <cdr:from>
      <cdr:x>0.61443</cdr:x>
      <cdr:y>0.39454</cdr:y>
    </cdr:from>
    <cdr:to>
      <cdr:x>0.93641</cdr:x>
      <cdr:y>0.46121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7491133" y="2705724"/>
          <a:ext cx="3925550" cy="45722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40000"/>
            <a:lumOff val="60000"/>
          </a:schemeClr>
        </a:solidFill>
        <a:ln xmlns:a="http://schemas.openxmlformats.org/drawingml/2006/main" w="9525"/>
      </cdr:spPr>
      <cdr:style>
        <a:lnRef xmlns:a="http://schemas.openxmlformats.org/drawingml/2006/main" idx="3">
          <a:schemeClr val="lt1"/>
        </a:lnRef>
        <a:fillRef xmlns:a="http://schemas.openxmlformats.org/drawingml/2006/main" idx="1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pPr algn="l" fontAlgn="t"/>
          <a:r>
            <a:rPr lang="ru-RU" b="1" dirty="0">
              <a:solidFill>
                <a:schemeClr val="tx1"/>
              </a:solidFill>
              <a:latin typeface="Times New Roman" panose="02020603050405020304"/>
            </a:rPr>
            <a:t>Социальное помощь и социальная обеспечение</a:t>
          </a:r>
        </a:p>
      </cdr:txBody>
    </cdr:sp>
  </cdr:relSizeAnchor>
  <cdr:relSizeAnchor xmlns:cdr="http://schemas.openxmlformats.org/drawingml/2006/chartDrawing">
    <cdr:from>
      <cdr:x>0.6137</cdr:x>
      <cdr:y>0.5</cdr:y>
    </cdr:from>
    <cdr:to>
      <cdr:x>0.93641</cdr:x>
      <cdr:y>0.55555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7482255" y="3429000"/>
          <a:ext cx="3934428" cy="380962"/>
        </a:xfrm>
        <a:prstGeom xmlns:a="http://schemas.openxmlformats.org/drawingml/2006/main" prst="rect">
          <a:avLst/>
        </a:prstGeom>
        <a:solidFill xmlns:a="http://schemas.openxmlformats.org/drawingml/2006/main">
          <a:srgbClr val="92D050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pPr algn="l" fontAlgn="t"/>
          <a:r>
            <a:rPr lang="ru-RU" b="1" dirty="0">
              <a:solidFill>
                <a:schemeClr val="tx1"/>
              </a:solidFill>
              <a:latin typeface="Times New Roman" panose="02020603050405020304"/>
            </a:rPr>
            <a:t>Жилищно-коммунальное хозяйство</a:t>
          </a:r>
        </a:p>
      </cdr:txBody>
    </cdr:sp>
  </cdr:relSizeAnchor>
  <cdr:relSizeAnchor xmlns:cdr="http://schemas.openxmlformats.org/drawingml/2006/chartDrawing">
    <cdr:from>
      <cdr:x>0.6137</cdr:x>
      <cdr:y>0.59516</cdr:y>
    </cdr:from>
    <cdr:to>
      <cdr:x>0.93714</cdr:x>
      <cdr:y>0.65766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7482256" y="4081625"/>
          <a:ext cx="3943305" cy="42862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60000"/>
            <a:lumOff val="40000"/>
          </a:schemeClr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pPr algn="l" fontAlgn="t"/>
          <a:r>
            <a:rPr lang="ru-RU" b="1" dirty="0">
              <a:solidFill>
                <a:schemeClr val="tx1"/>
              </a:solidFill>
              <a:latin typeface="Times New Roman" panose="02020603050405020304"/>
            </a:rPr>
            <a:t>Культура, спорт, туризм и информационное </a:t>
          </a:r>
        </a:p>
        <a:p xmlns:a="http://schemas.openxmlformats.org/drawingml/2006/main">
          <a:pPr algn="l" fontAlgn="t"/>
          <a:r>
            <a:rPr lang="ru-RU" b="1" dirty="0">
              <a:solidFill>
                <a:schemeClr val="tx1"/>
              </a:solidFill>
              <a:latin typeface="Times New Roman" panose="02020603050405020304"/>
            </a:rPr>
            <a:t>пространство</a:t>
          </a:r>
        </a:p>
      </cdr:txBody>
    </cdr:sp>
  </cdr:relSizeAnchor>
  <cdr:relSizeAnchor xmlns:cdr="http://schemas.openxmlformats.org/drawingml/2006/chartDrawing">
    <cdr:from>
      <cdr:x>0.42299</cdr:x>
      <cdr:y>0.89899</cdr:y>
    </cdr:from>
    <cdr:to>
      <cdr:x>0.57299</cdr:x>
      <cdr:y>0.93049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3932312" y="6165304"/>
          <a:ext cx="139446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0.4125</cdr:x>
      <cdr:y>0.85965</cdr:y>
    </cdr:from>
    <cdr:to>
      <cdr:x>0.5625</cdr:x>
      <cdr:y>1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2514600" y="37338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0.725</cdr:x>
      <cdr:y>0.78947</cdr:y>
    </cdr:from>
    <cdr:to>
      <cdr:x>0.95</cdr:x>
      <cdr:y>1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4419600" y="3429000"/>
          <a:ext cx="13716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0.725</cdr:x>
      <cdr:y>0.85965</cdr:y>
    </cdr:from>
    <cdr:to>
      <cdr:x>0.875</cdr:x>
      <cdr:y>0.92982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419600" y="37338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0.5934</cdr:x>
      <cdr:y>0.2375</cdr:y>
    </cdr:from>
    <cdr:to>
      <cdr:x>0.7434</cdr:x>
      <cdr:y>0.44803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5516488" y="1628800"/>
          <a:ext cx="1394460" cy="1443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0.05379</cdr:x>
      <cdr:y>0.46875</cdr:y>
    </cdr:from>
    <cdr:to>
      <cdr:x>0.12295</cdr:x>
      <cdr:y>0.53125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500034" y="3214686"/>
          <a:ext cx="64294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0.60707</cdr:x>
      <cdr:y>0.22916</cdr:y>
    </cdr:from>
    <cdr:to>
      <cdr:x>0.9375</cdr:x>
      <cdr:y>0.27083</cdr:y>
    </cdr:to>
    <cdr:sp macro="" textlink="">
      <cdr:nvSpPr>
        <cdr:cNvPr id="15" name="Прямоугольник 14"/>
        <cdr:cNvSpPr/>
      </cdr:nvSpPr>
      <cdr:spPr>
        <a:xfrm xmlns:a="http://schemas.openxmlformats.org/drawingml/2006/main">
          <a:off x="5643570" y="1571612"/>
          <a:ext cx="307183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0.61399</cdr:x>
      <cdr:y>0.69073</cdr:y>
    </cdr:from>
    <cdr:to>
      <cdr:x>0.93932</cdr:x>
      <cdr:y>0.75323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7485815" y="4737003"/>
          <a:ext cx="3966379" cy="4286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50000"/>
          </a:schemeClr>
        </a:solidFill>
        <a:ln xmlns:a="http://schemas.openxmlformats.org/drawingml/2006/main" w="9525" cap="flat" cmpd="sng" algn="ctr">
          <a:solidFill>
            <a:sysClr val="window" lastClr="FFFFFF"/>
          </a:solidFill>
          <a:prstDash val="solid"/>
        </a:ln>
        <a:effectLst xmlns:a="http://schemas.openxmlformats.org/drawingml/2006/main">
          <a:outerShdw blurRad="65500" dist="38100" dir="5400000" rotWithShape="0">
            <a:srgbClr val="000000">
              <a:alpha val="40000"/>
            </a:srgbClr>
          </a:outerShdw>
        </a:effectLst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Verdana" panose="020B0604030504040204"/>
            </a:defRPr>
          </a:lvl1pPr>
          <a:lvl2pPr marL="457200" indent="0">
            <a:defRPr sz="1100">
              <a:solidFill>
                <a:sysClr val="window" lastClr="FFFFFF"/>
              </a:solidFill>
              <a:latin typeface="Verdana" panose="020B0604030504040204"/>
            </a:defRPr>
          </a:lvl2pPr>
          <a:lvl3pPr marL="914400" indent="0">
            <a:defRPr sz="1100">
              <a:solidFill>
                <a:sysClr val="window" lastClr="FFFFFF"/>
              </a:solidFill>
              <a:latin typeface="Verdana" panose="020B0604030504040204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Verdana" panose="020B0604030504040204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Verdana" panose="020B0604030504040204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Verdana" panose="020B0604030504040204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Verdana" panose="020B0604030504040204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Verdana" panose="020B0604030504040204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Verdana" panose="020B0604030504040204"/>
            </a:defRPr>
          </a:lvl9pPr>
        </a:lstStyle>
        <a:p xmlns:a="http://schemas.openxmlformats.org/drawingml/2006/main"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Промышленность, архитектурная, градостроитель</a:t>
          </a:r>
        </a:p>
        <a:p xmlns:a="http://schemas.openxmlformats.org/drawingml/2006/main"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и строительная деятельность</a:t>
          </a:r>
        </a:p>
      </cdr:txBody>
    </cdr:sp>
  </cdr:relSizeAnchor>
  <cdr:relSizeAnchor xmlns:cdr="http://schemas.openxmlformats.org/drawingml/2006/chartDrawing">
    <cdr:from>
      <cdr:x>0.35147</cdr:x>
      <cdr:y>0.86144</cdr:y>
    </cdr:from>
    <cdr:to>
      <cdr:x>0.35735</cdr:x>
      <cdr:y>0.89804</cdr:y>
    </cdr:to>
    <cdr:sp macro="" textlink="">
      <cdr:nvSpPr>
        <cdr:cNvPr id="17" name="Прямая со стрелкой 16"/>
        <cdr:cNvSpPr/>
      </cdr:nvSpPr>
      <cdr:spPr>
        <a:xfrm xmlns:a="http://schemas.openxmlformats.org/drawingml/2006/main" flipH="1" flipV="1">
          <a:off x="4285129" y="5907740"/>
          <a:ext cx="71682" cy="25101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none" lIns="45720" tIns="45720" rIns="45720" bIns="45720" anchor="t" anchorCtr="0">
          <a:norm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0.51471</cdr:x>
      <cdr:y>0.62614</cdr:y>
    </cdr:from>
    <cdr:to>
      <cdr:x>0.54117</cdr:x>
      <cdr:y>0.64705</cdr:y>
    </cdr:to>
    <cdr:sp macro="" textlink="">
      <cdr:nvSpPr>
        <cdr:cNvPr id="18" name="Прямая со стрелкой 17"/>
        <cdr:cNvSpPr/>
      </cdr:nvSpPr>
      <cdr:spPr>
        <a:xfrm xmlns:a="http://schemas.openxmlformats.org/drawingml/2006/main" rot="16200000" flipV="1">
          <a:off x="6364942" y="4204445"/>
          <a:ext cx="143404" cy="32270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none" lIns="45720" tIns="45720" rIns="45720" bIns="45720" anchor="t" anchorCtr="0">
          <a:norm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0.12206</cdr:x>
      <cdr:y>0.64445</cdr:y>
    </cdr:from>
    <cdr:to>
      <cdr:x>0.14485</cdr:x>
      <cdr:y>0.68366</cdr:y>
    </cdr:to>
    <cdr:sp macro="" textlink="">
      <cdr:nvSpPr>
        <cdr:cNvPr id="19" name="Прямая со стрелкой 18"/>
        <cdr:cNvSpPr/>
      </cdr:nvSpPr>
      <cdr:spPr>
        <a:xfrm xmlns:a="http://schemas.openxmlformats.org/drawingml/2006/main" flipV="1">
          <a:off x="1488163" y="4419633"/>
          <a:ext cx="277856" cy="26890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none" lIns="45720" tIns="45720" rIns="45720" bIns="45720" anchor="t" anchorCtr="0">
          <a:norm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0.16176</cdr:x>
      <cdr:y>0.22484</cdr:y>
    </cdr:from>
    <cdr:to>
      <cdr:x>0.18529</cdr:x>
      <cdr:y>0.2549</cdr:y>
    </cdr:to>
    <cdr:sp macro="" textlink="">
      <cdr:nvSpPr>
        <cdr:cNvPr id="20" name="Прямая со стрелкой 19"/>
        <cdr:cNvSpPr/>
      </cdr:nvSpPr>
      <cdr:spPr>
        <a:xfrm xmlns:a="http://schemas.openxmlformats.org/drawingml/2006/main" rot="10800000" flipH="1" flipV="1">
          <a:off x="1972236" y="1541929"/>
          <a:ext cx="286878" cy="20616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none" lIns="45720" tIns="45720" rIns="45720" bIns="45720" anchor="t" anchorCtr="0">
          <a:norm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0.45732</cdr:x>
      <cdr:y>0.21548</cdr:y>
    </cdr:from>
    <cdr:to>
      <cdr:x>0.48728</cdr:x>
      <cdr:y>0.24311</cdr:y>
    </cdr:to>
    <cdr:sp macro="" textlink="">
      <cdr:nvSpPr>
        <cdr:cNvPr id="21" name="Прямая со стрелкой 20"/>
        <cdr:cNvSpPr/>
      </cdr:nvSpPr>
      <cdr:spPr>
        <a:xfrm xmlns:a="http://schemas.openxmlformats.org/drawingml/2006/main" rot="10800000" flipV="1">
          <a:off x="5575674" y="1477780"/>
          <a:ext cx="365273" cy="18948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none" lIns="45720" tIns="45720" rIns="45720" bIns="45720" anchor="t" anchorCtr="0">
          <a:norm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0.05119</cdr:x>
      <cdr:y>0.7835</cdr:y>
    </cdr:from>
    <cdr:to>
      <cdr:x>0.15109</cdr:x>
      <cdr:y>0.81475</cdr:y>
    </cdr:to>
    <cdr:sp macro="" textlink="">
      <cdr:nvSpPr>
        <cdr:cNvPr id="22" name="Прямоугольник 21"/>
        <cdr:cNvSpPr/>
      </cdr:nvSpPr>
      <cdr:spPr>
        <a:xfrm xmlns:a="http://schemas.openxmlformats.org/drawingml/2006/main">
          <a:off x="475928" y="5373216"/>
          <a:ext cx="928711" cy="21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0.46875</cdr:x>
      <cdr:y>0.80209</cdr:y>
    </cdr:from>
    <cdr:to>
      <cdr:x>0.57633</cdr:x>
      <cdr:y>0.83334</cdr:y>
    </cdr:to>
    <cdr:sp macro="" textlink="">
      <cdr:nvSpPr>
        <cdr:cNvPr id="23" name="Прямоугольник 22"/>
        <cdr:cNvSpPr/>
      </cdr:nvSpPr>
      <cdr:spPr>
        <a:xfrm xmlns:a="http://schemas.openxmlformats.org/drawingml/2006/main">
          <a:off x="4357686" y="5500702"/>
          <a:ext cx="100013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0.49271</cdr:x>
      <cdr:y>0.09051</cdr:y>
    </cdr:from>
    <cdr:to>
      <cdr:x>0.57724</cdr:x>
      <cdr:y>0.13218</cdr:y>
    </cdr:to>
    <cdr:sp macro="" textlink="">
      <cdr:nvSpPr>
        <cdr:cNvPr id="24" name="Прямоугольник 23"/>
        <cdr:cNvSpPr/>
      </cdr:nvSpPr>
      <cdr:spPr>
        <a:xfrm xmlns:a="http://schemas.openxmlformats.org/drawingml/2006/main">
          <a:off x="4580384" y="620688"/>
          <a:ext cx="785825" cy="285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0.51611</cdr:x>
      <cdr:y>0.64253</cdr:y>
    </cdr:from>
    <cdr:to>
      <cdr:x>0.61464</cdr:x>
      <cdr:y>0.67622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6292370" y="4406482"/>
          <a:ext cx="1201277" cy="2310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wrap="square" lIns="45720" tIns="45720" rIns="45720" bIns="45720" rtlCol="0" anchor="t" anchorCtr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9pPr>
        </a:lstStyle>
        <a:p xmlns:a="http://schemas.openxmlformats.org/drawingml/2006/main">
          <a:pPr algn="ctr" fontAlgn="ctr"/>
          <a:r>
            <a:rPr lang="kk-KZ" sz="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1 598 166,2</a:t>
          </a:r>
          <a:endParaRPr lang="ru-RU" sz="9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0.04493</cdr:x>
      <cdr:y>0.37039</cdr:y>
    </cdr:from>
    <cdr:to>
      <cdr:x>0.12946</cdr:x>
      <cdr:y>0.40405</cdr:y>
    </cdr:to>
    <cdr:sp macro="" textlink="">
      <cdr:nvSpPr>
        <cdr:cNvPr id="26" name="Прямоугольник 25"/>
        <cdr:cNvSpPr/>
      </cdr:nvSpPr>
      <cdr:spPr>
        <a:xfrm xmlns:a="http://schemas.openxmlformats.org/drawingml/2006/main">
          <a:off x="547822" y="2540138"/>
          <a:ext cx="1030590" cy="2308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wrap="square" lIns="45720" tIns="45720" rIns="45720" bIns="45720" rtlCol="0" anchor="t" anchorCtr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78 917,5</a:t>
          </a:r>
          <a:endParaRPr lang="ru-RU" sz="9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0.06985</cdr:x>
      <cdr:y>0.68381</cdr:y>
    </cdr:from>
    <cdr:to>
      <cdr:x>0.15438</cdr:x>
      <cdr:y>0.71747</cdr:y>
    </cdr:to>
    <cdr:sp macro="" textlink="">
      <cdr:nvSpPr>
        <cdr:cNvPr id="27" name="Прямоугольник 26"/>
        <cdr:cNvSpPr/>
      </cdr:nvSpPr>
      <cdr:spPr>
        <a:xfrm xmlns:a="http://schemas.openxmlformats.org/drawingml/2006/main">
          <a:off x="851632" y="4689555"/>
          <a:ext cx="1030590" cy="2308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wrap="square" lIns="45720" tIns="45720" rIns="45720" bIns="45720" rtlCol="0" anchor="t" anchorCtr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1 192 704,9</a:t>
          </a:r>
          <a:endParaRPr lang="ru-RU" sz="9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0.31912</cdr:x>
      <cdr:y>0.8979</cdr:y>
    </cdr:from>
    <cdr:to>
      <cdr:x>0.41207</cdr:x>
      <cdr:y>0.93156</cdr:y>
    </cdr:to>
    <cdr:sp macro="" textlink="">
      <cdr:nvSpPr>
        <cdr:cNvPr id="28" name="Прямоугольник 27"/>
        <cdr:cNvSpPr/>
      </cdr:nvSpPr>
      <cdr:spPr>
        <a:xfrm xmlns:a="http://schemas.openxmlformats.org/drawingml/2006/main">
          <a:off x="3890653" y="6157824"/>
          <a:ext cx="1133246" cy="23084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wrap="square" lIns="45720" tIns="45720" rIns="45720" bIns="45720" rtlCol="0" anchor="t" anchorCtr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9pPr>
        </a:lstStyle>
        <a:p xmlns:a="http://schemas.openxmlformats.org/drawingml/2006/main">
          <a:pPr algn="ctr"/>
          <a:r>
            <a:rPr lang="kk-KZ" sz="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1 682 634,1</a:t>
          </a:r>
          <a:endParaRPr lang="ru-RU" sz="9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0.46582</cdr:x>
      <cdr:y>0.19173</cdr:y>
    </cdr:from>
    <cdr:to>
      <cdr:x>0.55035</cdr:x>
      <cdr:y>0.22539</cdr:y>
    </cdr:to>
    <cdr:sp macro="" textlink="">
      <cdr:nvSpPr>
        <cdr:cNvPr id="29" name="Прямоугольник 28"/>
        <cdr:cNvSpPr/>
      </cdr:nvSpPr>
      <cdr:spPr>
        <a:xfrm xmlns:a="http://schemas.openxmlformats.org/drawingml/2006/main">
          <a:off x="5679242" y="1314893"/>
          <a:ext cx="1030589" cy="23084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wrap="square" lIns="45720" tIns="45720" rIns="45720" bIns="45720" rtlCol="0" anchor="t" anchorCtr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 panose="020B0604030504040204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115 298,0</a:t>
          </a:r>
          <a:endParaRPr lang="ru-RU" sz="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0.09791</cdr:x>
      <cdr:y>0.19766</cdr:y>
    </cdr:from>
    <cdr:to>
      <cdr:x>0.18244</cdr:x>
      <cdr:y>0.23132</cdr:y>
    </cdr:to>
    <cdr:sp macro="" textlink="">
      <cdr:nvSpPr>
        <cdr:cNvPr id="30" name="Прямоугольник 29"/>
        <cdr:cNvSpPr/>
      </cdr:nvSpPr>
      <cdr:spPr>
        <a:xfrm xmlns:a="http://schemas.openxmlformats.org/drawingml/2006/main">
          <a:off x="1193668" y="1355563"/>
          <a:ext cx="1030590" cy="23084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wrap="square" lIns="45720" tIns="45720" rIns="45720" bIns="45720" rtlCol="0" anchor="t" anchorCtr="0">
          <a:spAutoFit/>
        </a:bodyPr>
        <a:lstStyle xmlns:a="http://schemas.openxmlformats.org/drawingml/2006/main">
          <a:lvl1pPr marL="0" indent="0">
            <a:defRPr sz="1100">
              <a:latin typeface="Verdana" panose="020B0604030504040204"/>
            </a:defRPr>
          </a:lvl1pPr>
          <a:lvl2pPr marL="457200" indent="0">
            <a:defRPr sz="1100">
              <a:latin typeface="Verdana" panose="020B0604030504040204"/>
            </a:defRPr>
          </a:lvl2pPr>
          <a:lvl3pPr marL="914400" indent="0">
            <a:defRPr sz="1100">
              <a:latin typeface="Verdana" panose="020B0604030504040204"/>
            </a:defRPr>
          </a:lvl3pPr>
          <a:lvl4pPr marL="1371600" indent="0">
            <a:defRPr sz="1100">
              <a:latin typeface="Verdana" panose="020B0604030504040204"/>
            </a:defRPr>
          </a:lvl4pPr>
          <a:lvl5pPr marL="1828800" indent="0">
            <a:defRPr sz="1100">
              <a:latin typeface="Verdana" panose="020B0604030504040204"/>
            </a:defRPr>
          </a:lvl5pPr>
          <a:lvl6pPr marL="2286000" indent="0">
            <a:defRPr sz="1100">
              <a:latin typeface="Verdana" panose="020B0604030504040204"/>
            </a:defRPr>
          </a:lvl6pPr>
          <a:lvl7pPr marL="2743200" indent="0">
            <a:defRPr sz="1100">
              <a:latin typeface="Verdana" panose="020B0604030504040204"/>
            </a:defRPr>
          </a:lvl7pPr>
          <a:lvl8pPr marL="3200400" indent="0">
            <a:defRPr sz="1100">
              <a:latin typeface="Verdana" panose="020B0604030504040204"/>
            </a:defRPr>
          </a:lvl8pPr>
          <a:lvl9pPr marL="3657600" indent="0">
            <a:defRPr sz="1100">
              <a:latin typeface="Verdana" panose="020B0604030504040204"/>
            </a:defRPr>
          </a:lvl9pPr>
        </a:lstStyle>
        <a:p xmlns:a="http://schemas.openxmlformats.org/drawingml/2006/main">
          <a:pPr algn="ctr" rtl="0" fontAlgn="ctr"/>
          <a:r>
            <a:rPr lang="ru-RU" sz="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1 370 151,9</a:t>
          </a:r>
        </a:p>
      </cdr:txBody>
    </cdr:sp>
  </cdr:relSizeAnchor>
  <cdr:relSizeAnchor xmlns:cdr="http://schemas.openxmlformats.org/drawingml/2006/chartDrawing">
    <cdr:from>
      <cdr:x>0.61428</cdr:x>
      <cdr:y>0.80493</cdr:y>
    </cdr:from>
    <cdr:to>
      <cdr:x>0.93932</cdr:x>
      <cdr:y>0.86048</cdr:y>
    </cdr:to>
    <cdr:sp macro="" textlink="">
      <cdr:nvSpPr>
        <cdr:cNvPr id="31" name="Прямоугольник 30"/>
        <cdr:cNvSpPr/>
      </cdr:nvSpPr>
      <cdr:spPr>
        <a:xfrm xmlns:a="http://schemas.openxmlformats.org/drawingml/2006/main">
          <a:off x="7489348" y="5520224"/>
          <a:ext cx="3962846" cy="380962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 w="9525" cap="flat" cmpd="sng" algn="ctr">
          <a:solidFill>
            <a:sysClr val="window" lastClr="FFFFFF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Verdana" panose="020B0604030504040204"/>
            </a:defRPr>
          </a:lvl1pPr>
          <a:lvl2pPr marL="457200" indent="0">
            <a:defRPr sz="1100">
              <a:solidFill>
                <a:sysClr val="window" lastClr="FFFFFF"/>
              </a:solidFill>
              <a:latin typeface="Verdana" panose="020B0604030504040204"/>
            </a:defRPr>
          </a:lvl2pPr>
          <a:lvl3pPr marL="914400" indent="0">
            <a:defRPr sz="1100">
              <a:solidFill>
                <a:sysClr val="window" lastClr="FFFFFF"/>
              </a:solidFill>
              <a:latin typeface="Verdana" panose="020B0604030504040204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Verdana" panose="020B0604030504040204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Verdana" panose="020B0604030504040204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Verdana" panose="020B0604030504040204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Verdana" panose="020B0604030504040204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Verdana" panose="020B0604030504040204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Verdana" panose="020B0604030504040204"/>
            </a:defRPr>
          </a:lvl9pPr>
        </a:lstStyle>
        <a:p xmlns:a="http://schemas.openxmlformats.org/drawingml/2006/main">
          <a:pPr algn="l" fontAlgn="t"/>
          <a:r>
            <a:rPr lang="ru-RU" b="1" dirty="0" smtClean="0">
              <a:solidFill>
                <a:sysClr val="windowText" lastClr="000000"/>
              </a:solidFill>
              <a:latin typeface="Times New Roman" panose="02020603050405020304"/>
            </a:rPr>
            <a:t>Транспорт и коммуникация</a:t>
          </a:r>
          <a:endParaRPr lang="ru-RU" b="1" dirty="0">
            <a:solidFill>
              <a:sysClr val="windowText" lastClr="000000"/>
            </a:solidFill>
            <a:latin typeface="Times New Roman" panose="02020603050405020304"/>
          </a:endParaRPr>
        </a:p>
      </cdr:txBody>
    </cdr:sp>
  </cdr:relSizeAnchor>
  <cdr:relSizeAnchor xmlns:cdr="http://schemas.openxmlformats.org/drawingml/2006/chartDrawing">
    <cdr:from>
      <cdr:x>0.41573</cdr:x>
      <cdr:y>0.15073</cdr:y>
    </cdr:from>
    <cdr:to>
      <cdr:x>0.42911</cdr:x>
      <cdr:y>0.18798</cdr:y>
    </cdr:to>
    <cdr:sp macro="" textlink="">
      <cdr:nvSpPr>
        <cdr:cNvPr id="32" name="Прямая со стрелкой 31"/>
        <cdr:cNvSpPr/>
      </cdr:nvSpPr>
      <cdr:spPr>
        <a:xfrm xmlns:a="http://schemas.openxmlformats.org/drawingml/2006/main" rot="10800000" flipV="1">
          <a:off x="5068524" y="1033687"/>
          <a:ext cx="163129" cy="25546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07F09">
              <a:satMod val="150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none" lIns="45720" tIns="45720" rIns="45720" bIns="45720" anchor="t" anchorCtr="0">
          <a:norm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0.41308</cdr:x>
      <cdr:y>0.1273</cdr:y>
    </cdr:from>
    <cdr:to>
      <cdr:x>0.49761</cdr:x>
      <cdr:y>0.16096</cdr:y>
    </cdr:to>
    <cdr:sp macro="" textlink="">
      <cdr:nvSpPr>
        <cdr:cNvPr id="33" name="Прямоугольник 32"/>
        <cdr:cNvSpPr/>
      </cdr:nvSpPr>
      <cdr:spPr>
        <a:xfrm xmlns:a="http://schemas.openxmlformats.org/drawingml/2006/main">
          <a:off x="5036234" y="873033"/>
          <a:ext cx="1030590" cy="23084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horz" wrap="square" lIns="45720" tIns="45720" rIns="45720" bIns="45720" rtlCol="0" anchor="t" anchorCtr="0">
          <a:spAutoFit/>
        </a:bodyPr>
        <a:lstStyle xmlns:a="http://schemas.openxmlformats.org/drawingml/2006/main">
          <a:lvl1pPr marL="0" indent="0">
            <a:defRPr sz="1100">
              <a:latin typeface="Verdana" panose="020B0604030504040204"/>
            </a:defRPr>
          </a:lvl1pPr>
          <a:lvl2pPr marL="457200" indent="0">
            <a:defRPr sz="1100">
              <a:latin typeface="Verdana" panose="020B0604030504040204"/>
            </a:defRPr>
          </a:lvl2pPr>
          <a:lvl3pPr marL="914400" indent="0">
            <a:defRPr sz="1100">
              <a:latin typeface="Verdana" panose="020B0604030504040204"/>
            </a:defRPr>
          </a:lvl3pPr>
          <a:lvl4pPr marL="1371600" indent="0">
            <a:defRPr sz="1100">
              <a:latin typeface="Verdana" panose="020B0604030504040204"/>
            </a:defRPr>
          </a:lvl4pPr>
          <a:lvl5pPr marL="1828800" indent="0">
            <a:defRPr sz="1100">
              <a:latin typeface="Verdana" panose="020B0604030504040204"/>
            </a:defRPr>
          </a:lvl5pPr>
          <a:lvl6pPr marL="2286000" indent="0">
            <a:defRPr sz="1100">
              <a:latin typeface="Verdana" panose="020B0604030504040204"/>
            </a:defRPr>
          </a:lvl6pPr>
          <a:lvl7pPr marL="2743200" indent="0">
            <a:defRPr sz="1100">
              <a:latin typeface="Verdana" panose="020B0604030504040204"/>
            </a:defRPr>
          </a:lvl7pPr>
          <a:lvl8pPr marL="3200400" indent="0">
            <a:defRPr sz="1100">
              <a:latin typeface="Verdana" panose="020B0604030504040204"/>
            </a:defRPr>
          </a:lvl8pPr>
          <a:lvl9pPr marL="3657600" indent="0">
            <a:defRPr sz="1100">
              <a:latin typeface="Verdana" panose="020B0604030504040204"/>
            </a:defRPr>
          </a:lvl9pPr>
        </a:lstStyle>
        <a:p xmlns:a="http://schemas.openxmlformats.org/drawingml/2006/main">
          <a:pPr algn="ctr" rtl="0" fontAlgn="ctr"/>
          <a:r>
            <a:rPr lang="ru-RU" sz="900" dirty="0" smtClea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749 093,7</a:t>
          </a:r>
        </a:p>
      </cdr:txBody>
    </cdr:sp>
  </cdr:relSizeAnchor>
  <cdr:relSizeAnchor xmlns:cdr="http://schemas.openxmlformats.org/drawingml/2006/chartDrawing">
    <cdr:from>
      <cdr:x>0.10943</cdr:x>
      <cdr:y>0.38534</cdr:y>
    </cdr:from>
    <cdr:to>
      <cdr:x>0.1353</cdr:x>
      <cdr:y>0.39608</cdr:y>
    </cdr:to>
    <cdr:sp macro="" textlink="">
      <cdr:nvSpPr>
        <cdr:cNvPr id="34" name="Прямая со стрелкой 33"/>
        <cdr:cNvSpPr/>
      </cdr:nvSpPr>
      <cdr:spPr>
        <a:xfrm xmlns:a="http://schemas.openxmlformats.org/drawingml/2006/main">
          <a:off x="1334149" y="2642664"/>
          <a:ext cx="315407" cy="7365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07F09">
              <a:satMod val="150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none" lIns="45720" tIns="45720" rIns="45720" bIns="45720" anchor="t" anchorCtr="0">
          <a:norm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Verdana" panose="020B0604030504040204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0.00417</cdr:x>
      <cdr:y>0.00741</cdr:y>
    </cdr:from>
    <cdr:to>
      <cdr:x>0.99102</cdr:x>
      <cdr:y>0.06991</cdr:y>
    </cdr:to>
    <cdr:sp macro="" textlink="">
      <cdr:nvSpPr>
        <cdr:cNvPr id="35" name="Прямоугольник 34"/>
        <cdr:cNvSpPr/>
      </cdr:nvSpPr>
      <cdr:spPr>
        <a:xfrm xmlns:a="http://schemas.openxmlformats.org/drawingml/2006/main">
          <a:off x="50799" y="50800"/>
          <a:ext cx="12031709" cy="428625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40000"/>
            <a:lumOff val="60000"/>
          </a:schemeClr>
        </a:solidFill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horz" wrap="none" lIns="45720" tIns="45720" rIns="45720" bIns="45720" rtlCol="0" anchor="t" anchorCtr="0">
          <a:norm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исполнения бюджета  города по расходам на 1 </a:t>
          </a:r>
          <a:r>
            <a:rPr lang="kk-KZ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августа</a:t>
          </a:r>
          <a:r>
            <a:rPr lang="en-US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2026 года</a:t>
          </a:r>
          <a:endParaRPr lang="ru-RU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57C25-BAA5-4764-91FD-8FA0F33B33D1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71744-3026-4F19-A570-43A029AA3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1744-3026-4F19-A570-43A029AA3AE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1744-3026-4F19-A570-43A029AA3AE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52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FDC1D-D9FB-4586-AA10-1FC318B916D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1744-3026-4F19-A570-43A029AA3AE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C903C1F-6E3B-41A5-A880-77D994ED06C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18B749-D6F6-4DBE-A107-09F6DF5F91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191001" y="5820728"/>
            <a:ext cx="4255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Город Кентау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1593" y="1524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Түркістан облысы Кентау қаласы әкімдігінің            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Кентау қалалық экономика және қаржы бөлімі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2963" y="1524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учереждение 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экономики и финансов города Кентау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акимата города  Кентау             Туркестанской 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29305" y="2965143"/>
            <a:ext cx="9747681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города Кентау на 1 </a:t>
            </a:r>
            <a:r>
              <a:rPr lang="kk-KZ" altLang="en-US" sz="28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</a:t>
            </a:r>
            <a:endParaRPr lang="en-US" sz="2800" b="1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         </a:t>
            </a:r>
            <a:endParaRPr lang="en-US" sz="2800" b="1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</a:t>
            </a:r>
            <a:r>
              <a:rPr lang="ru-RU" sz="2800" b="1" u="sng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77" y="154801"/>
            <a:ext cx="2117238" cy="1211802"/>
          </a:xfrm>
          <a:prstGeom prst="rect">
            <a:avLst/>
          </a:prstGeom>
        </p:spPr>
      </p:pic>
    </p:spTree>
  </p:cSld>
  <p:clrMapOvr>
    <a:masterClrMapping/>
  </p:clrMapOvr>
  <p:transition advTm="668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740"/>
            <a:ext cx="12192000" cy="53350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города Кентау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2026 года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026" y="713944"/>
            <a:ext cx="4352570" cy="1428095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11 951 451,7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99285" y="713944"/>
            <a:ext cx="4163627" cy="1428096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</a:p>
          <a:p>
            <a:pPr algn="ctr"/>
            <a:r>
              <a:rPr lang="ru-RU" sz="2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12 009 500,8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27309" y="3807795"/>
            <a:ext cx="5516038" cy="21336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</a:t>
            </a:r>
          </a:p>
          <a:p>
            <a:pPr algn="ctr"/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376 455,7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 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6143348" y="3818122"/>
            <a:ext cx="5539666" cy="2133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профицита 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376 455,7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09380" y="5616388"/>
            <a:ext cx="6288394" cy="1178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Остатки бюджетных средств на начало финансового года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654 604,5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тенге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7469498" y="5447438"/>
            <a:ext cx="3983610" cy="14105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Остатки бюджетных средств на конец отчетного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769 060,2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 тенге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гнутая вверх стрелка 11"/>
          <p:cNvSpPr/>
          <p:nvPr/>
        </p:nvSpPr>
        <p:spPr>
          <a:xfrm>
            <a:off x="5227326" y="1274623"/>
            <a:ext cx="2080252" cy="629262"/>
          </a:xfrm>
          <a:prstGeom prst="curvedDownArrow">
            <a:avLst>
              <a:gd name="adj1" fmla="val 25000"/>
              <a:gd name="adj2" fmla="val 33952"/>
              <a:gd name="adj3" fmla="val 25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 rot="5400000">
            <a:off x="5941239" y="1528364"/>
            <a:ext cx="598474" cy="2090180"/>
          </a:xfrm>
          <a:prstGeom prst="curvedLeftArrow">
            <a:avLst>
              <a:gd name="adj1" fmla="val 25000"/>
              <a:gd name="adj2" fmla="val 50000"/>
              <a:gd name="adj3" fmla="val 2355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люс 16"/>
          <p:cNvSpPr/>
          <p:nvPr/>
        </p:nvSpPr>
        <p:spPr>
          <a:xfrm>
            <a:off x="5810252" y="1427875"/>
            <a:ext cx="914400" cy="914400"/>
          </a:xfrm>
          <a:prstGeom prst="mathPlu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Минус 17"/>
          <p:cNvSpPr/>
          <p:nvPr/>
        </p:nvSpPr>
        <p:spPr>
          <a:xfrm>
            <a:off x="5810252" y="1988832"/>
            <a:ext cx="914400" cy="914400"/>
          </a:xfrm>
          <a:prstGeom prst="mathMinus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840071" y="2356351"/>
            <a:ext cx="357186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 бюджетных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172 504,8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тыс.тенге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61229" y="2364508"/>
            <a:ext cx="3491880" cy="7132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финансовых активов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0,0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40071" y="3282380"/>
            <a:ext cx="3571868" cy="64294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займов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0,0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970757" y="3161188"/>
            <a:ext cx="3482351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 займов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262 000,0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970758" y="3735963"/>
            <a:ext cx="3482350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кредиты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0,0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100744" y="1826508"/>
            <a:ext cx="408372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Налогые поступления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4 659 387,7 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00744" y="3165861"/>
            <a:ext cx="4083728" cy="571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103 707,4 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00744" y="4420418"/>
            <a:ext cx="408372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продажи основного </a:t>
            </a:r>
            <a:r>
              <a:rPr lang="en-US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капитала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438 292,6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тысяч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00744" y="5671314"/>
            <a:ext cx="4083728" cy="7144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трансфертов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675 064,0 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9764" y="794363"/>
            <a:ext cx="5214974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11 951 451,7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тысяч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2929578" y="1217032"/>
            <a:ext cx="285751" cy="57150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0800000">
            <a:off x="2962985" y="2438099"/>
            <a:ext cx="285752" cy="64294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2999732" y="3812464"/>
            <a:ext cx="285751" cy="57150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2999732" y="5081585"/>
            <a:ext cx="285751" cy="57150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12192000" cy="571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города Кентау на 1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 descr="https://www.gov.kz/uploads/2024/2/8/8318b936b2579f7e04decd205258499d_1280x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672" y="683582"/>
            <a:ext cx="6098958" cy="601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057802"/>
              </p:ext>
            </p:extLst>
          </p:nvPr>
        </p:nvGraphicFramePr>
        <p:xfrm>
          <a:off x="1" y="320634"/>
          <a:ext cx="12191998" cy="6492739"/>
        </p:xfrm>
        <a:graphic>
          <a:graphicData uri="http://schemas.openxmlformats.org/drawingml/2006/table">
            <a:tbl>
              <a:tblPr/>
              <a:tblGrid>
                <a:gridCol w="248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4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23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15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4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64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13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082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72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3329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Код бюджетного класификации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на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2024г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на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2025г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План на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01.08.2026г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en-US" sz="1050" b="1" i="0" u="none" strike="noStrike" dirty="0">
                          <a:latin typeface="Times New Roman" panose="02020603050405020304"/>
                        </a:rPr>
                        <a:t>на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en-US" sz="1050" b="1" i="0" u="none" strike="noStrike" dirty="0" smtClean="0">
                          <a:latin typeface="Times New Roman" panose="02020603050405020304"/>
                        </a:rPr>
                        <a:t>2026г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 smtClean="0">
                          <a:latin typeface="Times New Roman" panose="02020603050405020304"/>
                        </a:rPr>
                        <a:t>Откл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t"/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t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Исполнение 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ru-RU" sz="1050" b="1" i="0" u="none" strike="noStrike" dirty="0" smtClean="0">
                        <a:latin typeface="Times New Roman" panose="02020603050405020304"/>
                      </a:endParaRPr>
                    </a:p>
                    <a:p>
                      <a:pPr algn="ctr" fontAlgn="t"/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Темп </a:t>
                      </a: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роста по сравнению с 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2025-2026г </a:t>
                      </a: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аналогичным периодам прошлого года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169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 smtClean="0">
                          <a:latin typeface="Times New Roman" panose="02020603050405020304"/>
                        </a:rPr>
                        <a:t>Отк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1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1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Всего доходов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16 147 361,8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10 984 040,4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11 257 620,0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11 951 451,7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693 831,7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967 411,3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Собственные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2 116 259,8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2 778 412,4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4 507 556,0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5 201 387,7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693 831,7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2 422 975,3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Налоговые поступления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1 988 576,4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2 590 382,3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4 336 457,0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4 659 387,7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322 930,7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2 069 005,4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Подоходный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1 022 214,0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1 525 260,8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3 021 988,0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3 250 009,7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228 021,7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1 724 748,9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Социальный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507 438,8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587 529,5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859 180,0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864 322,7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5 142,7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276 793,2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Налоги на собственность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322 016,4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360 241,1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354 648,0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405 991,1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51 343,1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45 750,0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Внутренние налоги на товары, работы и услуги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26 259,5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28 948,5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20 603,0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33 325,8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12 722,8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4 377,3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Прочие налоговые поступления в местный бюджет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58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Государственная 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зачисляемая в местный бюджет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110 647,7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88 398,5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80 038,0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105 733,9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25 695,9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17 335,4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Неналоговые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-41 670,1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107 127,8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60 272,0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103 707,4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43 435,4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-3 420,4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государственной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-48 675,4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75 915,1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53 830,0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59 314,3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5 484,3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-16 600,8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6419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Поступления от реализации товаров (работ, услуг) государственными учреждениями, финансируемыми из государственного бюджета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19331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Поступления денег от проведения государственных закупок, организуемых государственными учреждениями, финансируемыми из местного бюджета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92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Штрафы, пени, санкции, взыскания, налагаемые государственными учреждениями, финансируемыми из государственного бюджета, а также содержащимися и финансируемыми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8469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Гранты, привлекаемые местными  исполнительными органами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7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Прочие неналоговые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6 659,5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30 105,7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42 309,9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37 309,9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12 204,2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исполнении доходов города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Кентау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2024-2026 годы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266254"/>
              </p:ext>
            </p:extLst>
          </p:nvPr>
        </p:nvGraphicFramePr>
        <p:xfrm>
          <a:off x="-3" y="332403"/>
          <a:ext cx="12192002" cy="6462844"/>
        </p:xfrm>
        <a:graphic>
          <a:graphicData uri="http://schemas.openxmlformats.org/drawingml/2006/table">
            <a:tbl>
              <a:tblPr/>
              <a:tblGrid>
                <a:gridCol w="21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8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4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61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53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30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753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78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90886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Код бюджетного класификации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на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2024г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на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2025г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План на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01.08.2026г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en-US" sz="1050" b="1" i="0" u="none" strike="noStrike" dirty="0">
                          <a:latin typeface="Times New Roman" panose="02020603050405020304"/>
                        </a:rPr>
                        <a:t>на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en-US" sz="1050" b="1" i="0" u="none" strike="noStrike" dirty="0" smtClean="0">
                          <a:latin typeface="Times New Roman" panose="02020603050405020304"/>
                        </a:rPr>
                        <a:t>2026г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6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откл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t"/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t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Исполнение %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ru-RU" sz="1050" b="1" i="0" u="none" strike="noStrike" dirty="0" smtClean="0">
                        <a:latin typeface="Times New Roman" panose="02020603050405020304"/>
                      </a:endParaRPr>
                    </a:p>
                    <a:p>
                      <a:pPr algn="ctr" fontAlgn="t"/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Темп роста </a:t>
                      </a: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по сравнению с 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2025-2026г </a:t>
                      </a: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аналогичным периодам прошлого года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02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отк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Поступления от продажи основного капитала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169 353,5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80 902,3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110 827,0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438 292,6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327 465,6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357 390,3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7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01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Поступления от продажи имущества, закрепленного за государственными учреждениями, финансируемыми из местного бюджета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6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01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03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Поступления от продажи гражданам квартир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137 241,0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137 241,0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137 241,0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131299"/>
                  </a:ext>
                </a:extLst>
              </a:tr>
              <a:tr h="638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01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Поступления от приватизации жилищ из государственного жилищного фонда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49 590,3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81 914,4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35 414,4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32 324,1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Поступления от продажи земельных участков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151 497,7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30 846,6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31 616,0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176 460,0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144 844,0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145 613,4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03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Плата за продажу права аренды земельных участков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4 544,1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9 500,7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1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5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 Поступления трансфертов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14 031 102,0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8 205 628,0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6 750 064,0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6 750 064,0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-1 455 564,0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91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1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Целевые текущие трансферты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3 688 968,0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3 099 774,0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183 826,0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183 826,0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-2 915 948,0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44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1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Целевые трансферты на развитие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9 309 165,0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4 098 654,0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4 586 608,0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4 586 608,0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487 954,0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927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1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Субвенции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1 032 969,0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1 007 200,0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1 979 630,0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1 979 630,0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972 430,0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Информация об исполнении доходов города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Кентау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2024-2026 годы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330085"/>
              </p:ext>
            </p:extLst>
          </p:nvPr>
        </p:nvGraphicFramePr>
        <p:xfrm>
          <a:off x="2" y="333622"/>
          <a:ext cx="12191998" cy="6506744"/>
        </p:xfrm>
        <a:graphic>
          <a:graphicData uri="http://schemas.openxmlformats.org/drawingml/2006/table">
            <a:tbl>
              <a:tblPr/>
              <a:tblGrid>
                <a:gridCol w="426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5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1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4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9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91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0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93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81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090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Код бюджетной классификации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на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2024г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на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ru-RU" sz="1050" b="1" i="0" u="none" strike="noStrike" dirty="0" smtClean="0">
                          <a:latin typeface="Times New Roman" panose="02020603050405020304"/>
                        </a:rPr>
                        <a:t>2025г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План на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01.08.2026г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dirty="0">
                          <a:latin typeface="Times New Roman" panose="02020603050405020304"/>
                        </a:rPr>
                        <a:t>Фактическое</a:t>
                      </a:r>
                      <a:r>
                        <a:rPr lang="ru-RU" sz="1050" b="1" i="0" u="none" strike="noStrike" baseline="0" dirty="0">
                          <a:latin typeface="Times New Roman" panose="02020603050405020304"/>
                        </a:rPr>
                        <a:t> поступление 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  <a:p>
                      <a:pPr algn="ctr" fontAlgn="ctr"/>
                      <a:r>
                        <a:rPr lang="en-US" sz="1050" b="1" i="0" u="none" strike="noStrike" dirty="0">
                          <a:latin typeface="Times New Roman" panose="02020603050405020304"/>
                        </a:rPr>
                        <a:t>на </a:t>
                      </a:r>
                      <a:r>
                        <a:rPr lang="ru-RU" sz="1050" b="1" i="0" u="none" strike="noStrike" baseline="0" dirty="0" smtClean="0">
                          <a:latin typeface="Times New Roman" panose="02020603050405020304"/>
                        </a:rPr>
                        <a:t>01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.0</a:t>
                      </a:r>
                      <a:r>
                        <a:rPr lang="kk-KZ" sz="1050" b="1" i="0" u="none" strike="noStrike" baseline="0" dirty="0" smtClean="0">
                          <a:latin typeface="Times New Roman" panose="02020603050405020304"/>
                        </a:rPr>
                        <a:t>8</a:t>
                      </a:r>
                      <a:r>
                        <a:rPr lang="en-US" sz="1050" b="1" i="0" u="none" strike="noStrike" baseline="0" dirty="0" smtClean="0">
                          <a:latin typeface="Times New Roman" panose="02020603050405020304"/>
                        </a:rPr>
                        <a:t>.</a:t>
                      </a:r>
                      <a:r>
                        <a:rPr lang="en-US" sz="1050" b="1" i="0" u="none" strike="noStrike" dirty="0" smtClean="0">
                          <a:latin typeface="Times New Roman" panose="02020603050405020304"/>
                        </a:rPr>
                        <a:t>2026г</a:t>
                      </a:r>
                      <a:endParaRPr lang="ru-RU" sz="1050" b="1" i="0" u="none" strike="noStrike" dirty="0"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Отклонение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Исполнение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Темп </a:t>
                      </a: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роста по сравнению с </a:t>
                      </a: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2025-2026г </a:t>
                      </a: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аналогичным </a:t>
                      </a: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периодам </a:t>
                      </a: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прошлого года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8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Отклонение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Иполнение</a:t>
                      </a: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0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1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ЗАТРАТЫ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16 241 463,0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10 997 911,9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12 554 476,0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12 009 500,8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544 975,2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1 011 588,9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1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01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Государственные услуги общего</a:t>
                      </a:r>
                      <a:r>
                        <a:rPr lang="ru-RU" sz="1050" b="0" i="0" u="none" strike="noStrike" baseline="0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 характера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518 132,5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582 378,6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750 329,0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749 093,7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166 715,1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Оборона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947 324,6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1 339 214,4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115 303,0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115 298,0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-1 223 916,4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2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03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 Общественный порядок, безопасность, правовая, судебная, уголовно-исполнительная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12 553,0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19 934,0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9 449,8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-10 484,2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8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3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Здравоохранение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1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06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Социальное помощь и социальная обеспечение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1 198 176,9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1 371 358,7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1 598 267,0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1 598 166,2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226 807,5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07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Жилищно-коммунальное хозяйство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7 686 523,4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1 402 236,7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1 683 999,0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1 682 634,1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280 397,4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1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489 027,4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618 650,6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1 192 800,0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1 192 704,9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574 054,3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31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09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Топливно-энергетический комплекс и недропользование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3 290 098,9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3 715 579,6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2 498 728,0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2 498 727,4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-1 216 852,2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013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78 659,8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187 756,7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44 247,0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44 241,1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-143 515,6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864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45 324,2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57 748,7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78 918,0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78 917,5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21 168,8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и коммуникации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238 412,1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347 505,3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1 370 193,0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1 370 151,9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1 022 646,6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7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1 627 204,8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1 154 637,0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1 994 823,0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1 994 822,1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840 185,1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0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долга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3 369,4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33 903,6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23 495,0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23 494,0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-10 409,6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2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Трансферты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81 006,0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77 008,0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389 800,0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389 800,0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312 792,0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23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Погашение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займов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25 650,0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804 124,0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262 000,0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542 124,0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"/>
            <a:ext cx="12192000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города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Кентау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2024-2026 годы </a:t>
            </a:r>
            <a:r>
              <a:rPr lang="ru-RU" sz="12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функциональным группам)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0030797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Прямая соединительная линия 23"/>
          <p:cNvCxnSpPr/>
          <p:nvPr/>
        </p:nvCxnSpPr>
        <p:spPr>
          <a:xfrm>
            <a:off x="3271542" y="3732822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333735" y="3226018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безработицы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3334294" y="2042446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80508" y="1540546"/>
            <a:ext cx="5786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Валовый региональный 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52</a:t>
            </a:r>
            <a:r>
              <a:rPr lang="kk-KZ" sz="2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564"/>
            <a:ext cx="12192000" cy="5699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 города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Кентау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1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2026 года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6" descr="2022 жылға арналған республикалық бюджет шығыстары 2,7 трлн теңгеге ұлғайд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42" y="1142610"/>
            <a:ext cx="2259480" cy="139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Еліміздегі жұмыссыздық деңгейі қандай? | Qazdauiri.k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9" y="2870412"/>
            <a:ext cx="2259480" cy="15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Қазақстанда ең төменгі күнкөріс деңгейі қандай?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49" y="4781300"/>
            <a:ext cx="2259480" cy="14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16367" y="5166524"/>
            <a:ext cx="5072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Прожиточный 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66 357</a:t>
            </a:r>
            <a:r>
              <a:rPr lang="en-US" sz="20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тенге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3289471" y="5669913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"/>
            <a:ext cx="1219200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Расходы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074298"/>
              </p:ext>
            </p:extLst>
          </p:nvPr>
        </p:nvGraphicFramePr>
        <p:xfrm>
          <a:off x="4447711" y="609602"/>
          <a:ext cx="7744289" cy="6248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0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7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63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67781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р/с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en-US" b="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          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altLang="en-US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августа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2026 года</a:t>
                      </a:r>
                      <a:endParaRPr lang="en-US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b="1" i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исполнение на 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</a:t>
                      </a:r>
                      <a:r>
                        <a:rPr lang="ru-RU" altLang="en-US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августа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  <a:r>
                        <a:rPr lang="en-US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года</a:t>
                      </a:r>
                      <a:endParaRPr lang="en-US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b="1" i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нение %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182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акима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Ачисай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71 972,0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71 840,8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106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акима села 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Карнак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106 863,0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106 810,1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8607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акима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села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Хантаги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117 176,0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116 440,5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6232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 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акима села </a:t>
                      </a:r>
                      <a:r>
                        <a:rPr lang="en-US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Байылдыр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61 779,0</a:t>
                      </a:r>
                      <a:endParaRPr lang="en-US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61 773,2</a:t>
                      </a:r>
                      <a:endParaRPr lang="en-US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649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357 790,0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356 864,6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 descr="Қазақстанның бюджет тапшылығына не әсер етіп отыр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44771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1707</TotalTime>
  <Words>1409</Words>
  <Application>Microsoft Office PowerPoint</Application>
  <PresentationFormat>Широкоэкранный</PresentationFormat>
  <Paragraphs>600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Tw Cen MT</vt:lpstr>
      <vt:lpstr>Verdana</vt:lpstr>
      <vt:lpstr>Капля</vt:lpstr>
      <vt:lpstr>Презентация PowerPoint</vt:lpstr>
      <vt:lpstr>Исполнение бюджета города Кентау на 1 августа 2026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1245</cp:revision>
  <cp:lastPrinted>2026-07-13T10:33:21Z</cp:lastPrinted>
  <dcterms:created xsi:type="dcterms:W3CDTF">2024-10-24T05:16:00Z</dcterms:created>
  <dcterms:modified xsi:type="dcterms:W3CDTF">2026-08-20T11:31:47Z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204FA4C5683C42728E32CA62D8409D73_12</vt:lpwstr>
  </property>
  <property fmtid="{D5CDD505-2E9C-101B-9397-08002B2CF9AE}" pid="3" name="KSOProductBuildVer">
    <vt:lpwstr>1049-12.9.0.21549</vt:lpwstr>
  </property>
</Properties>
</file>