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0693400" cy="75565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Noto Sans" panose="020B0604020202020204" charset="0"/>
      <p:regular r:id="rId11"/>
    </p:embeddedFont>
    <p:embeddedFont>
      <p:font typeface="Poppins Bold" panose="020B0604020202020204" charset="0"/>
      <p:regular r:id="rId12"/>
    </p:embeddedFont>
    <p:embeddedFont>
      <p:font typeface="Noto Sans Bold Italics" panose="020B0604020202020204" charset="0"/>
      <p:regular r:id="rId13"/>
    </p:embeddedFont>
    <p:embeddedFont>
      <p:font typeface="Arial Black" panose="020B0A04020102020204" pitchFamily="34" charset="0"/>
      <p:bold r:id="rId14"/>
    </p:embeddedFont>
    <p:embeddedFont>
      <p:font typeface="Noto Sans Bold" panose="020B0604020202020204" charset="0"/>
      <p:regular r:id="rId15"/>
    </p:embeddedFont>
    <p:embeddedFont>
      <p:font typeface="Poppins Light" panose="020B0604020202020204" charset="0"/>
      <p:regular r:id="rId16"/>
    </p:embeddedFont>
    <p:embeddedFont>
      <p:font typeface="Poppins" panose="020B0604020202020204" charset="0"/>
      <p:regular r:id="rId17"/>
    </p:embeddedFont>
    <p:embeddedFont>
      <p:font typeface="Anonymous Pro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150" d="100"/>
          <a:sy n="150" d="100"/>
        </p:scale>
        <p:origin x="108" y="-6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1CB2B-55AF-4FE2-BE86-0331B1CE1212}" type="datetimeFigureOut">
              <a:rPr lang="ru-RU" smtClean="0"/>
              <a:t>27.07.2026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44600" y="1143000"/>
            <a:ext cx="4368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F1AA1-8EE9-4BA6-ACA9-CD8D7A1327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235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hyperlink" Target="https://www.youtube.com/watch?v=TDfkGMkEZQ4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svg"/><Relationship Id="rId18" Type="http://schemas.openxmlformats.org/officeDocument/2006/relationships/image" Target="../media/image21.png"/><Relationship Id="rId3" Type="http://schemas.openxmlformats.org/officeDocument/2006/relationships/image" Target="../media/image12.png"/><Relationship Id="rId21" Type="http://schemas.openxmlformats.org/officeDocument/2006/relationships/image" Target="../media/image31.svg"/><Relationship Id="rId7" Type="http://schemas.openxmlformats.org/officeDocument/2006/relationships/image" Target="../media/image15.png"/><Relationship Id="rId12" Type="http://schemas.openxmlformats.org/officeDocument/2006/relationships/image" Target="../media/image18.png"/><Relationship Id="rId17" Type="http://schemas.openxmlformats.org/officeDocument/2006/relationships/image" Target="../media/image20.png"/><Relationship Id="rId2" Type="http://schemas.openxmlformats.org/officeDocument/2006/relationships/image" Target="../media/image11.png"/><Relationship Id="rId16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5" Type="http://schemas.openxmlformats.org/officeDocument/2006/relationships/image" Target="../media/image25.svg"/><Relationship Id="rId10" Type="http://schemas.openxmlformats.org/officeDocument/2006/relationships/image" Target="../media/image20.svg"/><Relationship Id="rId4" Type="http://schemas.openxmlformats.org/officeDocument/2006/relationships/image" Target="../media/image13.png"/><Relationship Id="rId9" Type="http://schemas.openxmlformats.org/officeDocument/2006/relationships/image" Target="../media/image16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4.png"/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12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33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29.png"/><Relationship Id="rId18" Type="http://schemas.openxmlformats.org/officeDocument/2006/relationships/image" Target="../media/image18.png"/><Relationship Id="rId26" Type="http://schemas.openxmlformats.org/officeDocument/2006/relationships/image" Target="../media/image21.png"/><Relationship Id="rId3" Type="http://schemas.openxmlformats.org/officeDocument/2006/relationships/image" Target="../media/image12.png"/><Relationship Id="rId21" Type="http://schemas.openxmlformats.org/officeDocument/2006/relationships/image" Target="../media/image49.svg"/><Relationship Id="rId7" Type="http://schemas.openxmlformats.org/officeDocument/2006/relationships/image" Target="../media/image26.png"/><Relationship Id="rId12" Type="http://schemas.openxmlformats.org/officeDocument/2006/relationships/image" Target="../media/image42.svg"/><Relationship Id="rId17" Type="http://schemas.openxmlformats.org/officeDocument/2006/relationships/image" Target="../media/image17.png"/><Relationship Id="rId25" Type="http://schemas.openxmlformats.org/officeDocument/2006/relationships/image" Target="../media/image20.png"/><Relationship Id="rId2" Type="http://schemas.openxmlformats.org/officeDocument/2006/relationships/image" Target="../media/image11.png"/><Relationship Id="rId16" Type="http://schemas.openxmlformats.org/officeDocument/2006/relationships/image" Target="../media/image46.svg"/><Relationship Id="rId20" Type="http://schemas.openxmlformats.org/officeDocument/2006/relationships/image" Target="../media/image4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11" Type="http://schemas.openxmlformats.org/officeDocument/2006/relationships/image" Target="../media/image28.png"/><Relationship Id="rId24" Type="http://schemas.openxmlformats.org/officeDocument/2006/relationships/image" Target="../media/image19.jpeg"/><Relationship Id="rId5" Type="http://schemas.openxmlformats.org/officeDocument/2006/relationships/image" Target="../media/image25.png"/><Relationship Id="rId15" Type="http://schemas.openxmlformats.org/officeDocument/2006/relationships/image" Target="../media/image30.png"/><Relationship Id="rId23" Type="http://schemas.openxmlformats.org/officeDocument/2006/relationships/image" Target="../media/image50.svg"/><Relationship Id="rId10" Type="http://schemas.openxmlformats.org/officeDocument/2006/relationships/image" Target="../media/image40.svg"/><Relationship Id="rId19" Type="http://schemas.openxmlformats.org/officeDocument/2006/relationships/image" Target="../media/image47.svg"/><Relationship Id="rId4" Type="http://schemas.openxmlformats.org/officeDocument/2006/relationships/image" Target="../media/image13.png"/><Relationship Id="rId9" Type="http://schemas.openxmlformats.org/officeDocument/2006/relationships/image" Target="../media/image27.png"/><Relationship Id="rId14" Type="http://schemas.openxmlformats.org/officeDocument/2006/relationships/image" Target="../media/image44.svg"/><Relationship Id="rId22" Type="http://schemas.openxmlformats.org/officeDocument/2006/relationships/image" Target="../media/image31.png"/><Relationship Id="rId27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22259" y="6691913"/>
            <a:ext cx="3563693" cy="870937"/>
            <a:chOff x="0" y="0"/>
            <a:chExt cx="4751591" cy="1161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51578" cy="1161288"/>
            </a:xfrm>
            <a:custGeom>
              <a:avLst/>
              <a:gdLst/>
              <a:ahLst/>
              <a:cxnLst/>
              <a:rect l="l" t="t" r="r" b="b"/>
              <a:pathLst>
                <a:path w="4751578" h="1161288">
                  <a:moveTo>
                    <a:pt x="0" y="0"/>
                  </a:moveTo>
                  <a:lnTo>
                    <a:pt x="4751578" y="0"/>
                  </a:lnTo>
                  <a:lnTo>
                    <a:pt x="4751578" y="1161288"/>
                  </a:lnTo>
                  <a:lnTo>
                    <a:pt x="0" y="11612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2865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5210" y="0"/>
            <a:ext cx="3565341" cy="7565136"/>
            <a:chOff x="0" y="0"/>
            <a:chExt cx="3565347" cy="756513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65402" cy="7562850"/>
            </a:xfrm>
            <a:custGeom>
              <a:avLst/>
              <a:gdLst/>
              <a:ahLst/>
              <a:cxnLst/>
              <a:rect l="l" t="t" r="r" b="b"/>
              <a:pathLst>
                <a:path w="3565402" h="7562850">
                  <a:moveTo>
                    <a:pt x="0" y="0"/>
                  </a:moveTo>
                  <a:lnTo>
                    <a:pt x="0" y="7562850"/>
                  </a:lnTo>
                  <a:lnTo>
                    <a:pt x="3565402" y="7562850"/>
                  </a:lnTo>
                  <a:lnTo>
                    <a:pt x="3565402" y="0"/>
                  </a:lnTo>
                  <a:close/>
                </a:path>
              </a:pathLst>
            </a:custGeom>
            <a:solidFill>
              <a:srgbClr val="245369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6990331" y="0"/>
            <a:ext cx="3708149" cy="7565136"/>
            <a:chOff x="0" y="0"/>
            <a:chExt cx="3708146" cy="756513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706241" cy="7562850"/>
            </a:xfrm>
            <a:custGeom>
              <a:avLst/>
              <a:gdLst/>
              <a:ahLst/>
              <a:cxnLst/>
              <a:rect l="l" t="t" r="r" b="b"/>
              <a:pathLst>
                <a:path w="3706241" h="7562850">
                  <a:moveTo>
                    <a:pt x="0" y="0"/>
                  </a:moveTo>
                  <a:lnTo>
                    <a:pt x="0" y="7562850"/>
                  </a:lnTo>
                  <a:lnTo>
                    <a:pt x="3706241" y="7562850"/>
                  </a:lnTo>
                  <a:lnTo>
                    <a:pt x="3706241" y="0"/>
                  </a:lnTo>
                  <a:close/>
                </a:path>
              </a:pathLst>
            </a:custGeom>
            <a:solidFill>
              <a:srgbClr val="245369"/>
            </a:solidFill>
          </p:spPr>
        </p:sp>
      </p:grpSp>
      <p:grpSp>
        <p:nvGrpSpPr>
          <p:cNvPr id="8" name="Group 8"/>
          <p:cNvGrpSpPr/>
          <p:nvPr/>
        </p:nvGrpSpPr>
        <p:grpSpPr>
          <a:xfrm rot="-10800000">
            <a:off x="3602993" y="0"/>
            <a:ext cx="3562055" cy="1820285"/>
            <a:chOff x="0" y="0"/>
            <a:chExt cx="4749406" cy="242704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749419" cy="2427097"/>
            </a:xfrm>
            <a:custGeom>
              <a:avLst/>
              <a:gdLst/>
              <a:ahLst/>
              <a:cxnLst/>
              <a:rect l="l" t="t" r="r" b="b"/>
              <a:pathLst>
                <a:path w="4749419" h="2427097">
                  <a:moveTo>
                    <a:pt x="0" y="0"/>
                  </a:moveTo>
                  <a:lnTo>
                    <a:pt x="4749419" y="0"/>
                  </a:lnTo>
                  <a:lnTo>
                    <a:pt x="4749419" y="2427097"/>
                  </a:lnTo>
                  <a:lnTo>
                    <a:pt x="0" y="24270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5" t="-32" b="-9369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0" y="0"/>
            <a:ext cx="3562712" cy="924277"/>
            <a:chOff x="0" y="0"/>
            <a:chExt cx="4738891" cy="12323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738878" cy="1232408"/>
            </a:xfrm>
            <a:custGeom>
              <a:avLst/>
              <a:gdLst/>
              <a:ahLst/>
              <a:cxnLst/>
              <a:rect l="l" t="t" r="r" b="b"/>
              <a:pathLst>
                <a:path w="4738878" h="1232408">
                  <a:moveTo>
                    <a:pt x="0" y="0"/>
                  </a:moveTo>
                  <a:lnTo>
                    <a:pt x="4738878" y="0"/>
                  </a:lnTo>
                  <a:lnTo>
                    <a:pt x="4738878" y="1232408"/>
                  </a:lnTo>
                  <a:lnTo>
                    <a:pt x="0" y="1232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828" b="-2291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27900" y="2318252"/>
            <a:ext cx="48006" cy="48006"/>
            <a:chOff x="0" y="0"/>
            <a:chExt cx="48006" cy="4800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006" cy="47879"/>
            </a:xfrm>
            <a:custGeom>
              <a:avLst/>
              <a:gdLst/>
              <a:ahLst/>
              <a:cxnLst/>
              <a:rect l="l" t="t" r="r" b="b"/>
              <a:pathLst>
                <a:path w="48006" h="47879">
                  <a:moveTo>
                    <a:pt x="48006" y="24003"/>
                  </a:moveTo>
                  <a:cubicBezTo>
                    <a:pt x="48006" y="27178"/>
                    <a:pt x="47371" y="30226"/>
                    <a:pt x="46228" y="33147"/>
                  </a:cubicBezTo>
                  <a:cubicBezTo>
                    <a:pt x="45085" y="36068"/>
                    <a:pt x="43307" y="38735"/>
                    <a:pt x="41021" y="40894"/>
                  </a:cubicBezTo>
                  <a:cubicBezTo>
                    <a:pt x="38735" y="43053"/>
                    <a:pt x="36195" y="44831"/>
                    <a:pt x="33274" y="46101"/>
                  </a:cubicBezTo>
                  <a:cubicBezTo>
                    <a:pt x="30353" y="47371"/>
                    <a:pt x="27305" y="47879"/>
                    <a:pt x="24130" y="47879"/>
                  </a:cubicBezTo>
                  <a:cubicBezTo>
                    <a:pt x="20955" y="47879"/>
                    <a:pt x="17907" y="47244"/>
                    <a:pt x="14986" y="46101"/>
                  </a:cubicBezTo>
                  <a:cubicBezTo>
                    <a:pt x="12065" y="44958"/>
                    <a:pt x="9271" y="43180"/>
                    <a:pt x="6985" y="41021"/>
                  </a:cubicBezTo>
                  <a:cubicBezTo>
                    <a:pt x="4699" y="38862"/>
                    <a:pt x="3048" y="36068"/>
                    <a:pt x="1778" y="33147"/>
                  </a:cubicBezTo>
                  <a:cubicBezTo>
                    <a:pt x="508" y="30226"/>
                    <a:pt x="0" y="27178"/>
                    <a:pt x="0" y="24003"/>
                  </a:cubicBezTo>
                  <a:cubicBezTo>
                    <a:pt x="0" y="20828"/>
                    <a:pt x="635" y="17780"/>
                    <a:pt x="1778" y="14859"/>
                  </a:cubicBezTo>
                  <a:cubicBezTo>
                    <a:pt x="2921" y="11938"/>
                    <a:pt x="4826" y="9271"/>
                    <a:pt x="6985" y="6985"/>
                  </a:cubicBezTo>
                  <a:cubicBezTo>
                    <a:pt x="9144" y="4699"/>
                    <a:pt x="11938" y="3048"/>
                    <a:pt x="14859" y="1778"/>
                  </a:cubicBezTo>
                  <a:cubicBezTo>
                    <a:pt x="17780" y="508"/>
                    <a:pt x="20828" y="0"/>
                    <a:pt x="24003" y="0"/>
                  </a:cubicBezTo>
                  <a:cubicBezTo>
                    <a:pt x="27178" y="0"/>
                    <a:pt x="30226" y="635"/>
                    <a:pt x="33147" y="1778"/>
                  </a:cubicBezTo>
                  <a:cubicBezTo>
                    <a:pt x="36068" y="2921"/>
                    <a:pt x="38735" y="4699"/>
                    <a:pt x="40894" y="6985"/>
                  </a:cubicBezTo>
                  <a:cubicBezTo>
                    <a:pt x="43053" y="9271"/>
                    <a:pt x="44831" y="11811"/>
                    <a:pt x="46101" y="14732"/>
                  </a:cubicBezTo>
                  <a:cubicBezTo>
                    <a:pt x="47371" y="17653"/>
                    <a:pt x="47879" y="20701"/>
                    <a:pt x="47879" y="23876"/>
                  </a:cubicBezTo>
                  <a:close/>
                </a:path>
              </a:pathLst>
            </a:custGeom>
            <a:solidFill>
              <a:srgbClr val="F9F7F7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232744" y="2891779"/>
            <a:ext cx="48006" cy="48006"/>
            <a:chOff x="0" y="0"/>
            <a:chExt cx="48006" cy="4800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8006" cy="47879"/>
            </a:xfrm>
            <a:custGeom>
              <a:avLst/>
              <a:gdLst/>
              <a:ahLst/>
              <a:cxnLst/>
              <a:rect l="l" t="t" r="r" b="b"/>
              <a:pathLst>
                <a:path w="48006" h="47879">
                  <a:moveTo>
                    <a:pt x="48006" y="24003"/>
                  </a:moveTo>
                  <a:cubicBezTo>
                    <a:pt x="48006" y="27178"/>
                    <a:pt x="47371" y="30226"/>
                    <a:pt x="46228" y="33147"/>
                  </a:cubicBezTo>
                  <a:cubicBezTo>
                    <a:pt x="45085" y="36068"/>
                    <a:pt x="43307" y="38735"/>
                    <a:pt x="41021" y="40894"/>
                  </a:cubicBezTo>
                  <a:cubicBezTo>
                    <a:pt x="38735" y="43053"/>
                    <a:pt x="36195" y="44831"/>
                    <a:pt x="33274" y="46101"/>
                  </a:cubicBezTo>
                  <a:cubicBezTo>
                    <a:pt x="30353" y="47371"/>
                    <a:pt x="27305" y="47879"/>
                    <a:pt x="24130" y="47879"/>
                  </a:cubicBezTo>
                  <a:cubicBezTo>
                    <a:pt x="20955" y="47879"/>
                    <a:pt x="17907" y="47244"/>
                    <a:pt x="14986" y="46101"/>
                  </a:cubicBezTo>
                  <a:cubicBezTo>
                    <a:pt x="12065" y="44958"/>
                    <a:pt x="9271" y="43180"/>
                    <a:pt x="6985" y="41021"/>
                  </a:cubicBezTo>
                  <a:cubicBezTo>
                    <a:pt x="4699" y="38862"/>
                    <a:pt x="3048" y="36068"/>
                    <a:pt x="1778" y="33147"/>
                  </a:cubicBezTo>
                  <a:cubicBezTo>
                    <a:pt x="508" y="30226"/>
                    <a:pt x="0" y="27178"/>
                    <a:pt x="0" y="24003"/>
                  </a:cubicBezTo>
                  <a:cubicBezTo>
                    <a:pt x="0" y="20828"/>
                    <a:pt x="635" y="17780"/>
                    <a:pt x="1778" y="14859"/>
                  </a:cubicBezTo>
                  <a:cubicBezTo>
                    <a:pt x="2921" y="11938"/>
                    <a:pt x="4826" y="9271"/>
                    <a:pt x="6985" y="6985"/>
                  </a:cubicBezTo>
                  <a:cubicBezTo>
                    <a:pt x="9144" y="4699"/>
                    <a:pt x="11938" y="3048"/>
                    <a:pt x="14859" y="1778"/>
                  </a:cubicBezTo>
                  <a:cubicBezTo>
                    <a:pt x="17780" y="508"/>
                    <a:pt x="20828" y="0"/>
                    <a:pt x="24003" y="0"/>
                  </a:cubicBezTo>
                  <a:cubicBezTo>
                    <a:pt x="27178" y="0"/>
                    <a:pt x="30226" y="635"/>
                    <a:pt x="33147" y="1778"/>
                  </a:cubicBezTo>
                  <a:cubicBezTo>
                    <a:pt x="36068" y="2921"/>
                    <a:pt x="38735" y="4699"/>
                    <a:pt x="40894" y="6985"/>
                  </a:cubicBezTo>
                  <a:cubicBezTo>
                    <a:pt x="43053" y="9271"/>
                    <a:pt x="44831" y="11811"/>
                    <a:pt x="46101" y="14732"/>
                  </a:cubicBezTo>
                  <a:cubicBezTo>
                    <a:pt x="47371" y="17653"/>
                    <a:pt x="47879" y="20701"/>
                    <a:pt x="47879" y="23876"/>
                  </a:cubicBezTo>
                  <a:close/>
                </a:path>
              </a:pathLst>
            </a:custGeom>
            <a:solidFill>
              <a:srgbClr val="F9F7F7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659219" y="3397250"/>
            <a:ext cx="2219477" cy="28585"/>
            <a:chOff x="0" y="0"/>
            <a:chExt cx="2219477" cy="2858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19450" cy="28577"/>
            </a:xfrm>
            <a:custGeom>
              <a:avLst/>
              <a:gdLst/>
              <a:ahLst/>
              <a:cxnLst/>
              <a:rect l="l" t="t" r="r" b="b"/>
              <a:pathLst>
                <a:path w="2219450" h="28577">
                  <a:moveTo>
                    <a:pt x="0" y="0"/>
                  </a:moveTo>
                  <a:lnTo>
                    <a:pt x="2219450" y="0"/>
                  </a:lnTo>
                  <a:lnTo>
                    <a:pt x="2219450" y="28577"/>
                  </a:lnTo>
                  <a:lnTo>
                    <a:pt x="0" y="28577"/>
                  </a:lnTo>
                  <a:close/>
                </a:path>
              </a:pathLst>
            </a:custGeom>
            <a:solidFill>
              <a:srgbClr val="F9F7F7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4043401" y="1804768"/>
            <a:ext cx="2694603" cy="42882"/>
            <a:chOff x="0" y="0"/>
            <a:chExt cx="2694610" cy="4287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694565" cy="42923"/>
            </a:xfrm>
            <a:custGeom>
              <a:avLst/>
              <a:gdLst/>
              <a:ahLst/>
              <a:cxnLst/>
              <a:rect l="l" t="t" r="r" b="b"/>
              <a:pathLst>
                <a:path w="2694565" h="42923">
                  <a:moveTo>
                    <a:pt x="127" y="0"/>
                  </a:moveTo>
                  <a:lnTo>
                    <a:pt x="2694565" y="14350"/>
                  </a:lnTo>
                  <a:lnTo>
                    <a:pt x="2694438" y="42923"/>
                  </a:lnTo>
                  <a:lnTo>
                    <a:pt x="0" y="28573"/>
                  </a:lnTo>
                  <a:close/>
                </a:path>
              </a:pathLst>
            </a:custGeom>
            <a:solidFill>
              <a:srgbClr val="245369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4138612" y="2247881"/>
            <a:ext cx="142932" cy="142932"/>
            <a:chOff x="0" y="0"/>
            <a:chExt cx="190576" cy="19057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90627" cy="190627"/>
            </a:xfrm>
            <a:custGeom>
              <a:avLst/>
              <a:gdLst/>
              <a:ahLst/>
              <a:cxnLst/>
              <a:rect l="l" t="t" r="r" b="b"/>
              <a:pathLst>
                <a:path w="190627" h="190627">
                  <a:moveTo>
                    <a:pt x="0" y="0"/>
                  </a:moveTo>
                  <a:lnTo>
                    <a:pt x="190627" y="0"/>
                  </a:lnTo>
                  <a:lnTo>
                    <a:pt x="190627" y="190627"/>
                  </a:lnTo>
                  <a:lnTo>
                    <a:pt x="0" y="190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26" b="26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4138460" y="3428238"/>
            <a:ext cx="142932" cy="142932"/>
            <a:chOff x="0" y="0"/>
            <a:chExt cx="190576" cy="19057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90627" cy="190627"/>
            </a:xfrm>
            <a:custGeom>
              <a:avLst/>
              <a:gdLst/>
              <a:ahLst/>
              <a:cxnLst/>
              <a:rect l="l" t="t" r="r" b="b"/>
              <a:pathLst>
                <a:path w="190627" h="190627">
                  <a:moveTo>
                    <a:pt x="0" y="0"/>
                  </a:moveTo>
                  <a:lnTo>
                    <a:pt x="190627" y="0"/>
                  </a:lnTo>
                  <a:lnTo>
                    <a:pt x="190627" y="190627"/>
                  </a:lnTo>
                  <a:lnTo>
                    <a:pt x="0" y="190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26" b="26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4138612" y="3701024"/>
            <a:ext cx="142932" cy="142932"/>
            <a:chOff x="0" y="0"/>
            <a:chExt cx="190576" cy="19057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90627" cy="190627"/>
            </a:xfrm>
            <a:custGeom>
              <a:avLst/>
              <a:gdLst/>
              <a:ahLst/>
              <a:cxnLst/>
              <a:rect l="l" t="t" r="r" b="b"/>
              <a:pathLst>
                <a:path w="190627" h="190627">
                  <a:moveTo>
                    <a:pt x="0" y="0"/>
                  </a:moveTo>
                  <a:lnTo>
                    <a:pt x="190627" y="0"/>
                  </a:lnTo>
                  <a:lnTo>
                    <a:pt x="190627" y="190627"/>
                  </a:lnTo>
                  <a:lnTo>
                    <a:pt x="0" y="190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6" b="26"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4138612" y="3155461"/>
            <a:ext cx="142932" cy="142932"/>
            <a:chOff x="0" y="0"/>
            <a:chExt cx="190576" cy="19057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90627" cy="190627"/>
            </a:xfrm>
            <a:custGeom>
              <a:avLst/>
              <a:gdLst/>
              <a:ahLst/>
              <a:cxnLst/>
              <a:rect l="l" t="t" r="r" b="b"/>
              <a:pathLst>
                <a:path w="190627" h="190627">
                  <a:moveTo>
                    <a:pt x="0" y="0"/>
                  </a:moveTo>
                  <a:lnTo>
                    <a:pt x="190627" y="0"/>
                  </a:lnTo>
                  <a:lnTo>
                    <a:pt x="190627" y="190627"/>
                  </a:lnTo>
                  <a:lnTo>
                    <a:pt x="0" y="190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26" b="26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4541434" y="5711466"/>
            <a:ext cx="1543631" cy="1543631"/>
            <a:chOff x="0" y="0"/>
            <a:chExt cx="2058175" cy="205817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058162" cy="2058162"/>
            </a:xfrm>
            <a:custGeom>
              <a:avLst/>
              <a:gdLst/>
              <a:ahLst/>
              <a:cxnLst/>
              <a:rect l="l" t="t" r="r" b="b"/>
              <a:pathLst>
                <a:path w="2058162" h="2058162">
                  <a:moveTo>
                    <a:pt x="0" y="0"/>
                  </a:moveTo>
                  <a:lnTo>
                    <a:pt x="2058162" y="0"/>
                  </a:lnTo>
                  <a:lnTo>
                    <a:pt x="2058162" y="2058162"/>
                  </a:lnTo>
                  <a:lnTo>
                    <a:pt x="0" y="2058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5170170" y="4844082"/>
            <a:ext cx="1123226" cy="8649"/>
            <a:chOff x="0" y="0"/>
            <a:chExt cx="1123226" cy="8649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123190" cy="8637"/>
            </a:xfrm>
            <a:custGeom>
              <a:avLst/>
              <a:gdLst/>
              <a:ahLst/>
              <a:cxnLst/>
              <a:rect l="l" t="t" r="r" b="b"/>
              <a:pathLst>
                <a:path w="1123190" h="8637">
                  <a:moveTo>
                    <a:pt x="0" y="0"/>
                  </a:moveTo>
                  <a:lnTo>
                    <a:pt x="0" y="8637"/>
                  </a:lnTo>
                  <a:lnTo>
                    <a:pt x="137414" y="8637"/>
                  </a:lnTo>
                  <a:lnTo>
                    <a:pt x="137414" y="0"/>
                  </a:lnTo>
                  <a:close/>
                  <a:moveTo>
                    <a:pt x="226949" y="0"/>
                  </a:moveTo>
                  <a:lnTo>
                    <a:pt x="226949" y="8637"/>
                  </a:lnTo>
                  <a:lnTo>
                    <a:pt x="884556" y="8637"/>
                  </a:lnTo>
                  <a:lnTo>
                    <a:pt x="884556" y="0"/>
                  </a:lnTo>
                  <a:close/>
                  <a:moveTo>
                    <a:pt x="914274" y="0"/>
                  </a:moveTo>
                  <a:lnTo>
                    <a:pt x="914274" y="8637"/>
                  </a:lnTo>
                  <a:lnTo>
                    <a:pt x="1123190" y="8637"/>
                  </a:lnTo>
                  <a:lnTo>
                    <a:pt x="1123190" y="0"/>
                  </a:lnTo>
                  <a:close/>
                </a:path>
              </a:pathLst>
            </a:custGeom>
            <a:solidFill>
              <a:srgbClr val="1E4F65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6723536" y="0"/>
            <a:ext cx="1953358" cy="1734474"/>
            <a:chOff x="0" y="0"/>
            <a:chExt cx="2604478" cy="231263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604516" cy="2312670"/>
            </a:xfrm>
            <a:custGeom>
              <a:avLst/>
              <a:gdLst/>
              <a:ahLst/>
              <a:cxnLst/>
              <a:rect l="l" t="t" r="r" b="b"/>
              <a:pathLst>
                <a:path w="2604516" h="2312670">
                  <a:moveTo>
                    <a:pt x="0" y="0"/>
                  </a:moveTo>
                  <a:lnTo>
                    <a:pt x="2604516" y="0"/>
                  </a:lnTo>
                  <a:lnTo>
                    <a:pt x="2604516" y="2312670"/>
                  </a:lnTo>
                  <a:lnTo>
                    <a:pt x="0" y="23126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2619" r="1" b="2"/>
              </a:stretch>
            </a:blipFill>
          </p:spPr>
        </p:sp>
      </p:grpSp>
      <p:grpSp>
        <p:nvGrpSpPr>
          <p:cNvPr id="36" name="Group 36"/>
          <p:cNvGrpSpPr/>
          <p:nvPr/>
        </p:nvGrpSpPr>
        <p:grpSpPr>
          <a:xfrm>
            <a:off x="7962052" y="6956612"/>
            <a:ext cx="142932" cy="142932"/>
            <a:chOff x="0" y="0"/>
            <a:chExt cx="190576" cy="190576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90627" cy="190627"/>
            </a:xfrm>
            <a:custGeom>
              <a:avLst/>
              <a:gdLst/>
              <a:ahLst/>
              <a:cxnLst/>
              <a:rect l="l" t="t" r="r" b="b"/>
              <a:pathLst>
                <a:path w="190627" h="190627">
                  <a:moveTo>
                    <a:pt x="0" y="0"/>
                  </a:moveTo>
                  <a:lnTo>
                    <a:pt x="190627" y="0"/>
                  </a:lnTo>
                  <a:lnTo>
                    <a:pt x="190627" y="190627"/>
                  </a:lnTo>
                  <a:lnTo>
                    <a:pt x="0" y="190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6" b="26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7962052" y="7184736"/>
            <a:ext cx="142932" cy="142932"/>
            <a:chOff x="0" y="0"/>
            <a:chExt cx="190576" cy="190576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90627" cy="190627"/>
            </a:xfrm>
            <a:custGeom>
              <a:avLst/>
              <a:gdLst/>
              <a:ahLst/>
              <a:cxnLst/>
              <a:rect l="l" t="t" r="r" b="b"/>
              <a:pathLst>
                <a:path w="190627" h="190627">
                  <a:moveTo>
                    <a:pt x="0" y="0"/>
                  </a:moveTo>
                  <a:lnTo>
                    <a:pt x="190627" y="0"/>
                  </a:lnTo>
                  <a:lnTo>
                    <a:pt x="190627" y="190627"/>
                  </a:lnTo>
                  <a:lnTo>
                    <a:pt x="0" y="190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6" b="26"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4041877" y="1806940"/>
            <a:ext cx="2693594" cy="42862"/>
            <a:chOff x="0" y="0"/>
            <a:chExt cx="2693594" cy="4286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2693548" cy="42799"/>
            </a:xfrm>
            <a:custGeom>
              <a:avLst/>
              <a:gdLst/>
              <a:ahLst/>
              <a:cxnLst/>
              <a:rect l="l" t="t" r="r" b="b"/>
              <a:pathLst>
                <a:path w="2693548" h="42799">
                  <a:moveTo>
                    <a:pt x="0" y="42799"/>
                  </a:moveTo>
                  <a:lnTo>
                    <a:pt x="2693548" y="42799"/>
                  </a:lnTo>
                  <a:lnTo>
                    <a:pt x="26935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45" name="TextBox 45"/>
          <p:cNvSpPr txBox="1"/>
          <p:nvPr/>
        </p:nvSpPr>
        <p:spPr>
          <a:xfrm>
            <a:off x="7622067" y="3406188"/>
            <a:ext cx="2499960" cy="823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76"/>
              </a:lnSpc>
            </a:pPr>
            <a:r>
              <a:rPr lang="en-US" sz="160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КАК ПОЛУЧИТЬ РАЗРЕШЕНИЕ НА ПМЖ И СТАТУС КАНДАС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26911" y="1268662"/>
            <a:ext cx="3359239" cy="948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70"/>
              </a:lnSpc>
            </a:pPr>
            <a:r>
              <a:rPr lang="en-US" sz="1050" dirty="0" err="1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Предназначено</a:t>
            </a:r>
            <a:r>
              <a:rPr lang="en-US" sz="1050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для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иностранных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граждан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и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этнических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казахов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, </a:t>
            </a:r>
            <a:r>
              <a:rPr lang="kk-KZ" sz="1050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прибывающих на</a:t>
            </a:r>
            <a:r>
              <a:rPr lang="en-US" sz="1050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постоянное</a:t>
            </a:r>
            <a:r>
              <a:rPr lang="kk-KZ" sz="1050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проживание</a:t>
            </a:r>
            <a:r>
              <a:rPr lang="kk-KZ" sz="1050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kk-KZ" sz="1050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в Республику Казахстан и </a:t>
            </a:r>
            <a:r>
              <a:rPr lang="en-US" sz="1050" dirty="0" err="1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реализуется</a:t>
            </a:r>
            <a:r>
              <a:rPr lang="en-US" sz="1050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в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рамках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пилотного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проекта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по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оказанию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государственных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услуг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: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62424" y="3060713"/>
            <a:ext cx="3314119" cy="260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2"/>
              </a:lnSpc>
            </a:pPr>
            <a:r>
              <a:rPr lang="en-US" sz="1252" b="1" dirty="0">
                <a:solidFill>
                  <a:srgbClr val="F9F7F7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РЕГИОНЫ ДЛЯ РАССЕЛЕНИЯ КАНДАСОВ: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90832" y="3474882"/>
            <a:ext cx="43301" cy="227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2"/>
              </a:lnSpc>
            </a:pPr>
            <a:r>
              <a:rPr lang="en-US" sz="1252">
                <a:solidFill>
                  <a:srgbClr val="F9F7F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37711" y="3549650"/>
            <a:ext cx="3225366" cy="17440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00" indent="-228600" algn="ctr">
              <a:lnSpc>
                <a:spcPts val="1704"/>
              </a:lnSpc>
              <a:buAutoNum type="arabicPeriod"/>
            </a:pPr>
            <a:r>
              <a:rPr lang="en-US" sz="1200" dirty="0" err="1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Акмолинская</a:t>
            </a:r>
            <a:r>
              <a:rPr lang="en-US" sz="1200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200" dirty="0" err="1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область</a:t>
            </a:r>
            <a:r>
              <a:rPr lang="en-US" sz="1200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00" i="1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(</a:t>
            </a:r>
            <a:r>
              <a:rPr lang="ru-RU" sz="800" i="1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за </a:t>
            </a:r>
            <a:r>
              <a:rPr lang="ru-RU" sz="800" i="1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исключением города </a:t>
            </a:r>
            <a:r>
              <a:rPr lang="ru-RU" sz="800" i="1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Косшы</a:t>
            </a:r>
            <a:r>
              <a:rPr lang="ru-RU" sz="800" i="1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, </a:t>
            </a:r>
            <a:r>
              <a:rPr lang="ru-RU" sz="800" i="1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Аршалынского</a:t>
            </a:r>
            <a:r>
              <a:rPr lang="ru-RU" sz="800" i="1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и</a:t>
            </a:r>
            <a:r>
              <a:rPr lang="ru-RU" sz="80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ru-RU" sz="800" i="1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Целиноградского </a:t>
            </a:r>
            <a:r>
              <a:rPr lang="ru-RU" sz="800" i="1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районов)</a:t>
            </a:r>
            <a:endParaRPr lang="en-US" sz="1200" dirty="0" smtClean="0">
              <a:solidFill>
                <a:srgbClr val="F9F7F7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228600" indent="-228600" algn="ctr">
              <a:lnSpc>
                <a:spcPts val="1704"/>
              </a:lnSpc>
              <a:buFontTx/>
              <a:buAutoNum type="arabicPeriod"/>
            </a:pPr>
            <a:r>
              <a:rPr lang="en-US" sz="120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Область</a:t>
            </a:r>
            <a:r>
              <a:rPr lang="en-US" sz="120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20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Абай</a:t>
            </a:r>
            <a:endParaRPr lang="en-US" sz="1200" dirty="0">
              <a:solidFill>
                <a:srgbClr val="F9F7F7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228600" indent="-228600" algn="ctr">
              <a:lnSpc>
                <a:spcPts val="1704"/>
              </a:lnSpc>
              <a:buAutoNum type="arabicPeriod"/>
            </a:pPr>
            <a:r>
              <a:rPr lang="en-US" sz="120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Восточно-Казахстанская</a:t>
            </a:r>
            <a:r>
              <a:rPr lang="en-US" sz="120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200" dirty="0" err="1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область</a:t>
            </a:r>
            <a:endParaRPr lang="en-US" sz="1200" dirty="0" smtClean="0">
              <a:solidFill>
                <a:srgbClr val="F9F7F7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228600" indent="-228600" algn="ctr">
              <a:lnSpc>
                <a:spcPts val="1704"/>
              </a:lnSpc>
              <a:buAutoNum type="arabicPeriod"/>
            </a:pPr>
            <a:r>
              <a:rPr lang="en-US" sz="120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Костанайская</a:t>
            </a:r>
            <a:r>
              <a:rPr lang="en-US" sz="120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200" dirty="0" err="1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область</a:t>
            </a:r>
            <a:endParaRPr lang="en-US" sz="1200" dirty="0" smtClean="0">
              <a:solidFill>
                <a:srgbClr val="F9F7F7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228600" indent="-228600" algn="ctr">
              <a:lnSpc>
                <a:spcPts val="1704"/>
              </a:lnSpc>
              <a:buAutoNum type="arabicPeriod"/>
            </a:pPr>
            <a:r>
              <a:rPr lang="en-US" sz="120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Павлодарская</a:t>
            </a:r>
            <a:r>
              <a:rPr lang="en-US" sz="120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200" dirty="0" err="1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область</a:t>
            </a:r>
            <a:endParaRPr lang="en-US" sz="1200" dirty="0" smtClean="0">
              <a:solidFill>
                <a:srgbClr val="F9F7F7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228600" indent="-228600" algn="ctr">
              <a:lnSpc>
                <a:spcPts val="1704"/>
              </a:lnSpc>
              <a:buAutoNum type="arabicPeriod"/>
            </a:pPr>
            <a:r>
              <a:rPr lang="en-US" sz="120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Северо-Казахстанская</a:t>
            </a:r>
            <a:r>
              <a:rPr lang="en-US" sz="120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20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область</a:t>
            </a:r>
            <a:endParaRPr lang="en-US" sz="1200" dirty="0" smtClean="0">
              <a:solidFill>
                <a:srgbClr val="F9F7F7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228600" indent="-228600" algn="ctr">
              <a:lnSpc>
                <a:spcPts val="1704"/>
              </a:lnSpc>
              <a:buAutoNum type="arabicPeriod"/>
            </a:pPr>
            <a:r>
              <a:rPr lang="kk-KZ" sz="1200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Область Ұлытау </a:t>
            </a:r>
            <a:endParaRPr lang="en-US" sz="1200" dirty="0">
              <a:solidFill>
                <a:srgbClr val="F9F7F7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50" name="TextBox 50"/>
          <p:cNvSpPr txBox="1"/>
          <p:nvPr/>
        </p:nvSpPr>
        <p:spPr>
          <a:xfrm>
            <a:off x="835514" y="3691347"/>
            <a:ext cx="43301" cy="227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2"/>
              </a:lnSpc>
            </a:pPr>
            <a:r>
              <a:rPr lang="en-US" sz="1252">
                <a:solidFill>
                  <a:srgbClr val="F9F7F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314925" y="3907803"/>
            <a:ext cx="43301" cy="227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2"/>
              </a:lnSpc>
            </a:pPr>
            <a:r>
              <a:rPr lang="en-US" sz="1252">
                <a:solidFill>
                  <a:srgbClr val="F9F7F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350996" y="4124268"/>
            <a:ext cx="43301" cy="227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2"/>
              </a:lnSpc>
            </a:pPr>
            <a:r>
              <a:rPr lang="en-US" sz="1252">
                <a:solidFill>
                  <a:srgbClr val="F9F7F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750103" y="4340733"/>
            <a:ext cx="43301" cy="227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2"/>
              </a:lnSpc>
            </a:pPr>
            <a:r>
              <a:rPr lang="en-US" sz="1252">
                <a:solidFill>
                  <a:srgbClr val="F9F7F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731501" y="4557198"/>
            <a:ext cx="43301" cy="227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2"/>
              </a:lnSpc>
            </a:pPr>
            <a:r>
              <a:rPr lang="en-US" sz="1252">
                <a:solidFill>
                  <a:srgbClr val="F9F7F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405403" y="4773663"/>
            <a:ext cx="43301" cy="227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2"/>
              </a:lnSpc>
            </a:pPr>
            <a:r>
              <a:rPr lang="en-US" sz="1252">
                <a:solidFill>
                  <a:srgbClr val="F9F7F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075087" y="4990128"/>
            <a:ext cx="43301" cy="227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2"/>
              </a:lnSpc>
            </a:pPr>
            <a:r>
              <a:rPr lang="en-US" sz="1252">
                <a:solidFill>
                  <a:srgbClr val="F9F7F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358226" y="2246809"/>
            <a:ext cx="3127924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70"/>
              </a:lnSpc>
            </a:pP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«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Выдача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разрешения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иностранцам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и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лицам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без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гражданства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на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постоянное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жительство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в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Республике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Казахстан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» (ПМЖ)</a:t>
            </a:r>
          </a:p>
          <a:p>
            <a:pPr algn="just">
              <a:lnSpc>
                <a:spcPts val="1470"/>
              </a:lnSpc>
            </a:pP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«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Присвоение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статуса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ru-RU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к</a:t>
            </a:r>
            <a:r>
              <a:rPr lang="en-US" sz="1050" dirty="0" err="1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андаса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»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8359521" y="6923361"/>
            <a:ext cx="1421330" cy="456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5"/>
              </a:lnSpc>
            </a:pPr>
            <a:r>
              <a:rPr lang="en-US" sz="1200">
                <a:solidFill>
                  <a:srgbClr val="F9F7F7"/>
                </a:solidFill>
                <a:latin typeface="Poppins Light"/>
                <a:ea typeface="Poppins Light"/>
                <a:cs typeface="Poppins Light"/>
                <a:sym typeface="Poppins Light"/>
              </a:rPr>
              <a:t>app.testcenter.kz migration.enbek.kz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4378233" y="1432751"/>
            <a:ext cx="1988372" cy="288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36"/>
              </a:lnSpc>
            </a:pPr>
            <a:r>
              <a:rPr lang="en-US" sz="852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ЕСЛИ У ВАС ОСТАЛИСЬ ВОПРОСЫ, ОБРАТИТЕСЬ В СЛУЖБУ ПОДДЕРЖКИ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4878429" y="1963522"/>
            <a:ext cx="1633452" cy="216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9"/>
              </a:lnSpc>
            </a:pPr>
            <a:r>
              <a:rPr lang="en-US" sz="1099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повопросам КАЗТЕСТ: 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4030418" y="2889561"/>
            <a:ext cx="2385451" cy="216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9"/>
              </a:lnSpc>
            </a:pPr>
            <a:r>
              <a:rPr lang="en-US" sz="1099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По вопросам заполнения Анкеты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4447032" y="3136354"/>
            <a:ext cx="30204" cy="212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9"/>
              </a:lnSpc>
            </a:pPr>
            <a:r>
              <a:rPr lang="en-US" sz="1099" b="1">
                <a:solidFill>
                  <a:srgbClr val="245369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4863894" y="3128410"/>
            <a:ext cx="1971485" cy="180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539"/>
              </a:lnSpc>
            </a:pPr>
            <a:r>
              <a:rPr lang="ru-RU" sz="1099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99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для</a:t>
            </a:r>
            <a:r>
              <a:rPr lang="en-US" sz="1099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99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звонков</a:t>
            </a:r>
            <a:r>
              <a:rPr lang="en-US" sz="1099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99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по</a:t>
            </a:r>
            <a:r>
              <a:rPr lang="en-US" sz="1099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99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Казахстану</a:t>
            </a:r>
            <a:r>
              <a:rPr lang="ru-RU" sz="1099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ru-RU" sz="1099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)</a:t>
            </a:r>
            <a:endParaRPr lang="en-US" sz="1099" dirty="0">
              <a:solidFill>
                <a:srgbClr val="24536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70" name="TextBox 70"/>
          <p:cNvSpPr txBox="1"/>
          <p:nvPr/>
        </p:nvSpPr>
        <p:spPr>
          <a:xfrm>
            <a:off x="8403679" y="516417"/>
            <a:ext cx="1785033" cy="573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1099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МИНИСТЕРСТВО ТРУДА И СОЦИАЛЬНОЙ ЗАЩИТЫ НАСЕЛЕНИЯ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4092035" y="1965598"/>
            <a:ext cx="802129" cy="212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9"/>
              </a:lnSpc>
            </a:pPr>
            <a:r>
              <a:rPr lang="en-US" sz="1099" dirty="0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Call-center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5088331" y="1965598"/>
            <a:ext cx="39043" cy="212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9"/>
              </a:lnSpc>
            </a:pPr>
            <a:r>
              <a:rPr lang="en-US" sz="1099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4471654" y="2191255"/>
            <a:ext cx="1270797" cy="593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US" sz="1099" b="1">
                <a:solidFill>
                  <a:srgbClr val="245369"/>
                </a:solidFill>
                <a:latin typeface="Poppins Bold"/>
                <a:ea typeface="Poppins Bold"/>
                <a:cs typeface="Poppins Bold"/>
                <a:sym typeface="Poppins Bold"/>
              </a:rPr>
              <a:t>+ 7 (7172) 79 98 64 + 7 (7172) 79 98 65 + 7 (7172) 79 98 66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369072" y="2891638"/>
            <a:ext cx="26356" cy="212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9"/>
              </a:lnSpc>
            </a:pPr>
            <a:r>
              <a:rPr lang="en-US" sz="1099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: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4476664" y="3131601"/>
            <a:ext cx="459676" cy="217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9"/>
              </a:lnSpc>
            </a:pPr>
            <a:r>
              <a:rPr lang="en-US" sz="1099" b="1" spc="32" dirty="0">
                <a:solidFill>
                  <a:srgbClr val="245369"/>
                </a:solidFill>
                <a:latin typeface="Poppins Bold"/>
                <a:ea typeface="Poppins Bold"/>
                <a:cs typeface="Poppins Bold"/>
                <a:sym typeface="Poppins Bold"/>
              </a:rPr>
              <a:t>1414</a:t>
            </a:r>
            <a:r>
              <a:rPr lang="en-US" sz="1099" spc="32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099" spc="32" dirty="0">
                <a:solidFill>
                  <a:srgbClr val="245369"/>
                </a:solidFill>
                <a:latin typeface="Poppins"/>
                <a:ea typeface="Poppins"/>
                <a:cs typeface="Poppins"/>
                <a:sym typeface="Poppins"/>
              </a:rPr>
              <a:t>(</a:t>
            </a:r>
            <a:r>
              <a:rPr lang="en-US" sz="1099" spc="32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4456424" y="3379203"/>
            <a:ext cx="2203961" cy="212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9"/>
              </a:lnSpc>
            </a:pPr>
            <a:r>
              <a:rPr lang="en-US" sz="1099" b="1">
                <a:solidFill>
                  <a:srgbClr val="245369"/>
                </a:solidFill>
                <a:latin typeface="Poppins Bold"/>
                <a:ea typeface="Poppins Bold"/>
                <a:cs typeface="Poppins Bold"/>
                <a:sym typeface="Poppins Bold"/>
              </a:rPr>
              <a:t>support-migration@enbek.kz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4471654" y="3645884"/>
            <a:ext cx="1877187" cy="403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099" dirty="0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https://migration.enbek.kz/ personal-account/survey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4059917" y="4731239"/>
            <a:ext cx="2627509" cy="691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9"/>
              </a:lnSpc>
            </a:pPr>
            <a:r>
              <a:rPr lang="en-US" sz="817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ОЗНАКОМЬТЕСЬ С </a:t>
            </a:r>
            <a:r>
              <a:rPr lang="en-US" sz="817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  <a:hlinkClick r:id="rId10" tooltip="https://www.youtube.com/watch?v=TDfkGMkEZQ4"/>
              </a:rPr>
              <a:t>ВИДЕОИНСТРУКЦИЕЙ</a:t>
            </a:r>
            <a:r>
              <a:rPr lang="en-US" sz="817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 ПО ЗАПОЛНЕНИЮ АНКЕТЫ ПО QR КОДУ</a:t>
            </a:r>
          </a:p>
          <a:p>
            <a:pPr algn="ctr" rtl="1">
              <a:lnSpc>
                <a:spcPts val="1089"/>
              </a:lnSpc>
            </a:pPr>
            <a:endParaRPr lang="en-US" sz="817">
              <a:solidFill>
                <a:srgbClr val="1E4F65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ctr">
              <a:lnSpc>
                <a:spcPts val="1089"/>
              </a:lnSpc>
            </a:pPr>
            <a:r>
              <a:rPr lang="en-US" sz="817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ЕСЛИ У ВАС ОСТАНУТСЯ ВОПРОСЫ, ОБРАТИТЕСЬ В СЛУЖБУ ТЕХНИЧЕСКОЙ ПОДДЕРЖКИ</a:t>
            </a:r>
          </a:p>
        </p:txBody>
      </p:sp>
      <p:sp>
        <p:nvSpPr>
          <p:cNvPr id="40" name="Freeform 40"/>
          <p:cNvSpPr/>
          <p:nvPr/>
        </p:nvSpPr>
        <p:spPr>
          <a:xfrm>
            <a:off x="232454" y="994533"/>
            <a:ext cx="3142859" cy="351749"/>
          </a:xfrm>
          <a:custGeom>
            <a:avLst/>
            <a:gdLst/>
            <a:ahLst/>
            <a:cxnLst/>
            <a:rect l="l" t="t" r="r" b="b"/>
            <a:pathLst>
              <a:path w="3142859" h="351749">
                <a:moveTo>
                  <a:pt x="0" y="0"/>
                </a:moveTo>
                <a:lnTo>
                  <a:pt x="3142859" y="0"/>
                </a:lnTo>
                <a:lnTo>
                  <a:pt x="3142859" y="351749"/>
                </a:lnTo>
                <a:lnTo>
                  <a:pt x="0" y="35174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0" name="TextBox 79"/>
          <p:cNvSpPr txBox="1"/>
          <p:nvPr/>
        </p:nvSpPr>
        <p:spPr>
          <a:xfrm>
            <a:off x="634781" y="904999"/>
            <a:ext cx="22931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F9F7F7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ДЛЯ КОГО ПРЕДНАЗНАЧЕНО</a:t>
            </a:r>
            <a:r>
              <a:rPr lang="en-US" sz="1100" b="1" dirty="0" smtClean="0">
                <a:solidFill>
                  <a:srgbClr val="F9F7F7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?</a:t>
            </a:r>
            <a:endParaRPr lang="kk-KZ" sz="1100" b="1" dirty="0">
              <a:solidFill>
                <a:srgbClr val="F9F7F7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</p:txBody>
      </p:sp>
      <p:pic>
        <p:nvPicPr>
          <p:cNvPr id="81" name="Рисунок 8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04134"/>
            <a:ext cx="3562702" cy="21543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53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22259" y="5810498"/>
            <a:ext cx="3563693" cy="1752352"/>
            <a:chOff x="0" y="0"/>
            <a:chExt cx="4751591" cy="23364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51578" cy="2336419"/>
            </a:xfrm>
            <a:custGeom>
              <a:avLst/>
              <a:gdLst/>
              <a:ahLst/>
              <a:cxnLst/>
              <a:rect l="l" t="t" r="r" b="b"/>
              <a:pathLst>
                <a:path w="4751578" h="2336419">
                  <a:moveTo>
                    <a:pt x="0" y="0"/>
                  </a:moveTo>
                  <a:lnTo>
                    <a:pt x="4751578" y="0"/>
                  </a:lnTo>
                  <a:lnTo>
                    <a:pt x="4751578" y="2336419"/>
                  </a:lnTo>
                  <a:lnTo>
                    <a:pt x="0" y="23364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364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4913" y="-6347"/>
            <a:ext cx="3565402" cy="7562847"/>
            <a:chOff x="44114" y="76202"/>
            <a:chExt cx="3565402" cy="7562850"/>
          </a:xfrm>
        </p:grpSpPr>
        <p:sp>
          <p:nvSpPr>
            <p:cNvPr id="5" name="Freeform 5"/>
            <p:cNvSpPr/>
            <p:nvPr/>
          </p:nvSpPr>
          <p:spPr>
            <a:xfrm>
              <a:off x="44114" y="76202"/>
              <a:ext cx="3565402" cy="7562850"/>
            </a:xfrm>
            <a:custGeom>
              <a:avLst/>
              <a:gdLst/>
              <a:ahLst/>
              <a:cxnLst/>
              <a:rect l="l" t="t" r="r" b="b"/>
              <a:pathLst>
                <a:path w="3565402" h="7562850">
                  <a:moveTo>
                    <a:pt x="0" y="0"/>
                  </a:moveTo>
                  <a:lnTo>
                    <a:pt x="0" y="7562850"/>
                  </a:lnTo>
                  <a:lnTo>
                    <a:pt x="3565402" y="7562850"/>
                  </a:lnTo>
                  <a:lnTo>
                    <a:pt x="3565402" y="0"/>
                  </a:lnTo>
                  <a:close/>
                </a:path>
              </a:pathLst>
            </a:custGeom>
            <a:solidFill>
              <a:srgbClr val="F9F7F7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773558" y="1488567"/>
              <a:ext cx="2123696" cy="28575"/>
            </a:xfrm>
            <a:custGeom>
              <a:avLst/>
              <a:gdLst/>
              <a:ahLst/>
              <a:cxnLst/>
              <a:rect l="l" t="t" r="r" b="b"/>
              <a:pathLst>
                <a:path w="2123696" h="28575">
                  <a:moveTo>
                    <a:pt x="0" y="0"/>
                  </a:moveTo>
                  <a:lnTo>
                    <a:pt x="2123696" y="0"/>
                  </a:lnTo>
                  <a:lnTo>
                    <a:pt x="2123696" y="28575"/>
                  </a:lnTo>
                  <a:lnTo>
                    <a:pt x="0" y="28575"/>
                  </a:lnTo>
                  <a:close/>
                </a:path>
              </a:pathLst>
            </a:custGeom>
            <a:solidFill>
              <a:srgbClr val="245369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4089149" y="770449"/>
            <a:ext cx="2511876" cy="38119"/>
            <a:chOff x="0" y="0"/>
            <a:chExt cx="2511882" cy="3811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11935" cy="38098"/>
            </a:xfrm>
            <a:custGeom>
              <a:avLst/>
              <a:gdLst/>
              <a:ahLst/>
              <a:cxnLst/>
              <a:rect l="l" t="t" r="r" b="b"/>
              <a:pathLst>
                <a:path w="2511935" h="38098">
                  <a:moveTo>
                    <a:pt x="0" y="0"/>
                  </a:moveTo>
                  <a:lnTo>
                    <a:pt x="2511935" y="0"/>
                  </a:lnTo>
                  <a:lnTo>
                    <a:pt x="2511935" y="38098"/>
                  </a:lnTo>
                  <a:lnTo>
                    <a:pt x="0" y="38098"/>
                  </a:lnTo>
                  <a:close/>
                </a:path>
              </a:pathLst>
            </a:custGeom>
            <a:solidFill>
              <a:srgbClr val="F9F7F7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7087610" y="0"/>
            <a:ext cx="3610870" cy="7565136"/>
            <a:chOff x="0" y="0"/>
            <a:chExt cx="3610877" cy="756513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608962" cy="7562850"/>
            </a:xfrm>
            <a:custGeom>
              <a:avLst/>
              <a:gdLst/>
              <a:ahLst/>
              <a:cxnLst/>
              <a:rect l="l" t="t" r="r" b="b"/>
              <a:pathLst>
                <a:path w="3608962" h="7562850">
                  <a:moveTo>
                    <a:pt x="0" y="0"/>
                  </a:moveTo>
                  <a:lnTo>
                    <a:pt x="0" y="7562850"/>
                  </a:lnTo>
                  <a:lnTo>
                    <a:pt x="3608962" y="7562850"/>
                  </a:lnTo>
                  <a:lnTo>
                    <a:pt x="3608962" y="0"/>
                  </a:lnTo>
                  <a:close/>
                </a:path>
              </a:pathLst>
            </a:custGeom>
            <a:solidFill>
              <a:srgbClr val="F9F7F7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0172548" y="6981130"/>
            <a:ext cx="514540" cy="371618"/>
            <a:chOff x="0" y="0"/>
            <a:chExt cx="686054" cy="49549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86054" cy="495427"/>
            </a:xfrm>
            <a:custGeom>
              <a:avLst/>
              <a:gdLst/>
              <a:ahLst/>
              <a:cxnLst/>
              <a:rect l="l" t="t" r="r" b="b"/>
              <a:pathLst>
                <a:path w="686054" h="495427">
                  <a:moveTo>
                    <a:pt x="0" y="0"/>
                  </a:moveTo>
                  <a:lnTo>
                    <a:pt x="686054" y="0"/>
                  </a:lnTo>
                  <a:lnTo>
                    <a:pt x="686054" y="495427"/>
                  </a:lnTo>
                  <a:lnTo>
                    <a:pt x="0" y="4954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61112" b="-12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0" y="101975"/>
            <a:ext cx="491785" cy="371618"/>
            <a:chOff x="0" y="0"/>
            <a:chExt cx="655714" cy="49549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55701" cy="495427"/>
            </a:xfrm>
            <a:custGeom>
              <a:avLst/>
              <a:gdLst/>
              <a:ahLst/>
              <a:cxnLst/>
              <a:rect l="l" t="t" r="r" b="b"/>
              <a:pathLst>
                <a:path w="655701" h="495427">
                  <a:moveTo>
                    <a:pt x="0" y="0"/>
                  </a:moveTo>
                  <a:lnTo>
                    <a:pt x="655701" y="0"/>
                  </a:lnTo>
                  <a:lnTo>
                    <a:pt x="655701" y="495427"/>
                  </a:lnTo>
                  <a:lnTo>
                    <a:pt x="0" y="4954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73197" r="-1" b="-12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8910914" y="88582"/>
            <a:ext cx="1591275" cy="304914"/>
            <a:chOff x="0" y="0"/>
            <a:chExt cx="2121700" cy="40655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21662" cy="406527"/>
            </a:xfrm>
            <a:custGeom>
              <a:avLst/>
              <a:gdLst/>
              <a:ahLst/>
              <a:cxnLst/>
              <a:rect l="l" t="t" r="r" b="b"/>
              <a:pathLst>
                <a:path w="2121662" h="406527">
                  <a:moveTo>
                    <a:pt x="0" y="0"/>
                  </a:moveTo>
                  <a:lnTo>
                    <a:pt x="2121662" y="0"/>
                  </a:lnTo>
                  <a:lnTo>
                    <a:pt x="2121662" y="406527"/>
                  </a:lnTo>
                  <a:lnTo>
                    <a:pt x="0" y="4065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" b="-6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1771869" y="88582"/>
            <a:ext cx="1591275" cy="304914"/>
            <a:chOff x="0" y="0"/>
            <a:chExt cx="2121700" cy="40655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21662" cy="406527"/>
            </a:xfrm>
            <a:custGeom>
              <a:avLst/>
              <a:gdLst/>
              <a:ahLst/>
              <a:cxnLst/>
              <a:rect l="l" t="t" r="r" b="b"/>
              <a:pathLst>
                <a:path w="2121662" h="406527">
                  <a:moveTo>
                    <a:pt x="0" y="0"/>
                  </a:moveTo>
                  <a:lnTo>
                    <a:pt x="2121662" y="0"/>
                  </a:lnTo>
                  <a:lnTo>
                    <a:pt x="2121662" y="406527"/>
                  </a:lnTo>
                  <a:lnTo>
                    <a:pt x="0" y="4065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" b="-6"/>
              </a:stretch>
            </a:blipFill>
          </p:spPr>
        </p:sp>
      </p:grpSp>
      <p:sp>
        <p:nvSpPr>
          <p:cNvPr id="19" name="Freeform 19"/>
          <p:cNvSpPr/>
          <p:nvPr/>
        </p:nvSpPr>
        <p:spPr>
          <a:xfrm>
            <a:off x="7312678" y="945585"/>
            <a:ext cx="3303956" cy="3353600"/>
          </a:xfrm>
          <a:custGeom>
            <a:avLst/>
            <a:gdLst/>
            <a:ahLst/>
            <a:cxnLst/>
            <a:rect l="l" t="t" r="r" b="b"/>
            <a:pathLst>
              <a:path w="3303956" h="3353600">
                <a:moveTo>
                  <a:pt x="0" y="0"/>
                </a:moveTo>
                <a:lnTo>
                  <a:pt x="3303956" y="0"/>
                </a:lnTo>
                <a:lnTo>
                  <a:pt x="3303956" y="3353600"/>
                </a:lnTo>
                <a:lnTo>
                  <a:pt x="0" y="3353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0172548" y="4725372"/>
            <a:ext cx="524027" cy="371618"/>
            <a:chOff x="0" y="0"/>
            <a:chExt cx="698703" cy="49549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98754" cy="495427"/>
            </a:xfrm>
            <a:custGeom>
              <a:avLst/>
              <a:gdLst/>
              <a:ahLst/>
              <a:cxnLst/>
              <a:rect l="l" t="t" r="r" b="b"/>
              <a:pathLst>
                <a:path w="698754" h="495427">
                  <a:moveTo>
                    <a:pt x="0" y="0"/>
                  </a:moveTo>
                  <a:lnTo>
                    <a:pt x="698754" y="0"/>
                  </a:lnTo>
                  <a:lnTo>
                    <a:pt x="698754" y="495427"/>
                  </a:lnTo>
                  <a:lnTo>
                    <a:pt x="0" y="4954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56366" b="-12"/>
              </a:stretch>
            </a:blipFill>
          </p:spPr>
        </p:sp>
      </p:grpSp>
      <p:sp>
        <p:nvSpPr>
          <p:cNvPr id="22" name="Freeform 22"/>
          <p:cNvSpPr/>
          <p:nvPr/>
        </p:nvSpPr>
        <p:spPr>
          <a:xfrm>
            <a:off x="199825" y="6249057"/>
            <a:ext cx="3224784" cy="1266177"/>
          </a:xfrm>
          <a:custGeom>
            <a:avLst/>
            <a:gdLst/>
            <a:ahLst/>
            <a:cxnLst/>
            <a:rect l="l" t="t" r="r" b="b"/>
            <a:pathLst>
              <a:path w="3224784" h="1266177">
                <a:moveTo>
                  <a:pt x="0" y="0"/>
                </a:moveTo>
                <a:lnTo>
                  <a:pt x="3224784" y="0"/>
                </a:lnTo>
                <a:lnTo>
                  <a:pt x="3224784" y="1266178"/>
                </a:lnTo>
                <a:lnTo>
                  <a:pt x="0" y="12661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3603241" y="772087"/>
            <a:ext cx="3452070" cy="6806641"/>
          </a:xfrm>
          <a:custGeom>
            <a:avLst/>
            <a:gdLst/>
            <a:ahLst/>
            <a:cxnLst/>
            <a:rect l="l" t="t" r="r" b="b"/>
            <a:pathLst>
              <a:path w="3452070" h="6806641">
                <a:moveTo>
                  <a:pt x="0" y="0"/>
                </a:moveTo>
                <a:lnTo>
                  <a:pt x="3452069" y="0"/>
                </a:lnTo>
                <a:lnTo>
                  <a:pt x="3452069" y="6806641"/>
                </a:lnTo>
                <a:lnTo>
                  <a:pt x="0" y="68066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476383" y="6460941"/>
            <a:ext cx="867099" cy="867099"/>
            <a:chOff x="0" y="0"/>
            <a:chExt cx="1156132" cy="115613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56081" cy="1156081"/>
            </a:xfrm>
            <a:custGeom>
              <a:avLst/>
              <a:gdLst/>
              <a:ahLst/>
              <a:cxnLst/>
              <a:rect l="l" t="t" r="r" b="b"/>
              <a:pathLst>
                <a:path w="1156081" h="1156081">
                  <a:moveTo>
                    <a:pt x="0" y="0"/>
                  </a:moveTo>
                  <a:lnTo>
                    <a:pt x="1156081" y="0"/>
                  </a:lnTo>
                  <a:lnTo>
                    <a:pt x="1156081" y="1156081"/>
                  </a:lnTo>
                  <a:lnTo>
                    <a:pt x="0" y="1156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4" b="-4"/>
              </a:stretch>
            </a:blipFill>
          </p:spPr>
        </p:sp>
      </p:grpSp>
      <p:sp>
        <p:nvSpPr>
          <p:cNvPr id="26" name="Freeform 26"/>
          <p:cNvSpPr/>
          <p:nvPr/>
        </p:nvSpPr>
        <p:spPr>
          <a:xfrm>
            <a:off x="250033" y="1637481"/>
            <a:ext cx="481089" cy="481089"/>
          </a:xfrm>
          <a:custGeom>
            <a:avLst/>
            <a:gdLst/>
            <a:ahLst/>
            <a:cxnLst/>
            <a:rect l="l" t="t" r="r" b="b"/>
            <a:pathLst>
              <a:path w="481089" h="481089">
                <a:moveTo>
                  <a:pt x="0" y="0"/>
                </a:moveTo>
                <a:lnTo>
                  <a:pt x="481089" y="0"/>
                </a:lnTo>
                <a:lnTo>
                  <a:pt x="481089" y="481089"/>
                </a:lnTo>
                <a:lnTo>
                  <a:pt x="0" y="48108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250033" y="2415140"/>
            <a:ext cx="481089" cy="481089"/>
          </a:xfrm>
          <a:custGeom>
            <a:avLst/>
            <a:gdLst/>
            <a:ahLst/>
            <a:cxnLst/>
            <a:rect l="l" t="t" r="r" b="b"/>
            <a:pathLst>
              <a:path w="481089" h="481089">
                <a:moveTo>
                  <a:pt x="0" y="0"/>
                </a:moveTo>
                <a:lnTo>
                  <a:pt x="481089" y="0"/>
                </a:lnTo>
                <a:lnTo>
                  <a:pt x="481089" y="481089"/>
                </a:lnTo>
                <a:lnTo>
                  <a:pt x="0" y="48108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250033" y="3172558"/>
            <a:ext cx="481089" cy="481089"/>
          </a:xfrm>
          <a:custGeom>
            <a:avLst/>
            <a:gdLst/>
            <a:ahLst/>
            <a:cxnLst/>
            <a:rect l="l" t="t" r="r" b="b"/>
            <a:pathLst>
              <a:path w="481089" h="481089">
                <a:moveTo>
                  <a:pt x="0" y="0"/>
                </a:moveTo>
                <a:lnTo>
                  <a:pt x="481089" y="0"/>
                </a:lnTo>
                <a:lnTo>
                  <a:pt x="481089" y="481089"/>
                </a:lnTo>
                <a:lnTo>
                  <a:pt x="0" y="48108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390875" y="5615142"/>
            <a:ext cx="57169" cy="57169"/>
            <a:chOff x="0" y="0"/>
            <a:chExt cx="57175" cy="5717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7154" cy="57154"/>
            </a:xfrm>
            <a:custGeom>
              <a:avLst/>
              <a:gdLst/>
              <a:ahLst/>
              <a:cxnLst/>
              <a:rect l="l" t="t" r="r" b="b"/>
              <a:pathLst>
                <a:path w="57154" h="57154">
                  <a:moveTo>
                    <a:pt x="57154" y="28577"/>
                  </a:moveTo>
                  <a:cubicBezTo>
                    <a:pt x="57154" y="32387"/>
                    <a:pt x="56392" y="36070"/>
                    <a:pt x="54995" y="39500"/>
                  </a:cubicBezTo>
                  <a:cubicBezTo>
                    <a:pt x="53598" y="42929"/>
                    <a:pt x="51438" y="46104"/>
                    <a:pt x="48771" y="48771"/>
                  </a:cubicBezTo>
                  <a:cubicBezTo>
                    <a:pt x="46104" y="51439"/>
                    <a:pt x="43056" y="53471"/>
                    <a:pt x="39500" y="54995"/>
                  </a:cubicBezTo>
                  <a:cubicBezTo>
                    <a:pt x="35943" y="56519"/>
                    <a:pt x="32387" y="57154"/>
                    <a:pt x="28577" y="57154"/>
                  </a:cubicBezTo>
                  <a:cubicBezTo>
                    <a:pt x="24767" y="57154"/>
                    <a:pt x="21083" y="56392"/>
                    <a:pt x="17654" y="54995"/>
                  </a:cubicBezTo>
                  <a:cubicBezTo>
                    <a:pt x="14225" y="53598"/>
                    <a:pt x="11050" y="51439"/>
                    <a:pt x="8383" y="48771"/>
                  </a:cubicBezTo>
                  <a:cubicBezTo>
                    <a:pt x="5715" y="46104"/>
                    <a:pt x="3683" y="43056"/>
                    <a:pt x="2159" y="39500"/>
                  </a:cubicBezTo>
                  <a:cubicBezTo>
                    <a:pt x="635" y="35943"/>
                    <a:pt x="0" y="32387"/>
                    <a:pt x="0" y="28577"/>
                  </a:cubicBezTo>
                  <a:cubicBezTo>
                    <a:pt x="0" y="24767"/>
                    <a:pt x="762" y="21083"/>
                    <a:pt x="2159" y="17654"/>
                  </a:cubicBezTo>
                  <a:cubicBezTo>
                    <a:pt x="3556" y="14225"/>
                    <a:pt x="5715" y="11050"/>
                    <a:pt x="8383" y="8383"/>
                  </a:cubicBezTo>
                  <a:cubicBezTo>
                    <a:pt x="11050" y="5715"/>
                    <a:pt x="14098" y="3683"/>
                    <a:pt x="17654" y="2159"/>
                  </a:cubicBezTo>
                  <a:cubicBezTo>
                    <a:pt x="21210" y="635"/>
                    <a:pt x="24767" y="0"/>
                    <a:pt x="28577" y="0"/>
                  </a:cubicBezTo>
                  <a:cubicBezTo>
                    <a:pt x="32387" y="0"/>
                    <a:pt x="36070" y="762"/>
                    <a:pt x="39500" y="2159"/>
                  </a:cubicBezTo>
                  <a:cubicBezTo>
                    <a:pt x="42929" y="3556"/>
                    <a:pt x="46104" y="5715"/>
                    <a:pt x="48771" y="8383"/>
                  </a:cubicBezTo>
                  <a:cubicBezTo>
                    <a:pt x="51438" y="11050"/>
                    <a:pt x="53471" y="14098"/>
                    <a:pt x="54995" y="17654"/>
                  </a:cubicBezTo>
                  <a:cubicBezTo>
                    <a:pt x="56519" y="21210"/>
                    <a:pt x="57154" y="24767"/>
                    <a:pt x="57154" y="28577"/>
                  </a:cubicBezTo>
                  <a:close/>
                </a:path>
              </a:pathLst>
            </a:custGeom>
            <a:solidFill>
              <a:srgbClr val="245369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398669" y="5834972"/>
            <a:ext cx="57169" cy="57169"/>
            <a:chOff x="0" y="0"/>
            <a:chExt cx="57175" cy="5717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57154" cy="57154"/>
            </a:xfrm>
            <a:custGeom>
              <a:avLst/>
              <a:gdLst/>
              <a:ahLst/>
              <a:cxnLst/>
              <a:rect l="l" t="t" r="r" b="b"/>
              <a:pathLst>
                <a:path w="57154" h="57154">
                  <a:moveTo>
                    <a:pt x="57154" y="28577"/>
                  </a:moveTo>
                  <a:cubicBezTo>
                    <a:pt x="57154" y="32387"/>
                    <a:pt x="56392" y="36070"/>
                    <a:pt x="54995" y="39500"/>
                  </a:cubicBezTo>
                  <a:cubicBezTo>
                    <a:pt x="53598" y="42929"/>
                    <a:pt x="51438" y="46104"/>
                    <a:pt x="48771" y="48771"/>
                  </a:cubicBezTo>
                  <a:cubicBezTo>
                    <a:pt x="46104" y="51439"/>
                    <a:pt x="43056" y="53471"/>
                    <a:pt x="39500" y="54995"/>
                  </a:cubicBezTo>
                  <a:cubicBezTo>
                    <a:pt x="35943" y="56519"/>
                    <a:pt x="32387" y="57154"/>
                    <a:pt x="28577" y="57154"/>
                  </a:cubicBezTo>
                  <a:cubicBezTo>
                    <a:pt x="24767" y="57154"/>
                    <a:pt x="21083" y="56392"/>
                    <a:pt x="17654" y="54995"/>
                  </a:cubicBezTo>
                  <a:cubicBezTo>
                    <a:pt x="14225" y="53598"/>
                    <a:pt x="11050" y="51439"/>
                    <a:pt x="8383" y="48771"/>
                  </a:cubicBezTo>
                  <a:cubicBezTo>
                    <a:pt x="5715" y="46104"/>
                    <a:pt x="3683" y="43056"/>
                    <a:pt x="2159" y="39500"/>
                  </a:cubicBezTo>
                  <a:cubicBezTo>
                    <a:pt x="635" y="35943"/>
                    <a:pt x="0" y="32387"/>
                    <a:pt x="0" y="28577"/>
                  </a:cubicBezTo>
                  <a:cubicBezTo>
                    <a:pt x="0" y="24767"/>
                    <a:pt x="762" y="21083"/>
                    <a:pt x="2159" y="17654"/>
                  </a:cubicBezTo>
                  <a:cubicBezTo>
                    <a:pt x="3556" y="14225"/>
                    <a:pt x="5715" y="11050"/>
                    <a:pt x="8383" y="8383"/>
                  </a:cubicBezTo>
                  <a:cubicBezTo>
                    <a:pt x="11050" y="5715"/>
                    <a:pt x="14098" y="3683"/>
                    <a:pt x="17654" y="2159"/>
                  </a:cubicBezTo>
                  <a:cubicBezTo>
                    <a:pt x="21210" y="635"/>
                    <a:pt x="24767" y="0"/>
                    <a:pt x="28577" y="0"/>
                  </a:cubicBezTo>
                  <a:cubicBezTo>
                    <a:pt x="32387" y="0"/>
                    <a:pt x="36070" y="762"/>
                    <a:pt x="39500" y="2159"/>
                  </a:cubicBezTo>
                  <a:cubicBezTo>
                    <a:pt x="42929" y="3556"/>
                    <a:pt x="46104" y="5715"/>
                    <a:pt x="48771" y="8383"/>
                  </a:cubicBezTo>
                  <a:cubicBezTo>
                    <a:pt x="51438" y="11050"/>
                    <a:pt x="53471" y="14098"/>
                    <a:pt x="54995" y="17654"/>
                  </a:cubicBezTo>
                  <a:cubicBezTo>
                    <a:pt x="56519" y="21210"/>
                    <a:pt x="57154" y="24767"/>
                    <a:pt x="57154" y="28577"/>
                  </a:cubicBezTo>
                  <a:close/>
                </a:path>
              </a:pathLst>
            </a:custGeom>
            <a:solidFill>
              <a:srgbClr val="245369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7515167" y="3016250"/>
            <a:ext cx="2461546" cy="28585"/>
            <a:chOff x="0" y="0"/>
            <a:chExt cx="2461539" cy="2858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461511" cy="28577"/>
            </a:xfrm>
            <a:custGeom>
              <a:avLst/>
              <a:gdLst/>
              <a:ahLst/>
              <a:cxnLst/>
              <a:rect l="l" t="t" r="r" b="b"/>
              <a:pathLst>
                <a:path w="2461511" h="28577">
                  <a:moveTo>
                    <a:pt x="0" y="0"/>
                  </a:moveTo>
                  <a:lnTo>
                    <a:pt x="2461511" y="0"/>
                  </a:lnTo>
                  <a:lnTo>
                    <a:pt x="2461511" y="28577"/>
                  </a:lnTo>
                  <a:lnTo>
                    <a:pt x="0" y="28577"/>
                  </a:lnTo>
                  <a:close/>
                </a:path>
              </a:pathLst>
            </a:custGeom>
            <a:solidFill>
              <a:srgbClr val="245369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8299831" y="4726432"/>
            <a:ext cx="1221740" cy="1222121"/>
            <a:chOff x="127" y="2032"/>
            <a:chExt cx="1221740" cy="1222121"/>
          </a:xfrm>
        </p:grpSpPr>
        <p:sp>
          <p:nvSpPr>
            <p:cNvPr id="37" name="Freeform 37"/>
            <p:cNvSpPr/>
            <p:nvPr/>
          </p:nvSpPr>
          <p:spPr>
            <a:xfrm>
              <a:off x="127" y="2032"/>
              <a:ext cx="1221740" cy="1222121"/>
            </a:xfrm>
            <a:custGeom>
              <a:avLst/>
              <a:gdLst/>
              <a:ahLst/>
              <a:cxnLst/>
              <a:rect l="l" t="t" r="r" b="b"/>
              <a:pathLst>
                <a:path w="1221740" h="1222121">
                  <a:moveTo>
                    <a:pt x="704850" y="0"/>
                  </a:moveTo>
                  <a:lnTo>
                    <a:pt x="608457" y="54737"/>
                  </a:lnTo>
                  <a:lnTo>
                    <a:pt x="511429" y="1016"/>
                  </a:lnTo>
                  <a:lnTo>
                    <a:pt x="436626" y="82804"/>
                  </a:lnTo>
                  <a:lnTo>
                    <a:pt x="327787" y="61595"/>
                  </a:lnTo>
                  <a:lnTo>
                    <a:pt x="281813" y="162560"/>
                  </a:lnTo>
                  <a:lnTo>
                    <a:pt x="171704" y="176022"/>
                  </a:lnTo>
                  <a:lnTo>
                    <a:pt x="159258" y="286131"/>
                  </a:lnTo>
                  <a:lnTo>
                    <a:pt x="58801" y="332994"/>
                  </a:lnTo>
                  <a:lnTo>
                    <a:pt x="81026" y="441579"/>
                  </a:lnTo>
                  <a:lnTo>
                    <a:pt x="0" y="517398"/>
                  </a:lnTo>
                  <a:lnTo>
                    <a:pt x="54737" y="613791"/>
                  </a:lnTo>
                  <a:lnTo>
                    <a:pt x="889" y="710819"/>
                  </a:lnTo>
                  <a:lnTo>
                    <a:pt x="82677" y="785622"/>
                  </a:lnTo>
                  <a:lnTo>
                    <a:pt x="61468" y="894461"/>
                  </a:lnTo>
                  <a:lnTo>
                    <a:pt x="162433" y="940308"/>
                  </a:lnTo>
                  <a:lnTo>
                    <a:pt x="175895" y="1050417"/>
                  </a:lnTo>
                  <a:lnTo>
                    <a:pt x="286004" y="1062863"/>
                  </a:lnTo>
                  <a:lnTo>
                    <a:pt x="332867" y="1163320"/>
                  </a:lnTo>
                  <a:lnTo>
                    <a:pt x="441452" y="1141095"/>
                  </a:lnTo>
                  <a:lnTo>
                    <a:pt x="517017" y="1222121"/>
                  </a:lnTo>
                  <a:lnTo>
                    <a:pt x="613410" y="1167384"/>
                  </a:lnTo>
                  <a:lnTo>
                    <a:pt x="710438" y="1221105"/>
                  </a:lnTo>
                  <a:lnTo>
                    <a:pt x="785241" y="1139317"/>
                  </a:lnTo>
                  <a:lnTo>
                    <a:pt x="894080" y="1160526"/>
                  </a:lnTo>
                  <a:lnTo>
                    <a:pt x="939927" y="1059561"/>
                  </a:lnTo>
                  <a:lnTo>
                    <a:pt x="1050036" y="1046099"/>
                  </a:lnTo>
                  <a:lnTo>
                    <a:pt x="1062482" y="935990"/>
                  </a:lnTo>
                  <a:lnTo>
                    <a:pt x="1162939" y="889127"/>
                  </a:lnTo>
                  <a:lnTo>
                    <a:pt x="1140714" y="780542"/>
                  </a:lnTo>
                  <a:lnTo>
                    <a:pt x="1221740" y="704977"/>
                  </a:lnTo>
                  <a:lnTo>
                    <a:pt x="1167003" y="608584"/>
                  </a:lnTo>
                  <a:lnTo>
                    <a:pt x="1220724" y="511556"/>
                  </a:lnTo>
                  <a:lnTo>
                    <a:pt x="1138936" y="436753"/>
                  </a:lnTo>
                  <a:lnTo>
                    <a:pt x="1160145" y="327914"/>
                  </a:lnTo>
                  <a:lnTo>
                    <a:pt x="1059180" y="282067"/>
                  </a:lnTo>
                  <a:lnTo>
                    <a:pt x="1045718" y="171958"/>
                  </a:lnTo>
                  <a:lnTo>
                    <a:pt x="935609" y="159512"/>
                  </a:lnTo>
                  <a:lnTo>
                    <a:pt x="889127" y="58928"/>
                  </a:lnTo>
                  <a:lnTo>
                    <a:pt x="780542" y="81153"/>
                  </a:lnTo>
                  <a:lnTo>
                    <a:pt x="704850" y="0"/>
                  </a:lnTo>
                  <a:close/>
                </a:path>
              </a:pathLst>
            </a:custGeom>
            <a:solidFill>
              <a:srgbClr val="7D8C84"/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8994696" y="5388493"/>
            <a:ext cx="1439494" cy="1439494"/>
            <a:chOff x="0" y="0"/>
            <a:chExt cx="1919326" cy="1919326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919224" cy="1919351"/>
            </a:xfrm>
            <a:custGeom>
              <a:avLst/>
              <a:gdLst/>
              <a:ahLst/>
              <a:cxnLst/>
              <a:rect l="l" t="t" r="r" b="b"/>
              <a:pathLst>
                <a:path w="1919224" h="1919351">
                  <a:moveTo>
                    <a:pt x="959104" y="0"/>
                  </a:moveTo>
                  <a:cubicBezTo>
                    <a:pt x="429895" y="254"/>
                    <a:pt x="762" y="429006"/>
                    <a:pt x="0" y="958215"/>
                  </a:cubicBezTo>
                  <a:lnTo>
                    <a:pt x="0" y="961009"/>
                  </a:lnTo>
                  <a:cubicBezTo>
                    <a:pt x="762" y="1490345"/>
                    <a:pt x="430149" y="1919351"/>
                    <a:pt x="959612" y="1919351"/>
                  </a:cubicBezTo>
                  <a:cubicBezTo>
                    <a:pt x="1489583" y="1919351"/>
                    <a:pt x="1919224" y="1489710"/>
                    <a:pt x="1919224" y="959739"/>
                  </a:cubicBezTo>
                  <a:cubicBezTo>
                    <a:pt x="1919351" y="429768"/>
                    <a:pt x="1489964" y="254"/>
                    <a:pt x="960120" y="0"/>
                  </a:cubicBezTo>
                  <a:close/>
                </a:path>
              </a:pathLst>
            </a:custGeom>
            <a:blipFill>
              <a:blip r:embed="rId16"/>
              <a:stretch>
                <a:fillRect l="-16116" r="-16312" b="1"/>
              </a:stretch>
            </a:blipFill>
          </p:spPr>
        </p:sp>
      </p:grpSp>
      <p:grpSp>
        <p:nvGrpSpPr>
          <p:cNvPr id="40" name="Group 40"/>
          <p:cNvGrpSpPr/>
          <p:nvPr/>
        </p:nvGrpSpPr>
        <p:grpSpPr>
          <a:xfrm>
            <a:off x="7285311" y="5337572"/>
            <a:ext cx="1572216" cy="1543631"/>
            <a:chOff x="0" y="0"/>
            <a:chExt cx="2096287" cy="205817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096262" cy="2058162"/>
            </a:xfrm>
            <a:custGeom>
              <a:avLst/>
              <a:gdLst/>
              <a:ahLst/>
              <a:cxnLst/>
              <a:rect l="l" t="t" r="r" b="b"/>
              <a:pathLst>
                <a:path w="2096262" h="2058162">
                  <a:moveTo>
                    <a:pt x="0" y="0"/>
                  </a:moveTo>
                  <a:lnTo>
                    <a:pt x="2096262" y="0"/>
                  </a:lnTo>
                  <a:lnTo>
                    <a:pt x="2096262" y="2058162"/>
                  </a:lnTo>
                  <a:lnTo>
                    <a:pt x="0" y="2058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r="-1"/>
              </a:stretch>
            </a:blipFill>
          </p:spPr>
        </p:sp>
      </p:grpSp>
      <p:grpSp>
        <p:nvGrpSpPr>
          <p:cNvPr id="44" name="Group 44"/>
          <p:cNvGrpSpPr/>
          <p:nvPr/>
        </p:nvGrpSpPr>
        <p:grpSpPr>
          <a:xfrm>
            <a:off x="709765" y="1427417"/>
            <a:ext cx="2122875" cy="28575"/>
            <a:chOff x="0" y="0"/>
            <a:chExt cx="2122868" cy="28575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2122927" cy="28575"/>
            </a:xfrm>
            <a:custGeom>
              <a:avLst/>
              <a:gdLst/>
              <a:ahLst/>
              <a:cxnLst/>
              <a:rect l="l" t="t" r="r" b="b"/>
              <a:pathLst>
                <a:path w="2122927" h="28575">
                  <a:moveTo>
                    <a:pt x="0" y="28575"/>
                  </a:moveTo>
                  <a:lnTo>
                    <a:pt x="2122927" y="28575"/>
                  </a:lnTo>
                  <a:lnTo>
                    <a:pt x="21229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4087606" y="773011"/>
            <a:ext cx="2510933" cy="33795"/>
            <a:chOff x="0" y="0"/>
            <a:chExt cx="2510930" cy="33795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2510913" cy="33778"/>
            </a:xfrm>
            <a:custGeom>
              <a:avLst/>
              <a:gdLst/>
              <a:ahLst/>
              <a:cxnLst/>
              <a:rect l="l" t="t" r="r" b="b"/>
              <a:pathLst>
                <a:path w="2510913" h="33778">
                  <a:moveTo>
                    <a:pt x="0" y="33778"/>
                  </a:moveTo>
                  <a:lnTo>
                    <a:pt x="2510913" y="33778"/>
                  </a:lnTo>
                  <a:lnTo>
                    <a:pt x="25109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48" name="Freeform 48"/>
          <p:cNvSpPr/>
          <p:nvPr/>
        </p:nvSpPr>
        <p:spPr>
          <a:xfrm>
            <a:off x="7613742" y="730768"/>
            <a:ext cx="2591438" cy="158125"/>
          </a:xfrm>
          <a:custGeom>
            <a:avLst/>
            <a:gdLst/>
            <a:ahLst/>
            <a:cxnLst/>
            <a:rect l="l" t="t" r="r" b="b"/>
            <a:pathLst>
              <a:path w="2591438" h="158125">
                <a:moveTo>
                  <a:pt x="0" y="0"/>
                </a:moveTo>
                <a:lnTo>
                  <a:pt x="2591438" y="0"/>
                </a:lnTo>
                <a:lnTo>
                  <a:pt x="2591438" y="158124"/>
                </a:lnTo>
                <a:lnTo>
                  <a:pt x="0" y="15812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49" name="TextBox 49"/>
          <p:cNvSpPr txBox="1"/>
          <p:nvPr/>
        </p:nvSpPr>
        <p:spPr>
          <a:xfrm>
            <a:off x="4953162" y="4582782"/>
            <a:ext cx="978875" cy="143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2"/>
              </a:lnSpc>
            </a:pPr>
            <a:r>
              <a:rPr lang="en-US" sz="851" b="1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СОБЕСЕДОВАНИЕ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5199355" y="4698197"/>
            <a:ext cx="29061" cy="161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352658" y="4982785"/>
            <a:ext cx="29061" cy="161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945323" y="2090195"/>
            <a:ext cx="994858" cy="143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2"/>
              </a:lnSpc>
            </a:pPr>
            <a:r>
              <a:rPr lang="en-US" sz="851" b="1" dirty="0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АНКЕТИРОВАНИЕ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4808533" y="5948169"/>
            <a:ext cx="1285161" cy="167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2"/>
              </a:lnSpc>
            </a:pPr>
            <a:r>
              <a:rPr lang="en-US" sz="851" b="1" dirty="0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ПОЛУЧЕНИЕ РЕШЕНИЯ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5809821" y="6092495"/>
            <a:ext cx="29061" cy="161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4452309" y="853831"/>
            <a:ext cx="1833486" cy="167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3"/>
              </a:lnSpc>
            </a:pPr>
            <a:r>
              <a:rPr lang="en-US" sz="852" b="1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РЕГИСТРАЦИЯ И СДАЧА КАЗТЕСТ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4394416" y="3763518"/>
            <a:ext cx="2113397" cy="167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2"/>
              </a:lnSpc>
            </a:pPr>
            <a:r>
              <a:rPr lang="en-US" sz="851" b="1" dirty="0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ПРОВЕРКА И РАССМОТРЕНИЕ АНКЕТЫ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4489923" y="3914651"/>
            <a:ext cx="29823" cy="161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7519883" y="1124102"/>
            <a:ext cx="1920250" cy="167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3"/>
              </a:lnSpc>
            </a:pPr>
            <a:r>
              <a:rPr lang="en-US" sz="852" b="1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ОБЩИЙ СРОК ОКАЗАНИЯ УСЛУГИ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7519883" y="1554356"/>
            <a:ext cx="2213258" cy="167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3"/>
              </a:lnSpc>
            </a:pPr>
            <a:r>
              <a:rPr lang="en-US" sz="852" b="1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СРОК ДЕЙСТВИЯ ПИЛОТНОГО ПРОЕКТА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411051" y="1708823"/>
            <a:ext cx="28404" cy="155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3810171" y="44196"/>
            <a:ext cx="3136973" cy="736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1"/>
              </a:lnSpc>
            </a:pPr>
            <a:r>
              <a:rPr lang="en-US" sz="1406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ПОРЯДОК ПРОВЕДЕНИЯ ТЕСТИРОВАНИЯ, АНКЕТИРОВАНИЯ И СОБЕСЕДОВАНИЯ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7641546" y="1275979"/>
            <a:ext cx="738969" cy="162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>
                <a:solidFill>
                  <a:srgbClr val="245167"/>
                </a:solidFill>
                <a:latin typeface="Noto Sans"/>
                <a:ea typeface="Noto Sans"/>
                <a:cs typeface="Noto Sans"/>
                <a:sym typeface="Noto Sans"/>
              </a:rPr>
              <a:t> рабочих дней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7515167" y="2378130"/>
            <a:ext cx="2709358" cy="56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6"/>
              </a:lnSpc>
            </a:pPr>
            <a:r>
              <a:rPr lang="en-US" sz="80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ПРИСВОЕНИЕ СТАТУСА КАНДАСА </a:t>
            </a:r>
          </a:p>
          <a:p>
            <a:pPr algn="l">
              <a:lnSpc>
                <a:spcPts val="1066"/>
              </a:lnSpc>
            </a:pPr>
            <a:r>
              <a:rPr lang="en-US" sz="80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ВЫДАЧА РАЗРЕШЕНИЯ ИНОСТРАНЦАМ И ЛИЦАМ БЕЗ ГРАЖДАНСТВА НА ПОСТОЯННОЕ ЖИТЕЛЬСТВО В РЕСПУБЛИКЕ КАЗАХСТАН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357245" y="3449822"/>
            <a:ext cx="23355" cy="163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0"/>
              </a:lnSpc>
            </a:pPr>
            <a:r>
              <a:rPr lang="en-US" sz="850" b="1">
                <a:solidFill>
                  <a:srgbClr val="245369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7526322" y="3259002"/>
            <a:ext cx="2539013" cy="289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6"/>
              </a:lnSpc>
            </a:pPr>
            <a:r>
              <a:rPr lang="en-US" sz="80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ПОВТОРНАЯ ПОДАЧА ЗАЯВЛЕНИЯ ДОПУСКАЕТСЯ: В ЗАВИСОМОСТИ СКОЛЬКО РАЗ ПОДАЛ ЗАЯВКУ 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7871870" y="3530036"/>
            <a:ext cx="2435895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6"/>
              </a:lnSpc>
            </a:pPr>
            <a:r>
              <a:rPr lang="en-US" sz="80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ЧЕРЕЗ 1 МЕСЯЦ — ПЕРВЫЙ ПОВТОР</a:t>
            </a:r>
          </a:p>
          <a:p>
            <a:pPr algn="l">
              <a:lnSpc>
                <a:spcPts val="1066"/>
              </a:lnSpc>
            </a:pPr>
            <a:r>
              <a:rPr lang="en-US" sz="80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ЧЕРЕЗ 3 МЕСЯЦА — ВТОРОЙ ПОВТОР</a:t>
            </a:r>
          </a:p>
          <a:p>
            <a:pPr>
              <a:lnSpc>
                <a:spcPts val="1066"/>
              </a:lnSpc>
            </a:pPr>
            <a:r>
              <a:rPr lang="en-US" sz="80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ЧЕРЕЗ </a:t>
            </a:r>
            <a:r>
              <a:rPr lang="en-US" sz="80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6 </a:t>
            </a:r>
            <a:r>
              <a:rPr lang="en-US" sz="80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МЕСЯЦ</a:t>
            </a:r>
            <a:r>
              <a:rPr lang="ru-RU" sz="80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ЕВ</a:t>
            </a:r>
            <a:r>
              <a:rPr lang="en-US" sz="80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—</a:t>
            </a:r>
            <a:r>
              <a:rPr lang="ru-RU" sz="80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ТРЕТИЙ ПОВТОВ</a:t>
            </a:r>
            <a:endParaRPr lang="en-US" sz="800" dirty="0">
              <a:solidFill>
                <a:srgbClr val="24536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9" name="TextBox 69"/>
          <p:cNvSpPr txBox="1"/>
          <p:nvPr/>
        </p:nvSpPr>
        <p:spPr>
          <a:xfrm>
            <a:off x="7493958" y="1741045"/>
            <a:ext cx="2798293" cy="141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6"/>
              </a:lnSpc>
            </a:pPr>
            <a:r>
              <a:rPr lang="ru-RU" sz="80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Пилотный проект </a:t>
            </a:r>
            <a:r>
              <a:rPr lang="en-US" sz="800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действует</a:t>
            </a:r>
            <a:r>
              <a:rPr lang="en-US" sz="80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0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до</a:t>
            </a:r>
            <a:r>
              <a:rPr lang="en-US" sz="80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31 </a:t>
            </a:r>
            <a:r>
              <a:rPr lang="en-US" sz="80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декабря</a:t>
            </a:r>
            <a:r>
              <a:rPr lang="en-US" sz="80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2026 </a:t>
            </a:r>
            <a:r>
              <a:rPr lang="en-US" sz="80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года</a:t>
            </a:r>
            <a:r>
              <a:rPr lang="en-US" sz="80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7519883" y="1281827"/>
            <a:ext cx="124092" cy="134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ru-RU" sz="800" dirty="0" smtClean="0">
                <a:solidFill>
                  <a:srgbClr val="245167"/>
                </a:solidFill>
                <a:latin typeface="Poppins Light"/>
                <a:ea typeface="Poppins Light"/>
                <a:cs typeface="Poppins Light"/>
                <a:sym typeface="Poppins Light"/>
              </a:rPr>
              <a:t>30</a:t>
            </a:r>
            <a:endParaRPr lang="en-US" sz="800" dirty="0">
              <a:solidFill>
                <a:srgbClr val="245167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71" name="TextBox 71"/>
          <p:cNvSpPr txBox="1"/>
          <p:nvPr/>
        </p:nvSpPr>
        <p:spPr>
          <a:xfrm>
            <a:off x="7519883" y="3088085"/>
            <a:ext cx="1573949" cy="143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0"/>
              </a:lnSpc>
            </a:pPr>
            <a:r>
              <a:rPr lang="en-US" sz="850" b="1" dirty="0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ОГРАНИЧЕНИЯ</a:t>
            </a:r>
            <a:r>
              <a:rPr lang="en-US" sz="850" b="1" dirty="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850" b="1" dirty="0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ПРИ</a:t>
            </a:r>
            <a:r>
              <a:rPr lang="en-US" sz="850" b="1" dirty="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850" b="1" dirty="0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ОТКАЗЕ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7520350" y="1914573"/>
            <a:ext cx="2684830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33"/>
              </a:lnSpc>
            </a:pPr>
            <a:r>
              <a:rPr lang="en-US" sz="850" b="1" dirty="0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В СЛУЧАЕ ПОЛУЧЕНИЯ ПОЛОЖИТЕЛЬНОГО РЕЗУЛЬТАТА ПО АНКЕТЕ, ДЛЯ ПОЛЬЗОВАТЕЛЯ СТАНУТ ДОСТУПНЫ УСЛУГИ: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4244025" y="2239328"/>
            <a:ext cx="2612288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20"/>
              </a:lnSpc>
            </a:pPr>
            <a:r>
              <a:rPr lang="en-US" sz="840" spc="13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"/>
                <a:sym typeface="Poppins"/>
              </a:rPr>
              <a:t>1</a:t>
            </a:r>
            <a:r>
              <a:rPr lang="en-US" sz="840" spc="13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"/>
                <a:sym typeface="Poppins"/>
              </a:rPr>
              <a:t>.</a:t>
            </a:r>
            <a:r>
              <a:rPr lang="ru-RU" sz="840" spc="13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"/>
                <a:sym typeface="Poppins"/>
              </a:rPr>
              <a:t> </a:t>
            </a:r>
            <a:r>
              <a:rPr lang="en-US" sz="840" spc="13" dirty="0" err="1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"/>
                <a:sym typeface="Poppins"/>
              </a:rPr>
              <a:t>Зарегистрироваться</a:t>
            </a:r>
            <a:r>
              <a:rPr lang="en-US" sz="840" spc="13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 Light"/>
                <a:sym typeface="Poppins Light"/>
              </a:rPr>
              <a:t> </a:t>
            </a:r>
            <a:r>
              <a:rPr lang="en-US" sz="840" spc="13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"/>
                <a:sym typeface="Poppins"/>
              </a:rPr>
              <a:t>на</a:t>
            </a:r>
            <a:r>
              <a:rPr lang="en-US" sz="840" spc="13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 Light"/>
                <a:sym typeface="Poppins Light"/>
              </a:rPr>
              <a:t> </a:t>
            </a:r>
            <a:r>
              <a:rPr lang="en-US" sz="840" b="1" spc="13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 Bold"/>
                <a:sym typeface="Poppins Bold"/>
              </a:rPr>
              <a:t>migration.enbek.kz</a:t>
            </a:r>
            <a:r>
              <a:rPr lang="en-US" sz="840" spc="13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 Light"/>
                <a:sym typeface="Poppins Light"/>
              </a:rPr>
              <a:t> </a:t>
            </a:r>
            <a:r>
              <a:rPr lang="en-US" sz="840" spc="13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"/>
                <a:sym typeface="Poppins"/>
              </a:rPr>
              <a:t>и</a:t>
            </a:r>
          </a:p>
          <a:p>
            <a:pPr algn="just">
              <a:lnSpc>
                <a:spcPts val="1120"/>
              </a:lnSpc>
            </a:pPr>
            <a:r>
              <a:rPr lang="en-US" sz="840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в </a:t>
            </a:r>
            <a:r>
              <a:rPr lang="en-US" sz="840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разделе</a:t>
            </a:r>
            <a:r>
              <a:rPr lang="en-US" sz="840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</a:t>
            </a:r>
            <a:r>
              <a:rPr lang="ru-RU" sz="840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«</a:t>
            </a:r>
            <a:r>
              <a:rPr lang="en-US" sz="840" dirty="0" err="1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Электронная</a:t>
            </a:r>
            <a:r>
              <a:rPr lang="en-US" sz="840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</a:t>
            </a:r>
            <a:r>
              <a:rPr lang="en-US" sz="840" dirty="0" err="1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анкета</a:t>
            </a:r>
            <a:r>
              <a:rPr lang="ru-RU" sz="840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»</a:t>
            </a:r>
            <a:r>
              <a:rPr lang="en-US" sz="840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</a:t>
            </a:r>
            <a:r>
              <a:rPr lang="en-US" sz="840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проверить </a:t>
            </a:r>
            <a:r>
              <a:rPr lang="en-US" sz="840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действие</a:t>
            </a:r>
            <a:r>
              <a:rPr lang="en-US" sz="840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сертификата</a:t>
            </a:r>
            <a:r>
              <a:rPr lang="en-US" sz="840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КАЗТЕСТ.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4238733" y="2679982"/>
            <a:ext cx="2705658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120"/>
              </a:lnSpc>
            </a:pPr>
            <a:r>
              <a:rPr lang="ru-RU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2</a:t>
            </a: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. </a:t>
            </a:r>
            <a:r>
              <a:rPr lang="en-US" sz="840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Перейти</a:t>
            </a:r>
            <a:r>
              <a:rPr lang="en-US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к анкете, заполнить </a:t>
            </a:r>
            <a:r>
              <a:rPr lang="en-US" sz="840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все</a:t>
            </a: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обязательные поля с п</a:t>
            </a:r>
            <a:r>
              <a:rPr lang="en-US" sz="840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риложением</a:t>
            </a: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подтверждающих</a:t>
            </a:r>
            <a:r>
              <a:rPr lang="en-US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документов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и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нажать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на</a:t>
            </a: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«</a:t>
            </a: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Сохранить и отправить</a:t>
            </a: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»</a:t>
            </a:r>
            <a:endParaRPr lang="en-US" sz="840" dirty="0">
              <a:solidFill>
                <a:srgbClr val="24536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88" name="TextBox 88"/>
          <p:cNvSpPr txBox="1"/>
          <p:nvPr/>
        </p:nvSpPr>
        <p:spPr>
          <a:xfrm>
            <a:off x="4244052" y="3124088"/>
            <a:ext cx="2543623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20"/>
              </a:lnSpc>
            </a:pPr>
            <a:r>
              <a:rPr lang="ru-RU" sz="840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"/>
                <a:sym typeface="Poppins"/>
              </a:rPr>
              <a:t>3. </a:t>
            </a:r>
            <a:r>
              <a:rPr lang="en-US" sz="840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"/>
                <a:sym typeface="Poppins"/>
              </a:rPr>
              <a:t>В</a:t>
            </a:r>
            <a:r>
              <a:rPr lang="ru-RU" sz="840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 Light"/>
                <a:sym typeface="Poppins Light"/>
              </a:rPr>
              <a:t> случае достижения установленного</a:t>
            </a:r>
            <a:endParaRPr lang="en-US" sz="840" dirty="0">
              <a:solidFill>
                <a:srgbClr val="245369"/>
              </a:solidFill>
              <a:latin typeface="Noto Sans" panose="020B0604020202020204" charset="0"/>
              <a:ea typeface="Noto Sans" panose="020B0604020202020204" charset="0"/>
              <a:cs typeface="Poppins Light"/>
              <a:sym typeface="Poppins Light"/>
            </a:endParaRPr>
          </a:p>
          <a:p>
            <a:pPr algn="just">
              <a:lnSpc>
                <a:spcPts val="1120"/>
              </a:lnSpc>
            </a:pP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проходного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балла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заявителю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на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портале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отображается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уведомление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4243879" y="4747041"/>
            <a:ext cx="271261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176"/>
              </a:lnSpc>
            </a:pP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1</a:t>
            </a:r>
            <a:r>
              <a:rPr lang="en-US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Уведомление</a:t>
            </a:r>
            <a:r>
              <a:rPr lang="en-US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с деталями собеседования отображается в разделе «Электронные анкеты» в личном кабинете на портале </a:t>
            </a:r>
            <a:r>
              <a:rPr lang="en-US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migration.enbek.kz</a:t>
            </a: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и поступает на почту указанную при регистрации</a:t>
            </a:r>
            <a:r>
              <a:rPr lang="ru-RU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endParaRPr lang="en-US" sz="840" dirty="0">
              <a:solidFill>
                <a:srgbClr val="24536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03" name="TextBox 103"/>
          <p:cNvSpPr txBox="1"/>
          <p:nvPr/>
        </p:nvSpPr>
        <p:spPr>
          <a:xfrm>
            <a:off x="4243831" y="5351633"/>
            <a:ext cx="266991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176"/>
              </a:lnSpc>
            </a:pPr>
            <a:r>
              <a:rPr lang="en-US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2.</a:t>
            </a: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Собеседование</a:t>
            </a: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проводится</a:t>
            </a: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в течении 5 рабочих дней, со дня поступления уведомления. </a:t>
            </a:r>
            <a:r>
              <a:rPr lang="en-US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endParaRPr lang="en-US" sz="840" dirty="0">
              <a:solidFill>
                <a:srgbClr val="24536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13" name="TextBox 113"/>
          <p:cNvSpPr txBox="1"/>
          <p:nvPr/>
        </p:nvSpPr>
        <p:spPr>
          <a:xfrm>
            <a:off x="4235815" y="3908031"/>
            <a:ext cx="2596782" cy="151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Срок</a:t>
            </a:r>
            <a:r>
              <a:rPr lang="en-US" sz="840" dirty="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рассмотрения</a:t>
            </a:r>
            <a:r>
              <a:rPr lang="en-US" sz="840" dirty="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правоохранительными</a:t>
            </a:r>
            <a:endParaRPr lang="en-US" sz="840" dirty="0">
              <a:solidFill>
                <a:srgbClr val="24536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14" name="TextBox 114"/>
          <p:cNvSpPr txBox="1"/>
          <p:nvPr/>
        </p:nvSpPr>
        <p:spPr>
          <a:xfrm>
            <a:off x="4235815" y="4050325"/>
            <a:ext cx="2596782" cy="454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20"/>
              </a:lnSpc>
            </a:pP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органами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— 20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рабочих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дней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. В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случае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положительного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решения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, в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течение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2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рабочих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дней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будет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назначено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собеседование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</a:p>
        </p:txBody>
      </p:sp>
      <p:sp>
        <p:nvSpPr>
          <p:cNvPr id="118" name="TextBox 118"/>
          <p:cNvSpPr txBox="1"/>
          <p:nvPr/>
        </p:nvSpPr>
        <p:spPr>
          <a:xfrm>
            <a:off x="4247072" y="6107314"/>
            <a:ext cx="2697319" cy="705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125"/>
              </a:lnSpc>
            </a:pPr>
            <a:r>
              <a:rPr lang="ru-RU" sz="840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1. В случае успешного </a:t>
            </a:r>
            <a:r>
              <a:rPr lang="en-US" sz="840" dirty="0" err="1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прохождения</a:t>
            </a:r>
            <a:r>
              <a:rPr lang="ru-RU" sz="840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собеседования, уведомление с решением отображается в разделе </a:t>
            </a:r>
            <a:r>
              <a:rPr lang="ru-RU" sz="840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«</a:t>
            </a:r>
            <a:r>
              <a:rPr lang="en-US" sz="840" dirty="0" err="1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Электронные</a:t>
            </a:r>
            <a:r>
              <a:rPr lang="en-US" sz="840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</a:t>
            </a:r>
            <a:r>
              <a:rPr lang="en-US" sz="840" dirty="0" err="1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анкеты</a:t>
            </a:r>
            <a:r>
              <a:rPr lang="ru-RU" sz="840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»</a:t>
            </a:r>
            <a:r>
              <a:rPr lang="en-US" sz="840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</a:t>
            </a:r>
            <a:r>
              <a:rPr lang="ru-RU" sz="840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в личном кабинете на </a:t>
            </a:r>
            <a:r>
              <a:rPr lang="en-US" sz="840" dirty="0" err="1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портале</a:t>
            </a:r>
            <a:r>
              <a:rPr lang="ru-RU" sz="840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</a:t>
            </a:r>
            <a:r>
              <a:rPr lang="en-US" sz="840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"/>
                <a:sym typeface="Poppins"/>
              </a:rPr>
              <a:t>migration.enbek.kz </a:t>
            </a:r>
            <a:r>
              <a:rPr lang="en-US" sz="840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"/>
                <a:sym typeface="Poppins"/>
              </a:rPr>
              <a:t>и </a:t>
            </a:r>
            <a:r>
              <a:rPr lang="en-US" sz="840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"/>
                <a:sym typeface="Poppins"/>
              </a:rPr>
              <a:t>поступает</a:t>
            </a:r>
            <a:r>
              <a:rPr lang="en-US" sz="840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"/>
                <a:sym typeface="Poppi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"/>
                <a:sym typeface="Poppins"/>
              </a:rPr>
              <a:t>на</a:t>
            </a:r>
            <a:r>
              <a:rPr lang="en-US" sz="840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"/>
                <a:sym typeface="Poppins"/>
              </a:rPr>
              <a:t> </a:t>
            </a:r>
            <a:r>
              <a:rPr lang="en-US" sz="840" dirty="0" err="1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"/>
                <a:sym typeface="Poppins"/>
              </a:rPr>
              <a:t>почту</a:t>
            </a:r>
            <a:r>
              <a:rPr lang="ru-RU" sz="840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"/>
                <a:sym typeface="Poppins"/>
              </a:rPr>
              <a:t> </a:t>
            </a:r>
            <a:r>
              <a:rPr lang="en-US" sz="840" dirty="0" err="1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указанную</a:t>
            </a:r>
            <a:r>
              <a:rPr lang="en-US" sz="840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при</a:t>
            </a:r>
            <a:r>
              <a:rPr lang="en-US" sz="840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регистрации</a:t>
            </a:r>
            <a:r>
              <a:rPr lang="en-US" sz="840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.</a:t>
            </a:r>
          </a:p>
        </p:txBody>
      </p:sp>
      <p:sp>
        <p:nvSpPr>
          <p:cNvPr id="130" name="TextBox 130"/>
          <p:cNvSpPr txBox="1"/>
          <p:nvPr/>
        </p:nvSpPr>
        <p:spPr>
          <a:xfrm>
            <a:off x="4249242" y="6936514"/>
            <a:ext cx="2702488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125"/>
              </a:lnSpc>
            </a:pPr>
            <a:r>
              <a:rPr lang="ru-RU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2</a:t>
            </a: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. В случае получения положительного </a:t>
            </a:r>
            <a:r>
              <a:rPr lang="en-US" sz="840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уведомления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, </a:t>
            </a: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у заявителя появляется </a:t>
            </a:r>
            <a:r>
              <a:rPr lang="en-US" sz="840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возможность</a:t>
            </a:r>
            <a:r>
              <a:rPr lang="en-US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подать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заявление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на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ПМЖ </a:t>
            </a: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или</a:t>
            </a:r>
            <a:r>
              <a:rPr lang="en-US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присвоение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статуса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кандаса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4254857" y="1164293"/>
            <a:ext cx="2689534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"/>
              </a:lnSpc>
            </a:pP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2. Выбрать «Онлайн </a:t>
            </a:r>
            <a:r>
              <a:rPr lang="en-US" sz="840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диагностическое</a:t>
            </a:r>
            <a:r>
              <a:rPr lang="en-US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тестирование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для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иммигрантов</a:t>
            </a: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»</a:t>
            </a: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и </a:t>
            </a:r>
            <a:r>
              <a:rPr lang="en-US" sz="840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пройти</a:t>
            </a:r>
            <a:r>
              <a:rPr lang="en-US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тест</a:t>
            </a:r>
            <a:r>
              <a:rPr lang="en-US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. </a:t>
            </a:r>
            <a:endParaRPr lang="en-US" sz="840" dirty="0">
              <a:solidFill>
                <a:srgbClr val="24536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36" name="TextBox 136"/>
          <p:cNvSpPr txBox="1"/>
          <p:nvPr/>
        </p:nvSpPr>
        <p:spPr>
          <a:xfrm>
            <a:off x="412877" y="1621627"/>
            <a:ext cx="176841" cy="42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Anonymous Pro"/>
                <a:ea typeface="Anonymous Pro"/>
                <a:cs typeface="Anonymous Pro"/>
                <a:sym typeface="Anonymous Pro"/>
              </a:rPr>
              <a:t>1</a:t>
            </a:r>
          </a:p>
        </p:txBody>
      </p:sp>
      <p:sp>
        <p:nvSpPr>
          <p:cNvPr id="137" name="TextBox 137"/>
          <p:cNvSpPr txBox="1"/>
          <p:nvPr/>
        </p:nvSpPr>
        <p:spPr>
          <a:xfrm>
            <a:off x="412877" y="2399287"/>
            <a:ext cx="176841" cy="42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dirty="0">
                <a:solidFill>
                  <a:srgbClr val="FFFFFF"/>
                </a:solidFill>
                <a:latin typeface="Anonymous Pro"/>
                <a:ea typeface="Anonymous Pro"/>
                <a:cs typeface="Anonymous Pro"/>
                <a:sym typeface="Anonymous Pro"/>
              </a:rPr>
              <a:t>2</a:t>
            </a:r>
          </a:p>
        </p:txBody>
      </p:sp>
      <p:sp>
        <p:nvSpPr>
          <p:cNvPr id="138" name="TextBox 138"/>
          <p:cNvSpPr txBox="1"/>
          <p:nvPr/>
        </p:nvSpPr>
        <p:spPr>
          <a:xfrm>
            <a:off x="410010" y="3033128"/>
            <a:ext cx="182575" cy="1051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96"/>
              </a:lnSpc>
            </a:pPr>
            <a:r>
              <a:rPr lang="en-US" sz="2500" dirty="0" smtClean="0">
                <a:solidFill>
                  <a:srgbClr val="FFFFFF"/>
                </a:solidFill>
                <a:latin typeface="Anonymous Pro"/>
                <a:ea typeface="Anonymous Pro"/>
                <a:cs typeface="Anonymous Pro"/>
                <a:sym typeface="Anonymous Pro"/>
              </a:rPr>
              <a:t>3</a:t>
            </a:r>
            <a:endParaRPr lang="en-US" sz="2500" dirty="0">
              <a:solidFill>
                <a:srgbClr val="FFFFFF"/>
              </a:solidFill>
              <a:latin typeface="Anonymous Pro"/>
              <a:ea typeface="Anonymous Pro"/>
              <a:cs typeface="Anonymous Pro"/>
              <a:sym typeface="Anonymous Pro"/>
            </a:endParaRPr>
          </a:p>
          <a:p>
            <a:pPr algn="just">
              <a:lnSpc>
                <a:spcPts val="3148"/>
              </a:lnSpc>
            </a:pPr>
            <a:endParaRPr lang="en-US" sz="2500" dirty="0">
              <a:solidFill>
                <a:srgbClr val="FFFFFF"/>
              </a:solidFill>
              <a:latin typeface="Anonymous Pro"/>
              <a:ea typeface="Anonymous Pro"/>
              <a:cs typeface="Anonymous Pro"/>
              <a:sym typeface="Anonymous Pro"/>
            </a:endParaRPr>
          </a:p>
        </p:txBody>
      </p:sp>
      <p:sp>
        <p:nvSpPr>
          <p:cNvPr id="139" name="TextBox 139"/>
          <p:cNvSpPr txBox="1"/>
          <p:nvPr/>
        </p:nvSpPr>
        <p:spPr>
          <a:xfrm>
            <a:off x="3859502" y="6497494"/>
            <a:ext cx="176841" cy="42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dirty="0">
                <a:solidFill>
                  <a:srgbClr val="FFFFFF"/>
                </a:solidFill>
                <a:latin typeface="Anonymous Pro"/>
                <a:ea typeface="Anonymous Pro"/>
                <a:cs typeface="Anonymous Pro"/>
                <a:sym typeface="Anonymous Pro"/>
              </a:rPr>
              <a:t>5</a:t>
            </a:r>
          </a:p>
        </p:txBody>
      </p:sp>
      <p:sp>
        <p:nvSpPr>
          <p:cNvPr id="140" name="TextBox 140"/>
          <p:cNvSpPr txBox="1"/>
          <p:nvPr/>
        </p:nvSpPr>
        <p:spPr>
          <a:xfrm>
            <a:off x="3859502" y="2592562"/>
            <a:ext cx="176841" cy="42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Anonymous Pro"/>
                <a:ea typeface="Anonymous Pro"/>
                <a:cs typeface="Anonymous Pro"/>
                <a:sym typeface="Anonymous Pro"/>
              </a:rPr>
              <a:t>2</a:t>
            </a:r>
          </a:p>
        </p:txBody>
      </p:sp>
      <p:sp>
        <p:nvSpPr>
          <p:cNvPr id="141" name="TextBox 141"/>
          <p:cNvSpPr txBox="1"/>
          <p:nvPr/>
        </p:nvSpPr>
        <p:spPr>
          <a:xfrm>
            <a:off x="3859502" y="3876808"/>
            <a:ext cx="176841" cy="42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dirty="0">
                <a:solidFill>
                  <a:srgbClr val="FFFFFF"/>
                </a:solidFill>
                <a:latin typeface="Anonymous Pro"/>
                <a:ea typeface="Anonymous Pro"/>
                <a:cs typeface="Anonymous Pro"/>
                <a:sym typeface="Anonymous Pro"/>
              </a:rPr>
              <a:t>3</a:t>
            </a:r>
          </a:p>
        </p:txBody>
      </p:sp>
      <p:sp>
        <p:nvSpPr>
          <p:cNvPr id="142" name="TextBox 142"/>
          <p:cNvSpPr txBox="1"/>
          <p:nvPr/>
        </p:nvSpPr>
        <p:spPr>
          <a:xfrm>
            <a:off x="3859502" y="4968088"/>
            <a:ext cx="176841" cy="42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dirty="0">
                <a:solidFill>
                  <a:srgbClr val="FFFFFF"/>
                </a:solidFill>
                <a:latin typeface="Anonymous Pro"/>
                <a:ea typeface="Anonymous Pro"/>
                <a:cs typeface="Anonymous Pro"/>
                <a:sym typeface="Anonymous Pro"/>
              </a:rPr>
              <a:t>4</a:t>
            </a:r>
          </a:p>
        </p:txBody>
      </p:sp>
      <p:sp>
        <p:nvSpPr>
          <p:cNvPr id="143" name="TextBox 143"/>
          <p:cNvSpPr txBox="1"/>
          <p:nvPr/>
        </p:nvSpPr>
        <p:spPr>
          <a:xfrm>
            <a:off x="3859502" y="1184300"/>
            <a:ext cx="176841" cy="42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dirty="0">
                <a:solidFill>
                  <a:srgbClr val="F9F7F7"/>
                </a:solidFill>
                <a:latin typeface="Anonymous Pro"/>
                <a:ea typeface="Anonymous Pro"/>
                <a:cs typeface="Anonymous Pro"/>
                <a:sym typeface="Anonymous Pro"/>
              </a:rPr>
              <a:t>1</a:t>
            </a:r>
          </a:p>
        </p:txBody>
      </p:sp>
      <p:sp>
        <p:nvSpPr>
          <p:cNvPr id="144" name="TextBox 144"/>
          <p:cNvSpPr txBox="1"/>
          <p:nvPr/>
        </p:nvSpPr>
        <p:spPr>
          <a:xfrm>
            <a:off x="1508608" y="6411354"/>
            <a:ext cx="1638824" cy="34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2"/>
              </a:lnSpc>
            </a:pPr>
            <a:r>
              <a:rPr lang="en-US" sz="936" b="1" i="1">
                <a:solidFill>
                  <a:srgbClr val="1E4F65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Откуда можно заполнить анкету онлайн?</a:t>
            </a:r>
          </a:p>
        </p:txBody>
      </p:sp>
      <p:sp>
        <p:nvSpPr>
          <p:cNvPr id="145" name="TextBox 145"/>
          <p:cNvSpPr txBox="1"/>
          <p:nvPr/>
        </p:nvSpPr>
        <p:spPr>
          <a:xfrm>
            <a:off x="1378067" y="6840303"/>
            <a:ext cx="26118" cy="145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0"/>
              </a:lnSpc>
            </a:pPr>
            <a:r>
              <a:rPr lang="en-US" sz="735">
                <a:solidFill>
                  <a:srgbClr val="1E4F65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</a:p>
        </p:txBody>
      </p:sp>
      <p:sp>
        <p:nvSpPr>
          <p:cNvPr id="146" name="TextBox 146"/>
          <p:cNvSpPr txBox="1"/>
          <p:nvPr/>
        </p:nvSpPr>
        <p:spPr>
          <a:xfrm>
            <a:off x="1480528" y="6835702"/>
            <a:ext cx="1783194" cy="151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0"/>
              </a:lnSpc>
            </a:pPr>
            <a:r>
              <a:rPr lang="en-US" sz="735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Анкету можно заполнить в местах где</a:t>
            </a:r>
          </a:p>
        </p:txBody>
      </p:sp>
      <p:sp>
        <p:nvSpPr>
          <p:cNvPr id="147" name="TextBox 147"/>
          <p:cNvSpPr txBox="1"/>
          <p:nvPr/>
        </p:nvSpPr>
        <p:spPr>
          <a:xfrm>
            <a:off x="1378067" y="6963604"/>
            <a:ext cx="1890760" cy="407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7"/>
              </a:lnSpc>
            </a:pPr>
            <a:r>
              <a:rPr lang="en-US" sz="735" dirty="0" err="1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доступна</a:t>
            </a:r>
            <a:r>
              <a:rPr lang="en-US" sz="735" dirty="0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735" dirty="0" err="1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интернет</a:t>
            </a:r>
            <a:r>
              <a:rPr lang="en-US" sz="735" dirty="0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735" dirty="0" err="1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связь</a:t>
            </a:r>
            <a:r>
              <a:rPr lang="en-US" sz="735" dirty="0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 (к </a:t>
            </a:r>
            <a:r>
              <a:rPr lang="en-US" sz="735" dirty="0" err="1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примеру</a:t>
            </a:r>
            <a:r>
              <a:rPr lang="en-US" sz="735" dirty="0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: </a:t>
            </a:r>
            <a:r>
              <a:rPr lang="en-US" sz="735" dirty="0" err="1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по</a:t>
            </a:r>
            <a:r>
              <a:rPr lang="en-US" sz="735" dirty="0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735" dirty="0" err="1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месту</a:t>
            </a:r>
            <a:r>
              <a:rPr lang="en-US" sz="735" dirty="0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735" dirty="0" err="1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работы</a:t>
            </a:r>
            <a:r>
              <a:rPr lang="en-US" sz="735" dirty="0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, </a:t>
            </a:r>
            <a:r>
              <a:rPr lang="en-US" sz="735" dirty="0" err="1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из</a:t>
            </a:r>
            <a:r>
              <a:rPr lang="en-US" sz="735" dirty="0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735" dirty="0" err="1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дома</a:t>
            </a:r>
            <a:r>
              <a:rPr lang="en-US" sz="735" dirty="0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, в </a:t>
            </a:r>
            <a:r>
              <a:rPr lang="en-US" sz="735" dirty="0" err="1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интернет</a:t>
            </a:r>
            <a:r>
              <a:rPr lang="en-US" sz="735" dirty="0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- </a:t>
            </a:r>
            <a:r>
              <a:rPr lang="en-US" sz="735" dirty="0" err="1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помещениях</a:t>
            </a:r>
            <a:r>
              <a:rPr lang="en-US" sz="735" dirty="0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, </a:t>
            </a:r>
            <a:r>
              <a:rPr lang="en-US" sz="735" dirty="0" err="1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интернет-кафе</a:t>
            </a:r>
            <a:r>
              <a:rPr lang="en-US" sz="735" dirty="0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, и </a:t>
            </a:r>
            <a:r>
              <a:rPr lang="en-US" sz="735" dirty="0" err="1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т.д</a:t>
            </a:r>
            <a:r>
              <a:rPr lang="en-US" sz="735" dirty="0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.)</a:t>
            </a:r>
          </a:p>
        </p:txBody>
      </p:sp>
      <p:sp>
        <p:nvSpPr>
          <p:cNvPr id="148" name="TextBox 148"/>
          <p:cNvSpPr txBox="1"/>
          <p:nvPr/>
        </p:nvSpPr>
        <p:spPr>
          <a:xfrm>
            <a:off x="871588" y="1551355"/>
            <a:ext cx="2344274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099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Сдача</a:t>
            </a:r>
            <a:r>
              <a:rPr lang="en-US" sz="1099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</a:t>
            </a:r>
            <a:r>
              <a:rPr lang="en-US" sz="1099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тестирования</a:t>
            </a:r>
            <a:r>
              <a:rPr lang="en-US" sz="1099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</a:t>
            </a:r>
            <a:r>
              <a:rPr lang="en-US" sz="1099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на</a:t>
            </a:r>
            <a:r>
              <a:rPr lang="en-US" sz="1099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</a:t>
            </a:r>
            <a:r>
              <a:rPr lang="en-US" sz="1099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знание</a:t>
            </a:r>
            <a:r>
              <a:rPr lang="en-US" sz="1099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</a:t>
            </a:r>
            <a:r>
              <a:rPr lang="en-US" sz="1099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казахского</a:t>
            </a:r>
            <a:r>
              <a:rPr lang="en-US" sz="1099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</a:t>
            </a:r>
            <a:r>
              <a:rPr lang="en-US" sz="1099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языка</a:t>
            </a:r>
            <a:r>
              <a:rPr lang="en-US" sz="1099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(</a:t>
            </a:r>
            <a:r>
              <a:rPr lang="en-US" sz="1099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КазТест</a:t>
            </a:r>
            <a:r>
              <a:rPr lang="en-US" sz="1099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) </a:t>
            </a:r>
            <a:r>
              <a:rPr lang="en-US" sz="1099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на</a:t>
            </a:r>
            <a:endParaRPr lang="en-US" sz="1099" dirty="0">
              <a:solidFill>
                <a:srgbClr val="245369"/>
              </a:solidFill>
              <a:latin typeface="Noto Sans" panose="020B0604020202020204" charset="0"/>
              <a:ea typeface="Noto Sans" panose="020B0604020202020204" charset="0"/>
              <a:cs typeface="Noto Sans"/>
              <a:sym typeface="Noto Sans"/>
            </a:endParaRPr>
          </a:p>
          <a:p>
            <a:pPr algn="l">
              <a:lnSpc>
                <a:spcPts val="1500"/>
              </a:lnSpc>
            </a:pPr>
            <a:r>
              <a:rPr lang="en-US" sz="1099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"/>
                <a:sym typeface="Poppins"/>
              </a:rPr>
              <a:t>сайте</a:t>
            </a:r>
            <a:r>
              <a:rPr lang="en-US" sz="1099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 Light"/>
                <a:sym typeface="Poppins Light"/>
              </a:rPr>
              <a:t> </a:t>
            </a:r>
            <a:r>
              <a:rPr lang="en-US" sz="1099" dirty="0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app.testcenter.kz</a:t>
            </a:r>
          </a:p>
          <a:p>
            <a:pPr algn="l" rtl="1">
              <a:lnSpc>
                <a:spcPts val="1500"/>
              </a:lnSpc>
            </a:pPr>
            <a:endParaRPr lang="en-US" sz="1099" dirty="0">
              <a:solidFill>
                <a:srgbClr val="245369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algn="just">
              <a:lnSpc>
                <a:spcPts val="1500"/>
              </a:lnSpc>
            </a:pPr>
            <a:r>
              <a:rPr lang="en-US" sz="1100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Заполнение</a:t>
            </a:r>
            <a:r>
              <a:rPr lang="en-US" sz="1100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</a:t>
            </a:r>
            <a:r>
              <a:rPr lang="en-US" sz="1100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электронной</a:t>
            </a:r>
            <a:r>
              <a:rPr lang="en-US" sz="1100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</a:t>
            </a:r>
            <a:r>
              <a:rPr lang="en-US" sz="1100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анкеты</a:t>
            </a:r>
            <a:endParaRPr lang="en-US" sz="1100" dirty="0">
              <a:solidFill>
                <a:srgbClr val="245369"/>
              </a:solidFill>
              <a:latin typeface="Noto Sans" panose="020B0604020202020204" charset="0"/>
              <a:ea typeface="Noto Sans" panose="020B0604020202020204" charset="0"/>
              <a:cs typeface="Noto Sans"/>
              <a:sym typeface="Noto Sans"/>
            </a:endParaRPr>
          </a:p>
          <a:p>
            <a:pPr algn="just">
              <a:lnSpc>
                <a:spcPts val="1500"/>
              </a:lnSpc>
            </a:pPr>
            <a:r>
              <a:rPr lang="en-US" sz="1100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"/>
                <a:sym typeface="Poppins"/>
              </a:rPr>
              <a:t>на</a:t>
            </a:r>
            <a:r>
              <a:rPr lang="en-US" sz="1100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 Light"/>
                <a:sym typeface="Poppins Light"/>
              </a:rPr>
              <a:t> </a:t>
            </a:r>
            <a:r>
              <a:rPr lang="en-US" sz="1100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"/>
                <a:sym typeface="Poppins"/>
              </a:rPr>
              <a:t>портале</a:t>
            </a:r>
            <a:r>
              <a:rPr lang="en-US" sz="1100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 Light"/>
                <a:sym typeface="Poppins Light"/>
              </a:rPr>
              <a:t> Migration.enbek.kz </a:t>
            </a:r>
            <a:r>
              <a:rPr lang="en-US" sz="1100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Poppins"/>
                <a:sym typeface="Poppins"/>
              </a:rPr>
              <a:t>и</a:t>
            </a:r>
          </a:p>
          <a:p>
            <a:pPr algn="just">
              <a:lnSpc>
                <a:spcPts val="1500"/>
              </a:lnSpc>
            </a:pPr>
            <a:r>
              <a:rPr lang="en-US" sz="1100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получение</a:t>
            </a:r>
            <a:r>
              <a:rPr lang="en-US" sz="1100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</a:t>
            </a:r>
            <a:r>
              <a:rPr lang="en-US" sz="1100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уведомления</a:t>
            </a:r>
            <a:r>
              <a:rPr lang="en-US" sz="1100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о </a:t>
            </a:r>
            <a:r>
              <a:rPr lang="en-US" sz="1100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достижении</a:t>
            </a:r>
            <a:r>
              <a:rPr lang="en-US" sz="1100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</a:t>
            </a:r>
            <a:r>
              <a:rPr lang="en-US" sz="1100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проходного</a:t>
            </a:r>
            <a:r>
              <a:rPr lang="en-US" sz="1100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 </a:t>
            </a:r>
            <a:r>
              <a:rPr lang="en-US" sz="1100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Noto Sans"/>
                <a:sym typeface="Noto Sans"/>
              </a:rPr>
              <a:t>балла</a:t>
            </a:r>
            <a:r>
              <a:rPr lang="en-US" sz="110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</a:p>
        </p:txBody>
      </p:sp>
      <p:sp>
        <p:nvSpPr>
          <p:cNvPr id="149" name="TextBox 149"/>
          <p:cNvSpPr txBox="1"/>
          <p:nvPr/>
        </p:nvSpPr>
        <p:spPr>
          <a:xfrm>
            <a:off x="848154" y="3151889"/>
            <a:ext cx="2434209" cy="1346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099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Проверка</a:t>
            </a:r>
            <a:r>
              <a:rPr lang="en-US" sz="1099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и </a:t>
            </a:r>
            <a:r>
              <a:rPr lang="en-US" sz="1099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рассмотрение</a:t>
            </a:r>
            <a:r>
              <a:rPr lang="en-US" sz="1099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99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анкетных</a:t>
            </a:r>
            <a:r>
              <a:rPr lang="en-US" sz="1099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99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данных</a:t>
            </a:r>
            <a:r>
              <a:rPr lang="en-US" sz="1099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99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правоохранительными</a:t>
            </a:r>
            <a:r>
              <a:rPr lang="en-US" sz="1099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99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органами</a:t>
            </a:r>
            <a:r>
              <a:rPr lang="en-US" sz="1099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. </a:t>
            </a:r>
          </a:p>
          <a:p>
            <a:pPr algn="l" rtl="1">
              <a:lnSpc>
                <a:spcPts val="1500"/>
              </a:lnSpc>
            </a:pPr>
            <a:endParaRPr lang="en-US" sz="1099" dirty="0">
              <a:solidFill>
                <a:srgbClr val="24536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l">
              <a:lnSpc>
                <a:spcPts val="1500"/>
              </a:lnSpc>
            </a:pPr>
            <a:r>
              <a:rPr lang="en-US" sz="1099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Прохождение</a:t>
            </a:r>
            <a:r>
              <a:rPr lang="en-US" sz="1099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99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собеседования</a:t>
            </a:r>
            <a:r>
              <a:rPr lang="en-US" sz="1099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у МИО </a:t>
            </a:r>
            <a:r>
              <a:rPr lang="en-US" sz="1099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или</a:t>
            </a:r>
            <a:r>
              <a:rPr lang="en-US" sz="1099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99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загранучреждения</a:t>
            </a:r>
            <a:r>
              <a:rPr lang="en-US" sz="1099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</a:p>
          <a:p>
            <a:pPr algn="l" rtl="1">
              <a:lnSpc>
                <a:spcPts val="1500"/>
              </a:lnSpc>
            </a:pPr>
            <a:endParaRPr lang="en-US" sz="1099" dirty="0">
              <a:solidFill>
                <a:srgbClr val="24536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50" name="TextBox 150"/>
          <p:cNvSpPr txBox="1"/>
          <p:nvPr/>
        </p:nvSpPr>
        <p:spPr>
          <a:xfrm>
            <a:off x="487736" y="5117945"/>
            <a:ext cx="2858395" cy="423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en-US" sz="1252" b="1" dirty="0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ЧТО ДАЕТ ПОЛУЧЕНИЕ ПОЛОЖИТЕЛЬНОГО РЕШЕНИЯ</a:t>
            </a:r>
            <a:r>
              <a:rPr lang="en-US" sz="1252" b="1" dirty="0" smtClean="0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?</a:t>
            </a:r>
            <a:endParaRPr lang="en-US" sz="1252" b="1" dirty="0">
              <a:solidFill>
                <a:srgbClr val="245369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</p:txBody>
      </p:sp>
      <p:sp>
        <p:nvSpPr>
          <p:cNvPr id="151" name="TextBox 151"/>
          <p:cNvSpPr txBox="1"/>
          <p:nvPr/>
        </p:nvSpPr>
        <p:spPr>
          <a:xfrm>
            <a:off x="533247" y="5755927"/>
            <a:ext cx="2608316" cy="474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5"/>
              </a:lnSpc>
            </a:pPr>
            <a:r>
              <a:rPr lang="en-US" sz="1252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Получение</a:t>
            </a:r>
            <a:r>
              <a:rPr lang="en-US" sz="1252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252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разрешения</a:t>
            </a:r>
            <a:r>
              <a:rPr lang="en-US" sz="1252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252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на</a:t>
            </a:r>
            <a:r>
              <a:rPr lang="en-US" sz="1252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ПМЖ </a:t>
            </a:r>
            <a:r>
              <a:rPr lang="en-US" sz="1252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Присвоение</a:t>
            </a:r>
            <a:r>
              <a:rPr lang="en-US" sz="1252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252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статуса</a:t>
            </a:r>
            <a:r>
              <a:rPr lang="en-US" sz="1252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252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кандаса</a:t>
            </a:r>
            <a:endParaRPr lang="en-US" sz="1252" dirty="0">
              <a:solidFill>
                <a:srgbClr val="24536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52" name="TextBox 152"/>
          <p:cNvSpPr txBox="1"/>
          <p:nvPr/>
        </p:nvSpPr>
        <p:spPr>
          <a:xfrm>
            <a:off x="336423" y="547840"/>
            <a:ext cx="3026435" cy="917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en-US" sz="1252" b="1" dirty="0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ОСНОВНЫЕ ЭТАПЫ ДЛЯ ПОЛУЧЕНИЯ ДОСТУПА К ГОС. УСЛУГАМ НА ПОЛУЧЕНИЕ РАЗРЕШЕНИЯ ПМЖ И СТАТУСА КАНДАС</a:t>
            </a:r>
          </a:p>
        </p:txBody>
      </p:sp>
      <p:sp>
        <p:nvSpPr>
          <p:cNvPr id="153" name="TextBox 153"/>
          <p:cNvSpPr txBox="1"/>
          <p:nvPr/>
        </p:nvSpPr>
        <p:spPr>
          <a:xfrm>
            <a:off x="7983369" y="541296"/>
            <a:ext cx="1792510" cy="260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3"/>
              </a:lnSpc>
            </a:pPr>
            <a:r>
              <a:rPr lang="en-US" sz="1252" b="1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ОСНОВНЫЕ ПРАВИЛА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8507177" y="5084807"/>
            <a:ext cx="974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NEW</a:t>
            </a:r>
            <a:endParaRPr lang="ru-RU" b="1" i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173547" y="961139"/>
            <a:ext cx="2962746" cy="22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40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Arial" panose="020B0604020202020204" pitchFamily="34" charset="0"/>
                <a:sym typeface="Noto Sans"/>
              </a:rPr>
              <a:t>1. </a:t>
            </a:r>
            <a:r>
              <a:rPr lang="en-US" sz="840" dirty="0" err="1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Arial" panose="020B0604020202020204" pitchFamily="34" charset="0"/>
                <a:sym typeface="Noto Sans"/>
              </a:rPr>
              <a:t>Зарегистрироваться</a:t>
            </a:r>
            <a:r>
              <a:rPr lang="en-US" sz="840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Arial" panose="020B0604020202020204" pitchFamily="34" charset="0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Arial" panose="020B0604020202020204" pitchFamily="34" charset="0"/>
                <a:sym typeface="Noto Sans"/>
              </a:rPr>
              <a:t>на</a:t>
            </a:r>
            <a:r>
              <a:rPr lang="en-US" sz="840" dirty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Arial" panose="020B0604020202020204" pitchFamily="34" charset="0"/>
                <a:sym typeface="Noto Sans"/>
              </a:rPr>
              <a:t> </a:t>
            </a:r>
            <a:r>
              <a:rPr lang="en-US" sz="840" dirty="0" err="1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Arial" panose="020B0604020202020204" pitchFamily="34" charset="0"/>
                <a:sym typeface="Noto Sans"/>
              </a:rPr>
              <a:t>сайте</a:t>
            </a:r>
            <a:r>
              <a:rPr lang="ru-RU" sz="840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Arial" panose="020B0604020202020204" pitchFamily="34" charset="0"/>
                <a:sym typeface="Noto Sans"/>
              </a:rPr>
              <a:t>  </a:t>
            </a:r>
            <a:r>
              <a:rPr lang="en-US" sz="840" b="1" dirty="0" smtClean="0">
                <a:solidFill>
                  <a:srgbClr val="245369"/>
                </a:solidFill>
                <a:latin typeface="Noto Sans" panose="020B0604020202020204" charset="0"/>
                <a:ea typeface="Noto Sans" panose="020B0604020202020204" charset="0"/>
                <a:cs typeface="Arial" panose="020B0604020202020204" pitchFamily="34" charset="0"/>
                <a:sym typeface="Noto Sans Bold"/>
              </a:rPr>
              <a:t>app.testcenter.kz</a:t>
            </a:r>
            <a:endParaRPr lang="ru-RU" sz="840" dirty="0">
              <a:latin typeface="Noto Sans" panose="020B0604020202020204" charset="0"/>
              <a:ea typeface="Noto Sans" panose="020B0604020202020204" charset="0"/>
              <a:cs typeface="Arial" panose="020B0604020202020204" pitchFamily="34" charset="0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4176810" y="1436773"/>
            <a:ext cx="2806122" cy="22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3. </a:t>
            </a:r>
            <a:r>
              <a:rPr lang="en-US" sz="840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Срок</a:t>
            </a:r>
            <a:r>
              <a:rPr lang="en-US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получения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результатов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- 3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рабочих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дня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endParaRPr lang="ru-RU" sz="840" dirty="0"/>
          </a:p>
        </p:txBody>
      </p:sp>
      <p:sp>
        <p:nvSpPr>
          <p:cNvPr id="160" name="TextBox 159"/>
          <p:cNvSpPr txBox="1"/>
          <p:nvPr/>
        </p:nvSpPr>
        <p:spPr>
          <a:xfrm>
            <a:off x="4177708" y="1588466"/>
            <a:ext cx="2435895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120"/>
              </a:lnSpc>
            </a:pP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4. </a:t>
            </a:r>
            <a:r>
              <a:rPr lang="en-US" sz="840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Результат</a:t>
            </a:r>
            <a:r>
              <a:rPr lang="en-US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– </a:t>
            </a: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получить </a:t>
            </a:r>
            <a:r>
              <a:rPr lang="en-US" sz="840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сертификат</a:t>
            </a:r>
            <a:r>
              <a:rPr lang="en-US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КАЗТЕСТ</a:t>
            </a: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в </a:t>
            </a:r>
            <a:r>
              <a:rPr lang="ru-RU" sz="840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диапозоне</a:t>
            </a:r>
            <a:r>
              <a:rPr lang="ru-RU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от 70% до 100%</a:t>
            </a:r>
            <a:r>
              <a:rPr lang="en-US" sz="84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endParaRPr lang="en-US" sz="840" dirty="0">
              <a:solidFill>
                <a:srgbClr val="24536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64" name="Freeform 28"/>
          <p:cNvSpPr/>
          <p:nvPr/>
        </p:nvSpPr>
        <p:spPr>
          <a:xfrm>
            <a:off x="250033" y="3906761"/>
            <a:ext cx="481089" cy="481089"/>
          </a:xfrm>
          <a:custGeom>
            <a:avLst/>
            <a:gdLst/>
            <a:ahLst/>
            <a:cxnLst/>
            <a:rect l="l" t="t" r="r" b="b"/>
            <a:pathLst>
              <a:path w="481089" h="481089">
                <a:moveTo>
                  <a:pt x="0" y="0"/>
                </a:moveTo>
                <a:lnTo>
                  <a:pt x="481089" y="0"/>
                </a:lnTo>
                <a:lnTo>
                  <a:pt x="481089" y="481089"/>
                </a:lnTo>
                <a:lnTo>
                  <a:pt x="0" y="48108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2" name="TextBox 161"/>
          <p:cNvSpPr txBox="1"/>
          <p:nvPr/>
        </p:nvSpPr>
        <p:spPr>
          <a:xfrm>
            <a:off x="310421" y="3886573"/>
            <a:ext cx="38175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Anonymous Pro" panose="020B0604020202020204" charset="0"/>
                <a:ea typeface="Anonymous Pro" panose="020B0604020202020204" charset="0"/>
              </a:rPr>
              <a:t>4</a:t>
            </a:r>
            <a:endParaRPr lang="ru-RU" sz="2500" dirty="0">
              <a:solidFill>
                <a:schemeClr val="bg1"/>
              </a:solidFill>
              <a:latin typeface="Anonymous Pro" panose="020B0604020202020204" charset="0"/>
              <a:ea typeface="Anonymous Pro" panose="020B0604020202020204" charset="0"/>
            </a:endParaRPr>
          </a:p>
        </p:txBody>
      </p:sp>
      <p:sp>
        <p:nvSpPr>
          <p:cNvPr id="166" name="Freeform 28"/>
          <p:cNvSpPr/>
          <p:nvPr/>
        </p:nvSpPr>
        <p:spPr>
          <a:xfrm>
            <a:off x="250033" y="4617296"/>
            <a:ext cx="481089" cy="481089"/>
          </a:xfrm>
          <a:custGeom>
            <a:avLst/>
            <a:gdLst/>
            <a:ahLst/>
            <a:cxnLst/>
            <a:rect l="l" t="t" r="r" b="b"/>
            <a:pathLst>
              <a:path w="481089" h="481089">
                <a:moveTo>
                  <a:pt x="0" y="0"/>
                </a:moveTo>
                <a:lnTo>
                  <a:pt x="481089" y="0"/>
                </a:lnTo>
                <a:lnTo>
                  <a:pt x="481089" y="481089"/>
                </a:lnTo>
                <a:lnTo>
                  <a:pt x="0" y="48108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7" name="TextBox 166"/>
          <p:cNvSpPr txBox="1"/>
          <p:nvPr/>
        </p:nvSpPr>
        <p:spPr>
          <a:xfrm>
            <a:off x="310421" y="4605778"/>
            <a:ext cx="38175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>
                <a:solidFill>
                  <a:schemeClr val="bg1"/>
                </a:solidFill>
                <a:latin typeface="Anonymous Pro" panose="020B0604020202020204" charset="0"/>
                <a:ea typeface="Anonymous Pro" panose="020B0604020202020204" charset="0"/>
              </a:rPr>
              <a:t>5</a:t>
            </a:r>
            <a:endParaRPr lang="ru-RU" sz="2500" dirty="0">
              <a:solidFill>
                <a:schemeClr val="bg1"/>
              </a:solidFill>
              <a:latin typeface="Anonymous Pro" panose="020B0604020202020204" charset="0"/>
              <a:ea typeface="Anonymous Pro" panose="020B0604020202020204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450091" y="5505228"/>
            <a:ext cx="29745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Возможность</a:t>
            </a:r>
            <a:r>
              <a:rPr lang="en-US" sz="120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20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подачи</a:t>
            </a:r>
            <a:r>
              <a:rPr lang="en-US" sz="120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20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заявления</a:t>
            </a:r>
            <a:r>
              <a:rPr lang="en-US" sz="120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20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на</a:t>
            </a:r>
            <a:r>
              <a:rPr lang="en-US" sz="120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:</a:t>
            </a:r>
            <a:endParaRPr lang="en-US" dirty="0">
              <a:solidFill>
                <a:srgbClr val="24536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734818" y="4559743"/>
            <a:ext cx="244972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10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Получение</a:t>
            </a:r>
            <a:r>
              <a:rPr lang="en-US" sz="110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10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онлайн</a:t>
            </a:r>
            <a:r>
              <a:rPr lang="en-US" sz="110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10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уведомления</a:t>
            </a:r>
            <a:endParaRPr lang="en-US" sz="1100" dirty="0">
              <a:solidFill>
                <a:srgbClr val="24536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lnSpc>
                <a:spcPts val="1500"/>
              </a:lnSpc>
            </a:pPr>
            <a:r>
              <a:rPr lang="en-US" sz="110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с </a:t>
            </a:r>
            <a:r>
              <a:rPr lang="en-US" sz="110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решением</a:t>
            </a:r>
            <a:r>
              <a:rPr lang="en-US" sz="110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endParaRPr lang="en-US" sz="1100" dirty="0">
              <a:solidFill>
                <a:srgbClr val="24536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pSp>
        <p:nvGrpSpPr>
          <p:cNvPr id="170" name="Group 32"/>
          <p:cNvGrpSpPr/>
          <p:nvPr/>
        </p:nvGrpSpPr>
        <p:grpSpPr>
          <a:xfrm>
            <a:off x="398669" y="6054802"/>
            <a:ext cx="57169" cy="57169"/>
            <a:chOff x="0" y="0"/>
            <a:chExt cx="57175" cy="57175"/>
          </a:xfrm>
        </p:grpSpPr>
        <p:sp>
          <p:nvSpPr>
            <p:cNvPr id="171" name="Freeform 33"/>
            <p:cNvSpPr/>
            <p:nvPr/>
          </p:nvSpPr>
          <p:spPr>
            <a:xfrm>
              <a:off x="0" y="0"/>
              <a:ext cx="57154" cy="57154"/>
            </a:xfrm>
            <a:custGeom>
              <a:avLst/>
              <a:gdLst/>
              <a:ahLst/>
              <a:cxnLst/>
              <a:rect l="l" t="t" r="r" b="b"/>
              <a:pathLst>
                <a:path w="57154" h="57154">
                  <a:moveTo>
                    <a:pt x="57154" y="28577"/>
                  </a:moveTo>
                  <a:cubicBezTo>
                    <a:pt x="57154" y="32387"/>
                    <a:pt x="56392" y="36070"/>
                    <a:pt x="54995" y="39500"/>
                  </a:cubicBezTo>
                  <a:cubicBezTo>
                    <a:pt x="53598" y="42929"/>
                    <a:pt x="51438" y="46104"/>
                    <a:pt x="48771" y="48771"/>
                  </a:cubicBezTo>
                  <a:cubicBezTo>
                    <a:pt x="46104" y="51439"/>
                    <a:pt x="43056" y="53471"/>
                    <a:pt x="39500" y="54995"/>
                  </a:cubicBezTo>
                  <a:cubicBezTo>
                    <a:pt x="35943" y="56519"/>
                    <a:pt x="32387" y="57154"/>
                    <a:pt x="28577" y="57154"/>
                  </a:cubicBezTo>
                  <a:cubicBezTo>
                    <a:pt x="24767" y="57154"/>
                    <a:pt x="21083" y="56392"/>
                    <a:pt x="17654" y="54995"/>
                  </a:cubicBezTo>
                  <a:cubicBezTo>
                    <a:pt x="14225" y="53598"/>
                    <a:pt x="11050" y="51439"/>
                    <a:pt x="8383" y="48771"/>
                  </a:cubicBezTo>
                  <a:cubicBezTo>
                    <a:pt x="5715" y="46104"/>
                    <a:pt x="3683" y="43056"/>
                    <a:pt x="2159" y="39500"/>
                  </a:cubicBezTo>
                  <a:cubicBezTo>
                    <a:pt x="635" y="35943"/>
                    <a:pt x="0" y="32387"/>
                    <a:pt x="0" y="28577"/>
                  </a:cubicBezTo>
                  <a:cubicBezTo>
                    <a:pt x="0" y="24767"/>
                    <a:pt x="762" y="21083"/>
                    <a:pt x="2159" y="17654"/>
                  </a:cubicBezTo>
                  <a:cubicBezTo>
                    <a:pt x="3556" y="14225"/>
                    <a:pt x="5715" y="11050"/>
                    <a:pt x="8383" y="8383"/>
                  </a:cubicBezTo>
                  <a:cubicBezTo>
                    <a:pt x="11050" y="5715"/>
                    <a:pt x="14098" y="3683"/>
                    <a:pt x="17654" y="2159"/>
                  </a:cubicBezTo>
                  <a:cubicBezTo>
                    <a:pt x="21210" y="635"/>
                    <a:pt x="24767" y="0"/>
                    <a:pt x="28577" y="0"/>
                  </a:cubicBezTo>
                  <a:cubicBezTo>
                    <a:pt x="32387" y="0"/>
                    <a:pt x="36070" y="762"/>
                    <a:pt x="39500" y="2159"/>
                  </a:cubicBezTo>
                  <a:cubicBezTo>
                    <a:pt x="42929" y="3556"/>
                    <a:pt x="46104" y="5715"/>
                    <a:pt x="48771" y="8383"/>
                  </a:cubicBezTo>
                  <a:cubicBezTo>
                    <a:pt x="51438" y="11050"/>
                    <a:pt x="53471" y="14098"/>
                    <a:pt x="54995" y="17654"/>
                  </a:cubicBezTo>
                  <a:cubicBezTo>
                    <a:pt x="56519" y="21210"/>
                    <a:pt x="57154" y="24767"/>
                    <a:pt x="57154" y="28577"/>
                  </a:cubicBezTo>
                  <a:close/>
                </a:path>
              </a:pathLst>
            </a:custGeom>
            <a:solidFill>
              <a:srgbClr val="245369"/>
            </a:solidFill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22259" y="6691913"/>
            <a:ext cx="3563693" cy="870937"/>
            <a:chOff x="0" y="0"/>
            <a:chExt cx="4751591" cy="11612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51578" cy="1161288"/>
            </a:xfrm>
            <a:custGeom>
              <a:avLst/>
              <a:gdLst/>
              <a:ahLst/>
              <a:cxnLst/>
              <a:rect l="l" t="t" r="r" b="b"/>
              <a:pathLst>
                <a:path w="4751578" h="1161288">
                  <a:moveTo>
                    <a:pt x="0" y="0"/>
                  </a:moveTo>
                  <a:lnTo>
                    <a:pt x="4751578" y="0"/>
                  </a:lnTo>
                  <a:lnTo>
                    <a:pt x="4751578" y="1161288"/>
                  </a:lnTo>
                  <a:lnTo>
                    <a:pt x="0" y="11612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2865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3565341" cy="7565136"/>
            <a:chOff x="0" y="0"/>
            <a:chExt cx="3565347" cy="756513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65402" cy="7562850"/>
            </a:xfrm>
            <a:custGeom>
              <a:avLst/>
              <a:gdLst/>
              <a:ahLst/>
              <a:cxnLst/>
              <a:rect l="l" t="t" r="r" b="b"/>
              <a:pathLst>
                <a:path w="3565402" h="7562850">
                  <a:moveTo>
                    <a:pt x="0" y="0"/>
                  </a:moveTo>
                  <a:lnTo>
                    <a:pt x="0" y="7562850"/>
                  </a:lnTo>
                  <a:lnTo>
                    <a:pt x="3565402" y="7562850"/>
                  </a:lnTo>
                  <a:lnTo>
                    <a:pt x="3565402" y="0"/>
                  </a:lnTo>
                  <a:close/>
                </a:path>
              </a:pathLst>
            </a:custGeom>
            <a:solidFill>
              <a:srgbClr val="245369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6990331" y="0"/>
            <a:ext cx="3708149" cy="7565136"/>
            <a:chOff x="0" y="0"/>
            <a:chExt cx="3708146" cy="756513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706241" cy="7562850"/>
            </a:xfrm>
            <a:custGeom>
              <a:avLst/>
              <a:gdLst/>
              <a:ahLst/>
              <a:cxnLst/>
              <a:rect l="l" t="t" r="r" b="b"/>
              <a:pathLst>
                <a:path w="3706241" h="7562850">
                  <a:moveTo>
                    <a:pt x="0" y="0"/>
                  </a:moveTo>
                  <a:lnTo>
                    <a:pt x="0" y="7562850"/>
                  </a:lnTo>
                  <a:lnTo>
                    <a:pt x="3706241" y="7562850"/>
                  </a:lnTo>
                  <a:lnTo>
                    <a:pt x="3706241" y="0"/>
                  </a:lnTo>
                  <a:close/>
                </a:path>
              </a:pathLst>
            </a:custGeom>
            <a:solidFill>
              <a:srgbClr val="245369"/>
            </a:solidFill>
          </p:spPr>
        </p:sp>
      </p:grpSp>
      <p:grpSp>
        <p:nvGrpSpPr>
          <p:cNvPr id="8" name="Group 8"/>
          <p:cNvGrpSpPr/>
          <p:nvPr/>
        </p:nvGrpSpPr>
        <p:grpSpPr>
          <a:xfrm rot="-10800000">
            <a:off x="3602993" y="0"/>
            <a:ext cx="3562055" cy="1820285"/>
            <a:chOff x="0" y="0"/>
            <a:chExt cx="4749406" cy="242704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749419" cy="2427097"/>
            </a:xfrm>
            <a:custGeom>
              <a:avLst/>
              <a:gdLst/>
              <a:ahLst/>
              <a:cxnLst/>
              <a:rect l="l" t="t" r="r" b="b"/>
              <a:pathLst>
                <a:path w="4749419" h="2427097">
                  <a:moveTo>
                    <a:pt x="0" y="0"/>
                  </a:moveTo>
                  <a:lnTo>
                    <a:pt x="4749419" y="0"/>
                  </a:lnTo>
                  <a:lnTo>
                    <a:pt x="4749419" y="2427097"/>
                  </a:lnTo>
                  <a:lnTo>
                    <a:pt x="0" y="24270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5" t="-32" b="-9369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0" y="0"/>
            <a:ext cx="3562712" cy="924277"/>
            <a:chOff x="0" y="0"/>
            <a:chExt cx="4738891" cy="12323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738878" cy="1232408"/>
            </a:xfrm>
            <a:custGeom>
              <a:avLst/>
              <a:gdLst/>
              <a:ahLst/>
              <a:cxnLst/>
              <a:rect l="l" t="t" r="r" b="b"/>
              <a:pathLst>
                <a:path w="4738878" h="1232408">
                  <a:moveTo>
                    <a:pt x="0" y="0"/>
                  </a:moveTo>
                  <a:lnTo>
                    <a:pt x="4738878" y="0"/>
                  </a:lnTo>
                  <a:lnTo>
                    <a:pt x="4738878" y="1232408"/>
                  </a:lnTo>
                  <a:lnTo>
                    <a:pt x="0" y="1232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828" b="-2291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55617" y="3077590"/>
            <a:ext cx="48006" cy="48006"/>
            <a:chOff x="0" y="0"/>
            <a:chExt cx="48006" cy="4800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006" cy="47879"/>
            </a:xfrm>
            <a:custGeom>
              <a:avLst/>
              <a:gdLst/>
              <a:ahLst/>
              <a:cxnLst/>
              <a:rect l="l" t="t" r="r" b="b"/>
              <a:pathLst>
                <a:path w="48006" h="47879">
                  <a:moveTo>
                    <a:pt x="48006" y="24003"/>
                  </a:moveTo>
                  <a:cubicBezTo>
                    <a:pt x="48006" y="27178"/>
                    <a:pt x="47371" y="30226"/>
                    <a:pt x="46228" y="33147"/>
                  </a:cubicBezTo>
                  <a:cubicBezTo>
                    <a:pt x="45085" y="36068"/>
                    <a:pt x="43307" y="38735"/>
                    <a:pt x="41021" y="40894"/>
                  </a:cubicBezTo>
                  <a:cubicBezTo>
                    <a:pt x="38735" y="43053"/>
                    <a:pt x="36195" y="44831"/>
                    <a:pt x="33274" y="46101"/>
                  </a:cubicBezTo>
                  <a:cubicBezTo>
                    <a:pt x="30353" y="47371"/>
                    <a:pt x="27305" y="47879"/>
                    <a:pt x="24130" y="47879"/>
                  </a:cubicBezTo>
                  <a:cubicBezTo>
                    <a:pt x="20955" y="47879"/>
                    <a:pt x="17907" y="47244"/>
                    <a:pt x="14986" y="46101"/>
                  </a:cubicBezTo>
                  <a:cubicBezTo>
                    <a:pt x="12065" y="44958"/>
                    <a:pt x="9271" y="43180"/>
                    <a:pt x="6985" y="41021"/>
                  </a:cubicBezTo>
                  <a:cubicBezTo>
                    <a:pt x="4699" y="38862"/>
                    <a:pt x="3048" y="36068"/>
                    <a:pt x="1778" y="33147"/>
                  </a:cubicBezTo>
                  <a:cubicBezTo>
                    <a:pt x="508" y="30226"/>
                    <a:pt x="0" y="27178"/>
                    <a:pt x="0" y="24003"/>
                  </a:cubicBezTo>
                  <a:cubicBezTo>
                    <a:pt x="0" y="20828"/>
                    <a:pt x="635" y="17780"/>
                    <a:pt x="1778" y="14859"/>
                  </a:cubicBezTo>
                  <a:cubicBezTo>
                    <a:pt x="2921" y="11938"/>
                    <a:pt x="4826" y="9271"/>
                    <a:pt x="6985" y="6985"/>
                  </a:cubicBezTo>
                  <a:cubicBezTo>
                    <a:pt x="9144" y="4699"/>
                    <a:pt x="11938" y="3048"/>
                    <a:pt x="14859" y="1778"/>
                  </a:cubicBezTo>
                  <a:cubicBezTo>
                    <a:pt x="17780" y="508"/>
                    <a:pt x="20828" y="0"/>
                    <a:pt x="24003" y="0"/>
                  </a:cubicBezTo>
                  <a:cubicBezTo>
                    <a:pt x="27178" y="0"/>
                    <a:pt x="30226" y="635"/>
                    <a:pt x="33147" y="1778"/>
                  </a:cubicBezTo>
                  <a:cubicBezTo>
                    <a:pt x="36068" y="2921"/>
                    <a:pt x="38735" y="4699"/>
                    <a:pt x="40894" y="6985"/>
                  </a:cubicBezTo>
                  <a:cubicBezTo>
                    <a:pt x="43053" y="9271"/>
                    <a:pt x="44831" y="11811"/>
                    <a:pt x="46101" y="14732"/>
                  </a:cubicBezTo>
                  <a:cubicBezTo>
                    <a:pt x="47371" y="17653"/>
                    <a:pt x="47879" y="20701"/>
                    <a:pt x="47879" y="23876"/>
                  </a:cubicBezTo>
                  <a:close/>
                </a:path>
              </a:pathLst>
            </a:custGeom>
            <a:solidFill>
              <a:srgbClr val="F9F7F7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272206" y="2872388"/>
            <a:ext cx="48006" cy="48006"/>
            <a:chOff x="0" y="0"/>
            <a:chExt cx="48006" cy="4800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8006" cy="47879"/>
            </a:xfrm>
            <a:custGeom>
              <a:avLst/>
              <a:gdLst/>
              <a:ahLst/>
              <a:cxnLst/>
              <a:rect l="l" t="t" r="r" b="b"/>
              <a:pathLst>
                <a:path w="48006" h="47879">
                  <a:moveTo>
                    <a:pt x="48006" y="24003"/>
                  </a:moveTo>
                  <a:cubicBezTo>
                    <a:pt x="48006" y="27178"/>
                    <a:pt x="47371" y="30226"/>
                    <a:pt x="46228" y="33147"/>
                  </a:cubicBezTo>
                  <a:cubicBezTo>
                    <a:pt x="45085" y="36068"/>
                    <a:pt x="43307" y="38735"/>
                    <a:pt x="41021" y="40894"/>
                  </a:cubicBezTo>
                  <a:cubicBezTo>
                    <a:pt x="38735" y="43053"/>
                    <a:pt x="36195" y="44831"/>
                    <a:pt x="33274" y="46101"/>
                  </a:cubicBezTo>
                  <a:cubicBezTo>
                    <a:pt x="30353" y="47371"/>
                    <a:pt x="27305" y="47879"/>
                    <a:pt x="24130" y="47879"/>
                  </a:cubicBezTo>
                  <a:cubicBezTo>
                    <a:pt x="20955" y="47879"/>
                    <a:pt x="17907" y="47244"/>
                    <a:pt x="14986" y="46101"/>
                  </a:cubicBezTo>
                  <a:cubicBezTo>
                    <a:pt x="12065" y="44958"/>
                    <a:pt x="9271" y="43180"/>
                    <a:pt x="6985" y="41021"/>
                  </a:cubicBezTo>
                  <a:cubicBezTo>
                    <a:pt x="4699" y="38862"/>
                    <a:pt x="3048" y="36068"/>
                    <a:pt x="1778" y="33147"/>
                  </a:cubicBezTo>
                  <a:cubicBezTo>
                    <a:pt x="508" y="30226"/>
                    <a:pt x="0" y="27178"/>
                    <a:pt x="0" y="24003"/>
                  </a:cubicBezTo>
                  <a:cubicBezTo>
                    <a:pt x="0" y="20828"/>
                    <a:pt x="635" y="17780"/>
                    <a:pt x="1778" y="14859"/>
                  </a:cubicBezTo>
                  <a:cubicBezTo>
                    <a:pt x="2921" y="11938"/>
                    <a:pt x="4826" y="9271"/>
                    <a:pt x="6985" y="6985"/>
                  </a:cubicBezTo>
                  <a:cubicBezTo>
                    <a:pt x="9144" y="4699"/>
                    <a:pt x="11938" y="3048"/>
                    <a:pt x="14859" y="1778"/>
                  </a:cubicBezTo>
                  <a:cubicBezTo>
                    <a:pt x="17780" y="508"/>
                    <a:pt x="20828" y="0"/>
                    <a:pt x="24003" y="0"/>
                  </a:cubicBezTo>
                  <a:cubicBezTo>
                    <a:pt x="27178" y="0"/>
                    <a:pt x="30226" y="635"/>
                    <a:pt x="33147" y="1778"/>
                  </a:cubicBezTo>
                  <a:cubicBezTo>
                    <a:pt x="36068" y="2921"/>
                    <a:pt x="38735" y="4699"/>
                    <a:pt x="40894" y="6985"/>
                  </a:cubicBezTo>
                  <a:cubicBezTo>
                    <a:pt x="43053" y="9271"/>
                    <a:pt x="44831" y="11811"/>
                    <a:pt x="46101" y="14732"/>
                  </a:cubicBezTo>
                  <a:cubicBezTo>
                    <a:pt x="47371" y="17653"/>
                    <a:pt x="47879" y="20701"/>
                    <a:pt x="47879" y="23876"/>
                  </a:cubicBezTo>
                  <a:close/>
                </a:path>
              </a:pathLst>
            </a:custGeom>
            <a:solidFill>
              <a:srgbClr val="F9F7F7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647192" y="3822149"/>
            <a:ext cx="2219477" cy="28585"/>
            <a:chOff x="0" y="0"/>
            <a:chExt cx="2219477" cy="2858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19449" cy="28577"/>
            </a:xfrm>
            <a:custGeom>
              <a:avLst/>
              <a:gdLst/>
              <a:ahLst/>
              <a:cxnLst/>
              <a:rect l="l" t="t" r="r" b="b"/>
              <a:pathLst>
                <a:path w="2219449" h="28577">
                  <a:moveTo>
                    <a:pt x="0" y="0"/>
                  </a:moveTo>
                  <a:lnTo>
                    <a:pt x="2219449" y="0"/>
                  </a:lnTo>
                  <a:lnTo>
                    <a:pt x="2219449" y="28577"/>
                  </a:lnTo>
                  <a:lnTo>
                    <a:pt x="0" y="28577"/>
                  </a:lnTo>
                  <a:close/>
                </a:path>
              </a:pathLst>
            </a:custGeom>
            <a:solidFill>
              <a:srgbClr val="F9F7F7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4043401" y="2054495"/>
            <a:ext cx="2694603" cy="42882"/>
            <a:chOff x="0" y="0"/>
            <a:chExt cx="2694610" cy="4287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694564" cy="42923"/>
            </a:xfrm>
            <a:custGeom>
              <a:avLst/>
              <a:gdLst/>
              <a:ahLst/>
              <a:cxnLst/>
              <a:rect l="l" t="t" r="r" b="b"/>
              <a:pathLst>
                <a:path w="2694564" h="42923">
                  <a:moveTo>
                    <a:pt x="127" y="0"/>
                  </a:moveTo>
                  <a:lnTo>
                    <a:pt x="2694564" y="14350"/>
                  </a:lnTo>
                  <a:lnTo>
                    <a:pt x="2694437" y="42923"/>
                  </a:lnTo>
                  <a:lnTo>
                    <a:pt x="0" y="28573"/>
                  </a:lnTo>
                  <a:close/>
                </a:path>
              </a:pathLst>
            </a:custGeom>
            <a:solidFill>
              <a:srgbClr val="245369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4138612" y="2688031"/>
            <a:ext cx="142932" cy="142932"/>
            <a:chOff x="0" y="0"/>
            <a:chExt cx="190576" cy="19057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90627" cy="190627"/>
            </a:xfrm>
            <a:custGeom>
              <a:avLst/>
              <a:gdLst/>
              <a:ahLst/>
              <a:cxnLst/>
              <a:rect l="l" t="t" r="r" b="b"/>
              <a:pathLst>
                <a:path w="190627" h="190627">
                  <a:moveTo>
                    <a:pt x="0" y="0"/>
                  </a:moveTo>
                  <a:lnTo>
                    <a:pt x="190627" y="0"/>
                  </a:lnTo>
                  <a:lnTo>
                    <a:pt x="190627" y="190627"/>
                  </a:lnTo>
                  <a:lnTo>
                    <a:pt x="0" y="190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26" b="26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4138460" y="4245235"/>
            <a:ext cx="142932" cy="142932"/>
            <a:chOff x="0" y="0"/>
            <a:chExt cx="190576" cy="19057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90627" cy="190627"/>
            </a:xfrm>
            <a:custGeom>
              <a:avLst/>
              <a:gdLst/>
              <a:ahLst/>
              <a:cxnLst/>
              <a:rect l="l" t="t" r="r" b="b"/>
              <a:pathLst>
                <a:path w="190627" h="190627">
                  <a:moveTo>
                    <a:pt x="0" y="0"/>
                  </a:moveTo>
                  <a:lnTo>
                    <a:pt x="190627" y="0"/>
                  </a:lnTo>
                  <a:lnTo>
                    <a:pt x="190627" y="190627"/>
                  </a:lnTo>
                  <a:lnTo>
                    <a:pt x="0" y="190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26" b="26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4138612" y="4518022"/>
            <a:ext cx="142932" cy="142932"/>
            <a:chOff x="0" y="0"/>
            <a:chExt cx="190576" cy="19057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90627" cy="190627"/>
            </a:xfrm>
            <a:custGeom>
              <a:avLst/>
              <a:gdLst/>
              <a:ahLst/>
              <a:cxnLst/>
              <a:rect l="l" t="t" r="r" b="b"/>
              <a:pathLst>
                <a:path w="190627" h="190627">
                  <a:moveTo>
                    <a:pt x="0" y="0"/>
                  </a:moveTo>
                  <a:lnTo>
                    <a:pt x="190627" y="0"/>
                  </a:lnTo>
                  <a:lnTo>
                    <a:pt x="190627" y="190627"/>
                  </a:lnTo>
                  <a:lnTo>
                    <a:pt x="0" y="190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6" b="26"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4138612" y="3786035"/>
            <a:ext cx="142932" cy="142932"/>
            <a:chOff x="0" y="0"/>
            <a:chExt cx="190576" cy="19057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90627" cy="190627"/>
            </a:xfrm>
            <a:custGeom>
              <a:avLst/>
              <a:gdLst/>
              <a:ahLst/>
              <a:cxnLst/>
              <a:rect l="l" t="t" r="r" b="b"/>
              <a:pathLst>
                <a:path w="190627" h="190627">
                  <a:moveTo>
                    <a:pt x="0" y="0"/>
                  </a:moveTo>
                  <a:lnTo>
                    <a:pt x="190627" y="0"/>
                  </a:lnTo>
                  <a:lnTo>
                    <a:pt x="190627" y="190627"/>
                  </a:lnTo>
                  <a:lnTo>
                    <a:pt x="0" y="190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26" b="26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4553769" y="5199917"/>
            <a:ext cx="1201188" cy="8649"/>
            <a:chOff x="0" y="0"/>
            <a:chExt cx="1201191" cy="864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201171" cy="8637"/>
            </a:xfrm>
            <a:custGeom>
              <a:avLst/>
              <a:gdLst/>
              <a:ahLst/>
              <a:cxnLst/>
              <a:rect l="l" t="t" r="r" b="b"/>
              <a:pathLst>
                <a:path w="1201171" h="8637">
                  <a:moveTo>
                    <a:pt x="0" y="0"/>
                  </a:moveTo>
                  <a:lnTo>
                    <a:pt x="0" y="8637"/>
                  </a:lnTo>
                  <a:lnTo>
                    <a:pt x="611888" y="8637"/>
                  </a:lnTo>
                  <a:lnTo>
                    <a:pt x="611888" y="0"/>
                  </a:lnTo>
                  <a:close/>
                  <a:moveTo>
                    <a:pt x="641606" y="0"/>
                  </a:moveTo>
                  <a:lnTo>
                    <a:pt x="641606" y="8637"/>
                  </a:lnTo>
                  <a:lnTo>
                    <a:pt x="969903" y="8637"/>
                  </a:lnTo>
                  <a:lnTo>
                    <a:pt x="969903" y="0"/>
                  </a:lnTo>
                  <a:close/>
                  <a:moveTo>
                    <a:pt x="999494" y="0"/>
                  </a:moveTo>
                  <a:lnTo>
                    <a:pt x="999494" y="8637"/>
                  </a:lnTo>
                  <a:lnTo>
                    <a:pt x="1201171" y="8637"/>
                  </a:lnTo>
                  <a:lnTo>
                    <a:pt x="1201171" y="0"/>
                  </a:lnTo>
                  <a:close/>
                </a:path>
              </a:pathLst>
            </a:custGeom>
            <a:solidFill>
              <a:srgbClr val="1E4F65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6723536" y="0"/>
            <a:ext cx="1953358" cy="1734474"/>
            <a:chOff x="0" y="0"/>
            <a:chExt cx="2604478" cy="231263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604516" cy="2312670"/>
            </a:xfrm>
            <a:custGeom>
              <a:avLst/>
              <a:gdLst/>
              <a:ahLst/>
              <a:cxnLst/>
              <a:rect l="l" t="t" r="r" b="b"/>
              <a:pathLst>
                <a:path w="2604516" h="2312670">
                  <a:moveTo>
                    <a:pt x="0" y="0"/>
                  </a:moveTo>
                  <a:lnTo>
                    <a:pt x="2604516" y="0"/>
                  </a:lnTo>
                  <a:lnTo>
                    <a:pt x="2604516" y="2312670"/>
                  </a:lnTo>
                  <a:lnTo>
                    <a:pt x="0" y="23126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619" r="1" b="2"/>
              </a:stretch>
            </a:blipFill>
          </p:spPr>
        </p:sp>
      </p:grpSp>
      <p:sp>
        <p:nvSpPr>
          <p:cNvPr id="34" name="Freeform 34"/>
          <p:cNvSpPr/>
          <p:nvPr/>
        </p:nvSpPr>
        <p:spPr>
          <a:xfrm>
            <a:off x="236210" y="1200626"/>
            <a:ext cx="3015767" cy="28585"/>
          </a:xfrm>
          <a:custGeom>
            <a:avLst/>
            <a:gdLst/>
            <a:ahLst/>
            <a:cxnLst/>
            <a:rect l="l" t="t" r="r" b="b"/>
            <a:pathLst>
              <a:path w="3015767" h="28585">
                <a:moveTo>
                  <a:pt x="0" y="0"/>
                </a:moveTo>
                <a:lnTo>
                  <a:pt x="3015768" y="0"/>
                </a:lnTo>
                <a:lnTo>
                  <a:pt x="3015768" y="28585"/>
                </a:lnTo>
                <a:lnTo>
                  <a:pt x="0" y="2858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7962052" y="6956612"/>
            <a:ext cx="142932" cy="142932"/>
            <a:chOff x="0" y="0"/>
            <a:chExt cx="190576" cy="19057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90627" cy="190627"/>
            </a:xfrm>
            <a:custGeom>
              <a:avLst/>
              <a:gdLst/>
              <a:ahLst/>
              <a:cxnLst/>
              <a:rect l="l" t="t" r="r" b="b"/>
              <a:pathLst>
                <a:path w="190627" h="190627">
                  <a:moveTo>
                    <a:pt x="0" y="0"/>
                  </a:moveTo>
                  <a:lnTo>
                    <a:pt x="190627" y="0"/>
                  </a:lnTo>
                  <a:lnTo>
                    <a:pt x="190627" y="190627"/>
                  </a:lnTo>
                  <a:lnTo>
                    <a:pt x="0" y="190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26" b="26"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>
            <a:off x="7962052" y="7184736"/>
            <a:ext cx="142932" cy="142932"/>
            <a:chOff x="0" y="0"/>
            <a:chExt cx="190576" cy="190576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90627" cy="190627"/>
            </a:xfrm>
            <a:custGeom>
              <a:avLst/>
              <a:gdLst/>
              <a:ahLst/>
              <a:cxnLst/>
              <a:rect l="l" t="t" r="r" b="b"/>
              <a:pathLst>
                <a:path w="190627" h="190627">
                  <a:moveTo>
                    <a:pt x="0" y="0"/>
                  </a:moveTo>
                  <a:lnTo>
                    <a:pt x="190627" y="0"/>
                  </a:lnTo>
                  <a:lnTo>
                    <a:pt x="190627" y="190627"/>
                  </a:lnTo>
                  <a:lnTo>
                    <a:pt x="0" y="190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26" b="26"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4540815" y="5783199"/>
            <a:ext cx="1524572" cy="1524572"/>
            <a:chOff x="0" y="0"/>
            <a:chExt cx="2032762" cy="2032762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032762" cy="2032762"/>
            </a:xfrm>
            <a:custGeom>
              <a:avLst/>
              <a:gdLst/>
              <a:ahLst/>
              <a:cxnLst/>
              <a:rect l="l" t="t" r="r" b="b"/>
              <a:pathLst>
                <a:path w="2032762" h="2032762">
                  <a:moveTo>
                    <a:pt x="0" y="0"/>
                  </a:moveTo>
                  <a:lnTo>
                    <a:pt x="2032762" y="0"/>
                  </a:lnTo>
                  <a:lnTo>
                    <a:pt x="2032762" y="2032762"/>
                  </a:lnTo>
                  <a:lnTo>
                    <a:pt x="0" y="20327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1" name="Group 41"/>
          <p:cNvGrpSpPr/>
          <p:nvPr/>
        </p:nvGrpSpPr>
        <p:grpSpPr>
          <a:xfrm>
            <a:off x="236115" y="1104938"/>
            <a:ext cx="3014634" cy="224752"/>
            <a:chOff x="0" y="0"/>
            <a:chExt cx="3014624" cy="22475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3014593" cy="224789"/>
            </a:xfrm>
            <a:custGeom>
              <a:avLst/>
              <a:gdLst/>
              <a:ahLst/>
              <a:cxnLst/>
              <a:rect l="l" t="t" r="r" b="b"/>
              <a:pathLst>
                <a:path w="3014593" h="224789">
                  <a:moveTo>
                    <a:pt x="0" y="224789"/>
                  </a:moveTo>
                  <a:lnTo>
                    <a:pt x="3014593" y="224789"/>
                  </a:lnTo>
                  <a:lnTo>
                    <a:pt x="3014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45" name="Group 45"/>
          <p:cNvGrpSpPr/>
          <p:nvPr/>
        </p:nvGrpSpPr>
        <p:grpSpPr>
          <a:xfrm>
            <a:off x="4041877" y="2056562"/>
            <a:ext cx="2693594" cy="42862"/>
            <a:chOff x="0" y="0"/>
            <a:chExt cx="2693594" cy="4286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693548" cy="42799"/>
            </a:xfrm>
            <a:custGeom>
              <a:avLst/>
              <a:gdLst/>
              <a:ahLst/>
              <a:cxnLst/>
              <a:rect l="l" t="t" r="r" b="b"/>
              <a:pathLst>
                <a:path w="2693548" h="42799">
                  <a:moveTo>
                    <a:pt x="0" y="42799"/>
                  </a:moveTo>
                  <a:lnTo>
                    <a:pt x="2693548" y="42799"/>
                  </a:lnTo>
                  <a:lnTo>
                    <a:pt x="26935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47" name="TextBox 47"/>
          <p:cNvSpPr txBox="1"/>
          <p:nvPr/>
        </p:nvSpPr>
        <p:spPr>
          <a:xfrm>
            <a:off x="210901" y="1211980"/>
            <a:ext cx="3359229" cy="900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53"/>
              </a:lnSpc>
            </a:pPr>
            <a:r>
              <a:rPr lang="en-US" sz="1050" dirty="0" err="1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Қазақстан</a:t>
            </a:r>
            <a:r>
              <a:rPr lang="en-US" sz="1050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Республикасында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тұрақты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тұру</a:t>
            </a:r>
            <a:r>
              <a:rPr lang="kk-KZ" sz="1050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ға келетін </a:t>
            </a:r>
            <a:r>
              <a:rPr lang="en-US" sz="1050" dirty="0" err="1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шетел</a:t>
            </a:r>
            <a:r>
              <a:rPr lang="en-US" sz="1050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азаматтары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мен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kk-KZ" sz="1050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этникалық қазақтар  және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пилоттық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жобасы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шеңберінде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іске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асырылуда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: </a:t>
            </a:r>
            <a:r>
              <a:rPr lang="kk-KZ" sz="1050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ж</a:t>
            </a:r>
            <a:r>
              <a:rPr lang="en-US" sz="1050" dirty="0" err="1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өніндегі</a:t>
            </a:r>
            <a:r>
              <a:rPr lang="en-US" sz="1050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kk-KZ" sz="1050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этникалық </a:t>
            </a:r>
            <a:endParaRPr lang="en-US" sz="1050" dirty="0">
              <a:solidFill>
                <a:srgbClr val="F9F7F7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294694" y="3264592"/>
            <a:ext cx="3007309" cy="482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</a:pPr>
            <a:r>
              <a:rPr lang="en-US" sz="1252" b="1" dirty="0">
                <a:solidFill>
                  <a:srgbClr val="F9F7F7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ҚАНДАСТАРДЫ ҚОНЫСТАНДЫРУҒА АРНАЛҒАН АЙМАҚТАР: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978322" y="3599469"/>
            <a:ext cx="43310" cy="227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3"/>
              </a:lnSpc>
            </a:pPr>
            <a:r>
              <a:rPr lang="en-US" sz="1252">
                <a:solidFill>
                  <a:srgbClr val="F9F7F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113237" y="3848458"/>
            <a:ext cx="1433036" cy="214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3"/>
              </a:lnSpc>
            </a:pPr>
            <a:r>
              <a:rPr lang="en-US" sz="1252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1. </a:t>
            </a:r>
            <a:r>
              <a:rPr lang="en-US" sz="1252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Ақмола</a:t>
            </a:r>
            <a:r>
              <a:rPr lang="en-US" sz="1252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252" dirty="0" err="1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облысы</a:t>
            </a:r>
            <a:r>
              <a:rPr lang="kk-KZ" sz="1252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ru-RU" sz="1252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252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endParaRPr lang="en-US" sz="1252" dirty="0">
              <a:solidFill>
                <a:srgbClr val="F9F7F7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51" name="TextBox 51"/>
          <p:cNvSpPr txBox="1"/>
          <p:nvPr/>
        </p:nvSpPr>
        <p:spPr>
          <a:xfrm>
            <a:off x="546100" y="4070400"/>
            <a:ext cx="2416750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</a:pPr>
            <a:r>
              <a:rPr lang="en-US" sz="1252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2. </a:t>
            </a:r>
            <a:r>
              <a:rPr lang="ru-RU" sz="1252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Абай</a:t>
            </a:r>
            <a:r>
              <a:rPr lang="en-US" sz="1252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252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облысы</a:t>
            </a:r>
            <a:r>
              <a:rPr lang="en-US" sz="1252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</a:p>
          <a:p>
            <a:pPr algn="ctr">
              <a:lnSpc>
                <a:spcPts val="1746"/>
              </a:lnSpc>
            </a:pPr>
            <a:r>
              <a:rPr lang="en-US" sz="1252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3. </a:t>
            </a:r>
            <a:r>
              <a:rPr lang="en-US" sz="1252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Шығыс</a:t>
            </a:r>
            <a:r>
              <a:rPr lang="en-US" sz="1252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252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Қазақстан</a:t>
            </a:r>
            <a:r>
              <a:rPr lang="en-US" sz="1252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252" dirty="0" err="1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облысы</a:t>
            </a:r>
            <a:r>
              <a:rPr lang="en-US" sz="1252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endParaRPr lang="ru-RU" sz="1252" dirty="0" smtClean="0">
              <a:solidFill>
                <a:srgbClr val="F9F7F7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ctr">
              <a:lnSpc>
                <a:spcPts val="1746"/>
              </a:lnSpc>
            </a:pPr>
            <a:r>
              <a:rPr lang="en-US" sz="1252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4</a:t>
            </a:r>
            <a:r>
              <a:rPr lang="en-US" sz="1252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. </a:t>
            </a:r>
            <a:r>
              <a:rPr lang="en-US" sz="1252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Қостанай</a:t>
            </a:r>
            <a:r>
              <a:rPr lang="en-US" sz="1252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252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облысы</a:t>
            </a:r>
            <a:r>
              <a:rPr lang="en-US" sz="1252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endParaRPr lang="ru-RU" sz="1252" dirty="0" smtClean="0">
              <a:solidFill>
                <a:srgbClr val="F9F7F7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ctr">
              <a:lnSpc>
                <a:spcPts val="1746"/>
              </a:lnSpc>
            </a:pPr>
            <a:r>
              <a:rPr lang="en-US" sz="1252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5. </a:t>
            </a:r>
            <a:r>
              <a:rPr lang="en-US" sz="1252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Павлодар</a:t>
            </a:r>
            <a:r>
              <a:rPr lang="en-US" sz="1252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252" dirty="0" err="1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облысы</a:t>
            </a:r>
            <a:endParaRPr lang="en-US" sz="1252" dirty="0">
              <a:solidFill>
                <a:srgbClr val="F9F7F7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ctr">
              <a:lnSpc>
                <a:spcPts val="1746"/>
              </a:lnSpc>
            </a:pPr>
            <a:r>
              <a:rPr lang="en-US" sz="1252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6. </a:t>
            </a:r>
            <a:r>
              <a:rPr lang="en-US" sz="1252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Солтүстік</a:t>
            </a:r>
            <a:r>
              <a:rPr lang="en-US" sz="1252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252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Қазақстан</a:t>
            </a:r>
            <a:r>
              <a:rPr lang="en-US" sz="1252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252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облысы</a:t>
            </a:r>
            <a:endParaRPr lang="en-US" sz="1252" dirty="0">
              <a:solidFill>
                <a:srgbClr val="F9F7F7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ctr">
              <a:lnSpc>
                <a:spcPts val="1746"/>
              </a:lnSpc>
            </a:pPr>
            <a:r>
              <a:rPr lang="en-US" sz="1252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7. </a:t>
            </a:r>
            <a:r>
              <a:rPr lang="kk-KZ" sz="1252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Ұлытау облысы </a:t>
            </a:r>
            <a:endParaRPr lang="en-US" sz="1252" dirty="0">
              <a:solidFill>
                <a:srgbClr val="F9F7F7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57" name="TextBox 57"/>
          <p:cNvSpPr txBox="1"/>
          <p:nvPr/>
        </p:nvSpPr>
        <p:spPr>
          <a:xfrm>
            <a:off x="215981" y="2170902"/>
            <a:ext cx="3127915" cy="563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«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Шетелдіктер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мен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азаматтығы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жоқ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адамдарға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Қазақстан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Республикасында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тұрақты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тұруға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рұқсат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беру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(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тұрақты</a:t>
            </a:r>
            <a:r>
              <a:rPr lang="en-US" sz="105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5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тұру</a:t>
            </a:r>
            <a:r>
              <a:rPr lang="en-US" sz="1050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)</a:t>
            </a:r>
            <a:endParaRPr lang="en-US" sz="1050" dirty="0">
              <a:solidFill>
                <a:srgbClr val="F9F7F7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58" name="TextBox 58"/>
          <p:cNvSpPr txBox="1"/>
          <p:nvPr/>
        </p:nvSpPr>
        <p:spPr>
          <a:xfrm>
            <a:off x="4115448" y="4944361"/>
            <a:ext cx="2514200" cy="700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9"/>
              </a:lnSpc>
            </a:pPr>
            <a:r>
              <a:rPr lang="en-US" sz="817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 QR КОД БОЙЫНША САУАЛНАМАНЫ ТОЛТЫРУ ҮШІН БЕЙНЕ НҰСҚАУЛЫҚПЕН ТАНЫСЫҢЫЗ</a:t>
            </a:r>
          </a:p>
          <a:p>
            <a:pPr algn="ctr" rtl="1">
              <a:lnSpc>
                <a:spcPts val="1089"/>
              </a:lnSpc>
            </a:pPr>
            <a:endParaRPr lang="en-US" sz="817">
              <a:solidFill>
                <a:srgbClr val="1E4F65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ctr">
              <a:lnSpc>
                <a:spcPts val="1089"/>
              </a:lnSpc>
            </a:pPr>
            <a:r>
              <a:rPr lang="en-US" sz="817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 ЕГЕР СІЗДЕ СҰРАҚТАР ТУЫНДАСА, ТЕХНИКАЛЫҚ ҚОЛДАУ ҚЫЗМЕТІНЕ ХАБАРЛАСЫҢЫЗ 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7671787" y="3406188"/>
            <a:ext cx="2398224" cy="1100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76"/>
              </a:lnSpc>
            </a:pPr>
            <a:r>
              <a:rPr lang="en-US" sz="160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ТҰРАҚТЫ ТҰРУҒА ЖӘНЕ ҚАНДАС МӘРТЕБЕСІНЕ ҚАЛАЙ РҰҚСАТ АЛУҒА БОЛАДЫ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8359521" y="6923361"/>
            <a:ext cx="1421330" cy="456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5"/>
              </a:lnSpc>
            </a:pPr>
            <a:r>
              <a:rPr lang="en-US" sz="1200">
                <a:solidFill>
                  <a:srgbClr val="F9F7F7"/>
                </a:solidFill>
                <a:latin typeface="Poppins Light"/>
                <a:ea typeface="Poppins Light"/>
                <a:cs typeface="Poppins Light"/>
                <a:sym typeface="Poppins Light"/>
              </a:rPr>
              <a:t>app.testcenter.kz migration.enbek.kz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4399045" y="1440751"/>
            <a:ext cx="1946091" cy="175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72"/>
              </a:lnSpc>
            </a:pPr>
            <a:r>
              <a:rPr lang="en-US" sz="105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ЕГЕР СІЗДЕ СҰРАҚТАР БОЛСА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4677461" y="1621793"/>
            <a:ext cx="1378163" cy="175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72"/>
              </a:lnSpc>
            </a:pPr>
            <a:r>
              <a:rPr lang="en-US" sz="105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ҚОЛДАУ ҚЫЗМЕТІНЕ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4815326" y="1802835"/>
            <a:ext cx="1096870" cy="175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72"/>
              </a:lnSpc>
            </a:pPr>
            <a:r>
              <a:rPr lang="en-US" sz="105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ХАБАРЛАСЫҢЫЗ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3913293" y="2301038"/>
            <a:ext cx="299390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539"/>
              </a:lnSpc>
            </a:pPr>
            <a:r>
              <a:rPr lang="en-US" sz="1099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КАЗТЕСТ</a:t>
            </a:r>
            <a:r>
              <a:rPr lang="kk-KZ" sz="1099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99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мәселелері</a:t>
            </a:r>
            <a:r>
              <a:rPr lang="kk-KZ" sz="1099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99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бойынша</a:t>
            </a:r>
            <a:r>
              <a:rPr lang="kk-KZ" sz="1099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99" dirty="0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Call-center</a:t>
            </a:r>
          </a:p>
          <a:p>
            <a:pPr algn="l">
              <a:lnSpc>
                <a:spcPts val="1539"/>
              </a:lnSpc>
            </a:pPr>
            <a:r>
              <a:rPr lang="en-US" sz="1099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endParaRPr lang="en-US" sz="1099" dirty="0">
              <a:solidFill>
                <a:srgbClr val="24536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65" name="TextBox 65"/>
          <p:cNvSpPr txBox="1"/>
          <p:nvPr/>
        </p:nvSpPr>
        <p:spPr>
          <a:xfrm>
            <a:off x="4030418" y="3329702"/>
            <a:ext cx="2398671" cy="407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099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Сауалнаманы толтырумәселелері бойынша: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4447032" y="3760965"/>
            <a:ext cx="1883616" cy="18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9"/>
              </a:lnSpc>
            </a:pPr>
            <a:r>
              <a:rPr lang="en-US" sz="1099" b="1" dirty="0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1414 </a:t>
            </a:r>
            <a:r>
              <a:rPr lang="en-US" sz="1099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( </a:t>
            </a:r>
            <a:r>
              <a:rPr lang="en-US" sz="1099" dirty="0" err="1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Қазақстан</a:t>
            </a:r>
            <a:r>
              <a:rPr lang="en-US" sz="1099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099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бойынша</a:t>
            </a:r>
            <a:r>
              <a:rPr lang="en-US" sz="1099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4447032" y="3949551"/>
            <a:ext cx="1375353" cy="217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9"/>
              </a:lnSpc>
            </a:pPr>
            <a:r>
              <a:rPr lang="en-US" sz="1099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қоңырау шалу үшін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8240439" y="447932"/>
            <a:ext cx="1664522" cy="573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1099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 ЕҢБЕК ЖӘНЕ ХАЛЫҚТЫ ӘЛЕУМЕТТІК ҚОРҒАУ МИНИСТРЛІГІ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4471654" y="2631405"/>
            <a:ext cx="1270797" cy="568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US" sz="1099" b="1" dirty="0">
                <a:solidFill>
                  <a:srgbClr val="245369"/>
                </a:solidFill>
                <a:latin typeface="Poppins Bold"/>
                <a:ea typeface="Poppins Bold"/>
                <a:cs typeface="Poppins Bold"/>
                <a:sym typeface="Poppins Bold"/>
              </a:rPr>
              <a:t>+ 7(7172) 79 9864 + 7(7172) </a:t>
            </a:r>
            <a:r>
              <a:rPr lang="en-US" sz="1099" b="1" dirty="0" smtClean="0">
                <a:solidFill>
                  <a:srgbClr val="245369"/>
                </a:solidFill>
                <a:latin typeface="Poppins Bold"/>
                <a:ea typeface="Poppins Bold"/>
                <a:cs typeface="Poppins Bold"/>
                <a:sym typeface="Poppins Bold"/>
              </a:rPr>
              <a:t>79 9865 + </a:t>
            </a:r>
            <a:r>
              <a:rPr lang="ru-RU" sz="1099" b="1" dirty="0" smtClean="0">
                <a:solidFill>
                  <a:srgbClr val="245369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099" b="1" dirty="0" smtClean="0">
                <a:solidFill>
                  <a:srgbClr val="245369"/>
                </a:solidFill>
                <a:latin typeface="Poppins Bold"/>
                <a:ea typeface="Poppins Bold"/>
                <a:cs typeface="Poppins Bold"/>
                <a:sym typeface="Poppins Bold"/>
              </a:rPr>
              <a:t>7(7172</a:t>
            </a:r>
            <a:r>
              <a:rPr lang="en-US" sz="1099" b="1" dirty="0">
                <a:solidFill>
                  <a:srgbClr val="245369"/>
                </a:solidFill>
                <a:latin typeface="Poppins Bold"/>
                <a:ea typeface="Poppins Bold"/>
                <a:cs typeface="Poppins Bold"/>
                <a:sym typeface="Poppins Bold"/>
              </a:rPr>
              <a:t>) </a:t>
            </a:r>
            <a:r>
              <a:rPr lang="ru-RU" sz="1099" b="1" dirty="0" smtClean="0">
                <a:solidFill>
                  <a:srgbClr val="245369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099" b="1" dirty="0" smtClean="0">
                <a:solidFill>
                  <a:srgbClr val="245369"/>
                </a:solidFill>
                <a:latin typeface="Poppins Bold"/>
                <a:ea typeface="Poppins Bold"/>
                <a:cs typeface="Poppins Bold"/>
                <a:sym typeface="Poppins Bold"/>
              </a:rPr>
              <a:t>79 9866</a:t>
            </a:r>
            <a:endParaRPr lang="en-US" sz="1099" b="1" dirty="0">
              <a:solidFill>
                <a:srgbClr val="245369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2" name="TextBox 72"/>
          <p:cNvSpPr txBox="1"/>
          <p:nvPr/>
        </p:nvSpPr>
        <p:spPr>
          <a:xfrm>
            <a:off x="5795391" y="3952742"/>
            <a:ext cx="64684" cy="212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9"/>
              </a:lnSpc>
            </a:pPr>
            <a:r>
              <a:rPr lang="en-US" sz="1099">
                <a:solidFill>
                  <a:srgbClr val="245369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4456424" y="4196191"/>
            <a:ext cx="2203961" cy="212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9"/>
              </a:lnSpc>
            </a:pPr>
            <a:r>
              <a:rPr lang="en-US" sz="1099" b="1">
                <a:solidFill>
                  <a:srgbClr val="245369"/>
                </a:solidFill>
                <a:latin typeface="Poppins Bold"/>
                <a:ea typeface="Poppins Bold"/>
                <a:cs typeface="Poppins Bold"/>
                <a:sym typeface="Poppins Bold"/>
              </a:rPr>
              <a:t>support-migration@enbek.kz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4471654" y="4462882"/>
            <a:ext cx="1877187" cy="403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099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https://migration.enbek.kz/ personal-account/survey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39973" y="890956"/>
            <a:ext cx="2849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9F7F7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КІМГЕ АРНАЛҒАН</a:t>
            </a:r>
            <a:r>
              <a:rPr lang="en-US" b="1" dirty="0" smtClean="0">
                <a:solidFill>
                  <a:srgbClr val="F9F7F7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?</a:t>
            </a:r>
            <a:endParaRPr lang="en-US" b="1" dirty="0">
              <a:solidFill>
                <a:srgbClr val="F9F7F7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</p:txBody>
      </p:sp>
      <p:pic>
        <p:nvPicPr>
          <p:cNvPr id="76" name="Рисунок 7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247" y="5410789"/>
            <a:ext cx="3560373" cy="2152075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477612" y="2778700"/>
            <a:ext cx="23306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«</a:t>
            </a:r>
            <a:r>
              <a:rPr lang="en-US" sz="110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Қандас</a:t>
            </a:r>
            <a:r>
              <a:rPr lang="en-US" sz="110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10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мәртебесін</a:t>
            </a:r>
            <a:r>
              <a:rPr lang="en-US" sz="1100" dirty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100" dirty="0" err="1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беру</a:t>
            </a:r>
            <a:r>
              <a:rPr lang="en-US" sz="1100" dirty="0" smtClean="0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»</a:t>
            </a:r>
            <a:endParaRPr lang="en-US" sz="1100" dirty="0">
              <a:solidFill>
                <a:srgbClr val="F9F7F7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53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22259" y="5810498"/>
            <a:ext cx="3563693" cy="1752352"/>
            <a:chOff x="0" y="0"/>
            <a:chExt cx="4751591" cy="23364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51578" cy="2336419"/>
            </a:xfrm>
            <a:custGeom>
              <a:avLst/>
              <a:gdLst/>
              <a:ahLst/>
              <a:cxnLst/>
              <a:rect l="l" t="t" r="r" b="b"/>
              <a:pathLst>
                <a:path w="4751578" h="2336419">
                  <a:moveTo>
                    <a:pt x="0" y="0"/>
                  </a:moveTo>
                  <a:lnTo>
                    <a:pt x="4751578" y="0"/>
                  </a:lnTo>
                  <a:lnTo>
                    <a:pt x="4751578" y="2336419"/>
                  </a:lnTo>
                  <a:lnTo>
                    <a:pt x="0" y="23364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364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63503" y="-63503"/>
            <a:ext cx="3692347" cy="7692133"/>
            <a:chOff x="0" y="0"/>
            <a:chExt cx="3692347" cy="7692136"/>
          </a:xfrm>
        </p:grpSpPr>
        <p:sp>
          <p:nvSpPr>
            <p:cNvPr id="5" name="Freeform 5"/>
            <p:cNvSpPr/>
            <p:nvPr/>
          </p:nvSpPr>
          <p:spPr>
            <a:xfrm>
              <a:off x="63500" y="63500"/>
              <a:ext cx="3565402" cy="7562850"/>
            </a:xfrm>
            <a:custGeom>
              <a:avLst/>
              <a:gdLst/>
              <a:ahLst/>
              <a:cxnLst/>
              <a:rect l="l" t="t" r="r" b="b"/>
              <a:pathLst>
                <a:path w="3565402" h="7562850">
                  <a:moveTo>
                    <a:pt x="0" y="0"/>
                  </a:moveTo>
                  <a:lnTo>
                    <a:pt x="0" y="7562850"/>
                  </a:lnTo>
                  <a:lnTo>
                    <a:pt x="3565402" y="7562850"/>
                  </a:lnTo>
                  <a:lnTo>
                    <a:pt x="3565402" y="0"/>
                  </a:lnTo>
                  <a:close/>
                </a:path>
              </a:pathLst>
            </a:custGeom>
            <a:solidFill>
              <a:srgbClr val="F9F7F7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773558" y="1488567"/>
              <a:ext cx="2123696" cy="28575"/>
            </a:xfrm>
            <a:custGeom>
              <a:avLst/>
              <a:gdLst/>
              <a:ahLst/>
              <a:cxnLst/>
              <a:rect l="l" t="t" r="r" b="b"/>
              <a:pathLst>
                <a:path w="2123696" h="28575">
                  <a:moveTo>
                    <a:pt x="0" y="0"/>
                  </a:moveTo>
                  <a:lnTo>
                    <a:pt x="2123696" y="0"/>
                  </a:lnTo>
                  <a:lnTo>
                    <a:pt x="2123696" y="28575"/>
                  </a:lnTo>
                  <a:lnTo>
                    <a:pt x="0" y="28575"/>
                  </a:lnTo>
                  <a:close/>
                </a:path>
              </a:pathLst>
            </a:custGeom>
            <a:solidFill>
              <a:srgbClr val="245369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4089149" y="575415"/>
            <a:ext cx="2511876" cy="38119"/>
            <a:chOff x="0" y="0"/>
            <a:chExt cx="2511882" cy="3811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11935" cy="38098"/>
            </a:xfrm>
            <a:custGeom>
              <a:avLst/>
              <a:gdLst/>
              <a:ahLst/>
              <a:cxnLst/>
              <a:rect l="l" t="t" r="r" b="b"/>
              <a:pathLst>
                <a:path w="2511935" h="38098">
                  <a:moveTo>
                    <a:pt x="0" y="0"/>
                  </a:moveTo>
                  <a:lnTo>
                    <a:pt x="2511935" y="0"/>
                  </a:lnTo>
                  <a:lnTo>
                    <a:pt x="2511935" y="38098"/>
                  </a:lnTo>
                  <a:lnTo>
                    <a:pt x="0" y="38098"/>
                  </a:lnTo>
                  <a:close/>
                </a:path>
              </a:pathLst>
            </a:custGeom>
            <a:solidFill>
              <a:srgbClr val="F9F7F7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7087610" y="0"/>
            <a:ext cx="3610870" cy="7565136"/>
            <a:chOff x="0" y="0"/>
            <a:chExt cx="3610877" cy="756513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608962" cy="7562850"/>
            </a:xfrm>
            <a:custGeom>
              <a:avLst/>
              <a:gdLst/>
              <a:ahLst/>
              <a:cxnLst/>
              <a:rect l="l" t="t" r="r" b="b"/>
              <a:pathLst>
                <a:path w="3608962" h="7562850">
                  <a:moveTo>
                    <a:pt x="0" y="0"/>
                  </a:moveTo>
                  <a:lnTo>
                    <a:pt x="0" y="7562850"/>
                  </a:lnTo>
                  <a:lnTo>
                    <a:pt x="3608962" y="7562850"/>
                  </a:lnTo>
                  <a:lnTo>
                    <a:pt x="3608962" y="0"/>
                  </a:lnTo>
                  <a:close/>
                </a:path>
              </a:pathLst>
            </a:custGeom>
            <a:solidFill>
              <a:srgbClr val="F9F7F7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0172548" y="6981130"/>
            <a:ext cx="514540" cy="371618"/>
            <a:chOff x="0" y="0"/>
            <a:chExt cx="686054" cy="49549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86054" cy="495427"/>
            </a:xfrm>
            <a:custGeom>
              <a:avLst/>
              <a:gdLst/>
              <a:ahLst/>
              <a:cxnLst/>
              <a:rect l="l" t="t" r="r" b="b"/>
              <a:pathLst>
                <a:path w="686054" h="495427">
                  <a:moveTo>
                    <a:pt x="0" y="0"/>
                  </a:moveTo>
                  <a:lnTo>
                    <a:pt x="686054" y="0"/>
                  </a:lnTo>
                  <a:lnTo>
                    <a:pt x="686054" y="495427"/>
                  </a:lnTo>
                  <a:lnTo>
                    <a:pt x="0" y="4954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61112" b="-12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0" y="101975"/>
            <a:ext cx="491785" cy="371618"/>
            <a:chOff x="0" y="0"/>
            <a:chExt cx="655714" cy="49549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55701" cy="495427"/>
            </a:xfrm>
            <a:custGeom>
              <a:avLst/>
              <a:gdLst/>
              <a:ahLst/>
              <a:cxnLst/>
              <a:rect l="l" t="t" r="r" b="b"/>
              <a:pathLst>
                <a:path w="655701" h="495427">
                  <a:moveTo>
                    <a:pt x="0" y="0"/>
                  </a:moveTo>
                  <a:lnTo>
                    <a:pt x="655701" y="0"/>
                  </a:lnTo>
                  <a:lnTo>
                    <a:pt x="655701" y="495427"/>
                  </a:lnTo>
                  <a:lnTo>
                    <a:pt x="0" y="4954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73197" r="-1" b="-12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8910914" y="88582"/>
            <a:ext cx="1591275" cy="304914"/>
            <a:chOff x="0" y="0"/>
            <a:chExt cx="2121700" cy="40655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21662" cy="406527"/>
            </a:xfrm>
            <a:custGeom>
              <a:avLst/>
              <a:gdLst/>
              <a:ahLst/>
              <a:cxnLst/>
              <a:rect l="l" t="t" r="r" b="b"/>
              <a:pathLst>
                <a:path w="2121662" h="406527">
                  <a:moveTo>
                    <a:pt x="0" y="0"/>
                  </a:moveTo>
                  <a:lnTo>
                    <a:pt x="2121662" y="0"/>
                  </a:lnTo>
                  <a:lnTo>
                    <a:pt x="2121662" y="406527"/>
                  </a:lnTo>
                  <a:lnTo>
                    <a:pt x="0" y="4065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" b="-6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1771869" y="88582"/>
            <a:ext cx="1591275" cy="304914"/>
            <a:chOff x="0" y="0"/>
            <a:chExt cx="2121700" cy="40655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21662" cy="406527"/>
            </a:xfrm>
            <a:custGeom>
              <a:avLst/>
              <a:gdLst/>
              <a:ahLst/>
              <a:cxnLst/>
              <a:rect l="l" t="t" r="r" b="b"/>
              <a:pathLst>
                <a:path w="2121662" h="406527">
                  <a:moveTo>
                    <a:pt x="0" y="0"/>
                  </a:moveTo>
                  <a:lnTo>
                    <a:pt x="2121662" y="0"/>
                  </a:lnTo>
                  <a:lnTo>
                    <a:pt x="2121662" y="406527"/>
                  </a:lnTo>
                  <a:lnTo>
                    <a:pt x="0" y="4065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" b="-6"/>
              </a:stretch>
            </a:blipFill>
          </p:spPr>
        </p:sp>
      </p:grpSp>
      <p:sp>
        <p:nvSpPr>
          <p:cNvPr id="19" name="Freeform 19"/>
          <p:cNvSpPr/>
          <p:nvPr/>
        </p:nvSpPr>
        <p:spPr>
          <a:xfrm>
            <a:off x="7287930" y="1314917"/>
            <a:ext cx="3303956" cy="3353600"/>
          </a:xfrm>
          <a:custGeom>
            <a:avLst/>
            <a:gdLst/>
            <a:ahLst/>
            <a:cxnLst/>
            <a:rect l="l" t="t" r="r" b="b"/>
            <a:pathLst>
              <a:path w="3303956" h="3353600">
                <a:moveTo>
                  <a:pt x="0" y="0"/>
                </a:moveTo>
                <a:lnTo>
                  <a:pt x="3303956" y="0"/>
                </a:lnTo>
                <a:lnTo>
                  <a:pt x="3303956" y="3353600"/>
                </a:lnTo>
                <a:lnTo>
                  <a:pt x="0" y="3353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0172548" y="4725372"/>
            <a:ext cx="524027" cy="371618"/>
            <a:chOff x="0" y="0"/>
            <a:chExt cx="698703" cy="49549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98754" cy="495427"/>
            </a:xfrm>
            <a:custGeom>
              <a:avLst/>
              <a:gdLst/>
              <a:ahLst/>
              <a:cxnLst/>
              <a:rect l="l" t="t" r="r" b="b"/>
              <a:pathLst>
                <a:path w="698754" h="495427">
                  <a:moveTo>
                    <a:pt x="0" y="0"/>
                  </a:moveTo>
                  <a:lnTo>
                    <a:pt x="698754" y="0"/>
                  </a:lnTo>
                  <a:lnTo>
                    <a:pt x="698754" y="495427"/>
                  </a:lnTo>
                  <a:lnTo>
                    <a:pt x="0" y="4954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56366" b="-12"/>
              </a:stretch>
            </a:blipFill>
          </p:spPr>
        </p:sp>
      </p:grpSp>
      <p:sp>
        <p:nvSpPr>
          <p:cNvPr id="22" name="Freeform 22"/>
          <p:cNvSpPr/>
          <p:nvPr/>
        </p:nvSpPr>
        <p:spPr>
          <a:xfrm>
            <a:off x="199825" y="6362367"/>
            <a:ext cx="3122495" cy="1138809"/>
          </a:xfrm>
          <a:custGeom>
            <a:avLst/>
            <a:gdLst/>
            <a:ahLst/>
            <a:cxnLst/>
            <a:rect l="l" t="t" r="r" b="b"/>
            <a:pathLst>
              <a:path w="3122495" h="1138809">
                <a:moveTo>
                  <a:pt x="0" y="0"/>
                </a:moveTo>
                <a:lnTo>
                  <a:pt x="3122495" y="0"/>
                </a:lnTo>
                <a:lnTo>
                  <a:pt x="3122495" y="1138809"/>
                </a:lnTo>
                <a:lnTo>
                  <a:pt x="0" y="113880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3603241" y="3754269"/>
            <a:ext cx="3447440" cy="899760"/>
          </a:xfrm>
          <a:custGeom>
            <a:avLst/>
            <a:gdLst/>
            <a:ahLst/>
            <a:cxnLst/>
            <a:rect l="l" t="t" r="r" b="b"/>
            <a:pathLst>
              <a:path w="3447440" h="899760">
                <a:moveTo>
                  <a:pt x="0" y="0"/>
                </a:moveTo>
                <a:lnTo>
                  <a:pt x="3447440" y="0"/>
                </a:lnTo>
                <a:lnTo>
                  <a:pt x="3447440" y="899760"/>
                </a:lnTo>
                <a:lnTo>
                  <a:pt x="0" y="89976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3603241" y="5955516"/>
            <a:ext cx="3445793" cy="1460773"/>
          </a:xfrm>
          <a:custGeom>
            <a:avLst/>
            <a:gdLst/>
            <a:ahLst/>
            <a:cxnLst/>
            <a:rect l="l" t="t" r="r" b="b"/>
            <a:pathLst>
              <a:path w="3445793" h="1460773">
                <a:moveTo>
                  <a:pt x="0" y="0"/>
                </a:moveTo>
                <a:lnTo>
                  <a:pt x="3445792" y="0"/>
                </a:lnTo>
                <a:lnTo>
                  <a:pt x="3445792" y="1460773"/>
                </a:lnTo>
                <a:lnTo>
                  <a:pt x="0" y="146077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3606384" y="4661878"/>
            <a:ext cx="3444773" cy="1292085"/>
          </a:xfrm>
          <a:custGeom>
            <a:avLst/>
            <a:gdLst/>
            <a:ahLst/>
            <a:cxnLst/>
            <a:rect l="l" t="t" r="r" b="b"/>
            <a:pathLst>
              <a:path w="3444773" h="1292085">
                <a:moveTo>
                  <a:pt x="0" y="0"/>
                </a:moveTo>
                <a:lnTo>
                  <a:pt x="3444773" y="0"/>
                </a:lnTo>
                <a:lnTo>
                  <a:pt x="3444773" y="1292085"/>
                </a:lnTo>
                <a:lnTo>
                  <a:pt x="0" y="129208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3606384" y="692782"/>
            <a:ext cx="3449060" cy="3055087"/>
          </a:xfrm>
          <a:custGeom>
            <a:avLst/>
            <a:gdLst/>
            <a:ahLst/>
            <a:cxnLst/>
            <a:rect l="l" t="t" r="r" b="b"/>
            <a:pathLst>
              <a:path w="3449060" h="3055087">
                <a:moveTo>
                  <a:pt x="0" y="0"/>
                </a:moveTo>
                <a:lnTo>
                  <a:pt x="3449060" y="0"/>
                </a:lnTo>
                <a:lnTo>
                  <a:pt x="3449060" y="3055086"/>
                </a:lnTo>
                <a:lnTo>
                  <a:pt x="0" y="305508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27" name="Group 27"/>
          <p:cNvGrpSpPr/>
          <p:nvPr/>
        </p:nvGrpSpPr>
        <p:grpSpPr>
          <a:xfrm>
            <a:off x="467401" y="6567373"/>
            <a:ext cx="838943" cy="838943"/>
            <a:chOff x="0" y="0"/>
            <a:chExt cx="1118591" cy="111859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118616" cy="1118616"/>
            </a:xfrm>
            <a:custGeom>
              <a:avLst/>
              <a:gdLst/>
              <a:ahLst/>
              <a:cxnLst/>
              <a:rect l="l" t="t" r="r" b="b"/>
              <a:pathLst>
                <a:path w="1118616" h="1118616">
                  <a:moveTo>
                    <a:pt x="0" y="0"/>
                  </a:moveTo>
                  <a:lnTo>
                    <a:pt x="1118616" y="0"/>
                  </a:lnTo>
                  <a:lnTo>
                    <a:pt x="1118616" y="1118616"/>
                  </a:lnTo>
                  <a:lnTo>
                    <a:pt x="0" y="11186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r="2" b="2"/>
              </a:stretch>
            </a:blipFill>
          </p:spPr>
        </p:sp>
      </p:grpSp>
      <p:sp>
        <p:nvSpPr>
          <p:cNvPr id="29" name="Freeform 29"/>
          <p:cNvSpPr/>
          <p:nvPr/>
        </p:nvSpPr>
        <p:spPr>
          <a:xfrm>
            <a:off x="258689" y="1637481"/>
            <a:ext cx="481089" cy="481089"/>
          </a:xfrm>
          <a:custGeom>
            <a:avLst/>
            <a:gdLst/>
            <a:ahLst/>
            <a:cxnLst/>
            <a:rect l="l" t="t" r="r" b="b"/>
            <a:pathLst>
              <a:path w="481089" h="481089">
                <a:moveTo>
                  <a:pt x="0" y="0"/>
                </a:moveTo>
                <a:lnTo>
                  <a:pt x="481089" y="0"/>
                </a:lnTo>
                <a:lnTo>
                  <a:pt x="481089" y="481089"/>
                </a:lnTo>
                <a:lnTo>
                  <a:pt x="0" y="48108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258689" y="2415140"/>
            <a:ext cx="481089" cy="481089"/>
          </a:xfrm>
          <a:custGeom>
            <a:avLst/>
            <a:gdLst/>
            <a:ahLst/>
            <a:cxnLst/>
            <a:rect l="l" t="t" r="r" b="b"/>
            <a:pathLst>
              <a:path w="481089" h="481089">
                <a:moveTo>
                  <a:pt x="0" y="0"/>
                </a:moveTo>
                <a:lnTo>
                  <a:pt x="481089" y="0"/>
                </a:lnTo>
                <a:lnTo>
                  <a:pt x="481089" y="481089"/>
                </a:lnTo>
                <a:lnTo>
                  <a:pt x="0" y="48108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258689" y="3172558"/>
            <a:ext cx="481089" cy="481089"/>
          </a:xfrm>
          <a:custGeom>
            <a:avLst/>
            <a:gdLst/>
            <a:ahLst/>
            <a:cxnLst/>
            <a:rect l="l" t="t" r="r" b="b"/>
            <a:pathLst>
              <a:path w="481089" h="481089">
                <a:moveTo>
                  <a:pt x="0" y="0"/>
                </a:moveTo>
                <a:lnTo>
                  <a:pt x="481089" y="0"/>
                </a:lnTo>
                <a:lnTo>
                  <a:pt x="481089" y="481089"/>
                </a:lnTo>
                <a:lnTo>
                  <a:pt x="0" y="48108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95186" y="3754269"/>
            <a:ext cx="608086" cy="1133704"/>
          </a:xfrm>
          <a:custGeom>
            <a:avLst/>
            <a:gdLst/>
            <a:ahLst/>
            <a:cxnLst/>
            <a:rect l="l" t="t" r="r" b="b"/>
            <a:pathLst>
              <a:path w="608086" h="1133704">
                <a:moveTo>
                  <a:pt x="0" y="0"/>
                </a:moveTo>
                <a:lnTo>
                  <a:pt x="608086" y="0"/>
                </a:lnTo>
                <a:lnTo>
                  <a:pt x="608086" y="1133704"/>
                </a:lnTo>
                <a:lnTo>
                  <a:pt x="0" y="1133704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grpSp>
        <p:nvGrpSpPr>
          <p:cNvPr id="33" name="Group 33"/>
          <p:cNvGrpSpPr/>
          <p:nvPr/>
        </p:nvGrpSpPr>
        <p:grpSpPr>
          <a:xfrm>
            <a:off x="520979" y="5972004"/>
            <a:ext cx="55216" cy="55216"/>
            <a:chOff x="0" y="0"/>
            <a:chExt cx="55220" cy="5522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5249" cy="55249"/>
            </a:xfrm>
            <a:custGeom>
              <a:avLst/>
              <a:gdLst/>
              <a:ahLst/>
              <a:cxnLst/>
              <a:rect l="l" t="t" r="r" b="b"/>
              <a:pathLst>
                <a:path w="55249" h="55249">
                  <a:moveTo>
                    <a:pt x="55249" y="27561"/>
                  </a:moveTo>
                  <a:cubicBezTo>
                    <a:pt x="55249" y="31244"/>
                    <a:pt x="54487" y="34801"/>
                    <a:pt x="53090" y="38103"/>
                  </a:cubicBezTo>
                  <a:cubicBezTo>
                    <a:pt x="51693" y="41405"/>
                    <a:pt x="49661" y="44453"/>
                    <a:pt x="47120" y="47120"/>
                  </a:cubicBezTo>
                  <a:cubicBezTo>
                    <a:pt x="44580" y="49788"/>
                    <a:pt x="41532" y="51693"/>
                    <a:pt x="38103" y="53090"/>
                  </a:cubicBezTo>
                  <a:cubicBezTo>
                    <a:pt x="34674" y="54487"/>
                    <a:pt x="31244" y="55249"/>
                    <a:pt x="27561" y="55249"/>
                  </a:cubicBezTo>
                  <a:cubicBezTo>
                    <a:pt x="23878" y="55249"/>
                    <a:pt x="20321" y="54487"/>
                    <a:pt x="17019" y="53090"/>
                  </a:cubicBezTo>
                  <a:cubicBezTo>
                    <a:pt x="13717" y="51693"/>
                    <a:pt x="10669" y="49661"/>
                    <a:pt x="8002" y="47120"/>
                  </a:cubicBezTo>
                  <a:cubicBezTo>
                    <a:pt x="5334" y="44580"/>
                    <a:pt x="3429" y="41532"/>
                    <a:pt x="2032" y="38103"/>
                  </a:cubicBezTo>
                  <a:cubicBezTo>
                    <a:pt x="635" y="34673"/>
                    <a:pt x="0" y="31244"/>
                    <a:pt x="0" y="27561"/>
                  </a:cubicBezTo>
                  <a:cubicBezTo>
                    <a:pt x="0" y="23878"/>
                    <a:pt x="762" y="20321"/>
                    <a:pt x="2159" y="17019"/>
                  </a:cubicBezTo>
                  <a:cubicBezTo>
                    <a:pt x="3556" y="13717"/>
                    <a:pt x="5461" y="10669"/>
                    <a:pt x="8129" y="8129"/>
                  </a:cubicBezTo>
                  <a:cubicBezTo>
                    <a:pt x="10796" y="5588"/>
                    <a:pt x="13717" y="3556"/>
                    <a:pt x="17146" y="2159"/>
                  </a:cubicBezTo>
                  <a:cubicBezTo>
                    <a:pt x="20576" y="762"/>
                    <a:pt x="24005" y="0"/>
                    <a:pt x="27561" y="0"/>
                  </a:cubicBezTo>
                  <a:cubicBezTo>
                    <a:pt x="31117" y="0"/>
                    <a:pt x="34801" y="762"/>
                    <a:pt x="38103" y="2159"/>
                  </a:cubicBezTo>
                  <a:cubicBezTo>
                    <a:pt x="41405" y="3556"/>
                    <a:pt x="44453" y="5588"/>
                    <a:pt x="47120" y="8129"/>
                  </a:cubicBezTo>
                  <a:cubicBezTo>
                    <a:pt x="49788" y="10669"/>
                    <a:pt x="51693" y="13717"/>
                    <a:pt x="53090" y="17146"/>
                  </a:cubicBezTo>
                  <a:cubicBezTo>
                    <a:pt x="54487" y="20575"/>
                    <a:pt x="55249" y="24005"/>
                    <a:pt x="55249" y="27688"/>
                  </a:cubicBezTo>
                  <a:close/>
                </a:path>
              </a:pathLst>
            </a:custGeom>
            <a:solidFill>
              <a:srgbClr val="245369"/>
            </a:solidFill>
          </p:spPr>
        </p:sp>
      </p:grpSp>
      <p:grpSp>
        <p:nvGrpSpPr>
          <p:cNvPr id="35" name="Group 35"/>
          <p:cNvGrpSpPr/>
          <p:nvPr/>
        </p:nvGrpSpPr>
        <p:grpSpPr>
          <a:xfrm>
            <a:off x="520979" y="6192860"/>
            <a:ext cx="55216" cy="55216"/>
            <a:chOff x="0" y="0"/>
            <a:chExt cx="55220" cy="5522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5249" cy="55249"/>
            </a:xfrm>
            <a:custGeom>
              <a:avLst/>
              <a:gdLst/>
              <a:ahLst/>
              <a:cxnLst/>
              <a:rect l="l" t="t" r="r" b="b"/>
              <a:pathLst>
                <a:path w="55249" h="55249">
                  <a:moveTo>
                    <a:pt x="55249" y="27561"/>
                  </a:moveTo>
                  <a:cubicBezTo>
                    <a:pt x="55249" y="31244"/>
                    <a:pt x="54487" y="34801"/>
                    <a:pt x="53090" y="38103"/>
                  </a:cubicBezTo>
                  <a:cubicBezTo>
                    <a:pt x="51693" y="41405"/>
                    <a:pt x="49661" y="44453"/>
                    <a:pt x="47120" y="47120"/>
                  </a:cubicBezTo>
                  <a:cubicBezTo>
                    <a:pt x="44580" y="49788"/>
                    <a:pt x="41532" y="51693"/>
                    <a:pt x="38103" y="53090"/>
                  </a:cubicBezTo>
                  <a:cubicBezTo>
                    <a:pt x="34674" y="54487"/>
                    <a:pt x="31244" y="55249"/>
                    <a:pt x="27561" y="55249"/>
                  </a:cubicBezTo>
                  <a:cubicBezTo>
                    <a:pt x="23878" y="55249"/>
                    <a:pt x="20321" y="54487"/>
                    <a:pt x="17019" y="53090"/>
                  </a:cubicBezTo>
                  <a:cubicBezTo>
                    <a:pt x="13717" y="51693"/>
                    <a:pt x="10669" y="49661"/>
                    <a:pt x="8002" y="47120"/>
                  </a:cubicBezTo>
                  <a:cubicBezTo>
                    <a:pt x="5334" y="44580"/>
                    <a:pt x="3429" y="41532"/>
                    <a:pt x="2032" y="38103"/>
                  </a:cubicBezTo>
                  <a:cubicBezTo>
                    <a:pt x="635" y="34674"/>
                    <a:pt x="0" y="31244"/>
                    <a:pt x="0" y="27561"/>
                  </a:cubicBezTo>
                  <a:cubicBezTo>
                    <a:pt x="0" y="23878"/>
                    <a:pt x="762" y="20322"/>
                    <a:pt x="2159" y="17019"/>
                  </a:cubicBezTo>
                  <a:cubicBezTo>
                    <a:pt x="3556" y="13717"/>
                    <a:pt x="5461" y="10669"/>
                    <a:pt x="8129" y="8129"/>
                  </a:cubicBezTo>
                  <a:cubicBezTo>
                    <a:pt x="10796" y="5588"/>
                    <a:pt x="13717" y="3556"/>
                    <a:pt x="17146" y="2159"/>
                  </a:cubicBezTo>
                  <a:cubicBezTo>
                    <a:pt x="20576" y="762"/>
                    <a:pt x="24005" y="0"/>
                    <a:pt x="27561" y="0"/>
                  </a:cubicBezTo>
                  <a:cubicBezTo>
                    <a:pt x="31117" y="0"/>
                    <a:pt x="34801" y="762"/>
                    <a:pt x="38103" y="2159"/>
                  </a:cubicBezTo>
                  <a:cubicBezTo>
                    <a:pt x="41405" y="3556"/>
                    <a:pt x="44453" y="5588"/>
                    <a:pt x="47120" y="8129"/>
                  </a:cubicBezTo>
                  <a:cubicBezTo>
                    <a:pt x="49788" y="10669"/>
                    <a:pt x="51693" y="13717"/>
                    <a:pt x="53090" y="17146"/>
                  </a:cubicBezTo>
                  <a:cubicBezTo>
                    <a:pt x="54487" y="20576"/>
                    <a:pt x="55249" y="24005"/>
                    <a:pt x="55249" y="27688"/>
                  </a:cubicBezTo>
                  <a:close/>
                </a:path>
              </a:pathLst>
            </a:custGeom>
            <a:solidFill>
              <a:srgbClr val="245369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554448" y="5502265"/>
            <a:ext cx="2461546" cy="28585"/>
            <a:chOff x="0" y="0"/>
            <a:chExt cx="2461539" cy="28588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461511" cy="28577"/>
            </a:xfrm>
            <a:custGeom>
              <a:avLst/>
              <a:gdLst/>
              <a:ahLst/>
              <a:cxnLst/>
              <a:rect l="l" t="t" r="r" b="b"/>
              <a:pathLst>
                <a:path w="2461511" h="28577">
                  <a:moveTo>
                    <a:pt x="0" y="0"/>
                  </a:moveTo>
                  <a:lnTo>
                    <a:pt x="2461511" y="0"/>
                  </a:lnTo>
                  <a:lnTo>
                    <a:pt x="2461511" y="28577"/>
                  </a:lnTo>
                  <a:lnTo>
                    <a:pt x="0" y="28577"/>
                  </a:lnTo>
                  <a:close/>
                </a:path>
              </a:pathLst>
            </a:custGeom>
            <a:solidFill>
              <a:srgbClr val="245369"/>
            </a:solidFill>
          </p:spPr>
        </p:sp>
      </p:grpSp>
      <p:grpSp>
        <p:nvGrpSpPr>
          <p:cNvPr id="39" name="Group 39"/>
          <p:cNvGrpSpPr/>
          <p:nvPr/>
        </p:nvGrpSpPr>
        <p:grpSpPr>
          <a:xfrm>
            <a:off x="8299704" y="4724400"/>
            <a:ext cx="1225296" cy="1225296"/>
            <a:chOff x="0" y="0"/>
            <a:chExt cx="1225296" cy="1225296"/>
          </a:xfrm>
        </p:grpSpPr>
        <p:sp>
          <p:nvSpPr>
            <p:cNvPr id="40" name="Freeform 40"/>
            <p:cNvSpPr/>
            <p:nvPr/>
          </p:nvSpPr>
          <p:spPr>
            <a:xfrm>
              <a:off x="127" y="2032"/>
              <a:ext cx="1221740" cy="1222121"/>
            </a:xfrm>
            <a:custGeom>
              <a:avLst/>
              <a:gdLst/>
              <a:ahLst/>
              <a:cxnLst/>
              <a:rect l="l" t="t" r="r" b="b"/>
              <a:pathLst>
                <a:path w="1221740" h="1222121">
                  <a:moveTo>
                    <a:pt x="704850" y="0"/>
                  </a:moveTo>
                  <a:lnTo>
                    <a:pt x="608457" y="54737"/>
                  </a:lnTo>
                  <a:lnTo>
                    <a:pt x="511429" y="1016"/>
                  </a:lnTo>
                  <a:lnTo>
                    <a:pt x="436626" y="82804"/>
                  </a:lnTo>
                  <a:lnTo>
                    <a:pt x="327787" y="61595"/>
                  </a:lnTo>
                  <a:lnTo>
                    <a:pt x="281813" y="162560"/>
                  </a:lnTo>
                  <a:lnTo>
                    <a:pt x="171704" y="176022"/>
                  </a:lnTo>
                  <a:lnTo>
                    <a:pt x="159258" y="286131"/>
                  </a:lnTo>
                  <a:lnTo>
                    <a:pt x="58801" y="332994"/>
                  </a:lnTo>
                  <a:lnTo>
                    <a:pt x="81026" y="441579"/>
                  </a:lnTo>
                  <a:lnTo>
                    <a:pt x="0" y="517398"/>
                  </a:lnTo>
                  <a:lnTo>
                    <a:pt x="54737" y="613791"/>
                  </a:lnTo>
                  <a:lnTo>
                    <a:pt x="889" y="710819"/>
                  </a:lnTo>
                  <a:lnTo>
                    <a:pt x="82677" y="785622"/>
                  </a:lnTo>
                  <a:lnTo>
                    <a:pt x="61468" y="894461"/>
                  </a:lnTo>
                  <a:lnTo>
                    <a:pt x="162433" y="940308"/>
                  </a:lnTo>
                  <a:lnTo>
                    <a:pt x="175895" y="1050417"/>
                  </a:lnTo>
                  <a:lnTo>
                    <a:pt x="286004" y="1062863"/>
                  </a:lnTo>
                  <a:lnTo>
                    <a:pt x="332867" y="1163320"/>
                  </a:lnTo>
                  <a:lnTo>
                    <a:pt x="441452" y="1141095"/>
                  </a:lnTo>
                  <a:lnTo>
                    <a:pt x="517017" y="1222121"/>
                  </a:lnTo>
                  <a:lnTo>
                    <a:pt x="613410" y="1167384"/>
                  </a:lnTo>
                  <a:lnTo>
                    <a:pt x="710438" y="1221105"/>
                  </a:lnTo>
                  <a:lnTo>
                    <a:pt x="785241" y="1139317"/>
                  </a:lnTo>
                  <a:lnTo>
                    <a:pt x="894080" y="1160526"/>
                  </a:lnTo>
                  <a:lnTo>
                    <a:pt x="939927" y="1059561"/>
                  </a:lnTo>
                  <a:lnTo>
                    <a:pt x="1050036" y="1046099"/>
                  </a:lnTo>
                  <a:lnTo>
                    <a:pt x="1062482" y="935990"/>
                  </a:lnTo>
                  <a:lnTo>
                    <a:pt x="1162939" y="889127"/>
                  </a:lnTo>
                  <a:lnTo>
                    <a:pt x="1140714" y="780542"/>
                  </a:lnTo>
                  <a:lnTo>
                    <a:pt x="1221740" y="704977"/>
                  </a:lnTo>
                  <a:lnTo>
                    <a:pt x="1167003" y="608584"/>
                  </a:lnTo>
                  <a:lnTo>
                    <a:pt x="1220724" y="511556"/>
                  </a:lnTo>
                  <a:lnTo>
                    <a:pt x="1138936" y="436753"/>
                  </a:lnTo>
                  <a:lnTo>
                    <a:pt x="1160145" y="327914"/>
                  </a:lnTo>
                  <a:lnTo>
                    <a:pt x="1059180" y="282067"/>
                  </a:lnTo>
                  <a:lnTo>
                    <a:pt x="1045718" y="171958"/>
                  </a:lnTo>
                  <a:lnTo>
                    <a:pt x="935609" y="159512"/>
                  </a:lnTo>
                  <a:lnTo>
                    <a:pt x="889127" y="58928"/>
                  </a:lnTo>
                  <a:lnTo>
                    <a:pt x="780542" y="81153"/>
                  </a:lnTo>
                  <a:lnTo>
                    <a:pt x="704850" y="0"/>
                  </a:lnTo>
                  <a:close/>
                </a:path>
              </a:pathLst>
            </a:custGeom>
            <a:solidFill>
              <a:srgbClr val="7D8C84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8994696" y="5388493"/>
            <a:ext cx="1439494" cy="1439494"/>
            <a:chOff x="0" y="0"/>
            <a:chExt cx="1919326" cy="191932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919224" cy="1919351"/>
            </a:xfrm>
            <a:custGeom>
              <a:avLst/>
              <a:gdLst/>
              <a:ahLst/>
              <a:cxnLst/>
              <a:rect l="l" t="t" r="r" b="b"/>
              <a:pathLst>
                <a:path w="1919224" h="1919351">
                  <a:moveTo>
                    <a:pt x="959104" y="0"/>
                  </a:moveTo>
                  <a:cubicBezTo>
                    <a:pt x="429895" y="254"/>
                    <a:pt x="762" y="429006"/>
                    <a:pt x="0" y="958215"/>
                  </a:cubicBezTo>
                  <a:lnTo>
                    <a:pt x="0" y="961009"/>
                  </a:lnTo>
                  <a:cubicBezTo>
                    <a:pt x="762" y="1490345"/>
                    <a:pt x="430149" y="1919351"/>
                    <a:pt x="959612" y="1919351"/>
                  </a:cubicBezTo>
                  <a:cubicBezTo>
                    <a:pt x="1489583" y="1919351"/>
                    <a:pt x="1919224" y="1489710"/>
                    <a:pt x="1919224" y="959739"/>
                  </a:cubicBezTo>
                  <a:cubicBezTo>
                    <a:pt x="1919351" y="429768"/>
                    <a:pt x="1489964" y="254"/>
                    <a:pt x="960120" y="0"/>
                  </a:cubicBezTo>
                  <a:close/>
                </a:path>
              </a:pathLst>
            </a:custGeom>
            <a:blipFill>
              <a:blip r:embed="rId24"/>
              <a:stretch>
                <a:fillRect l="-16116" r="-16312" b="1"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7285311" y="5337572"/>
            <a:ext cx="1572216" cy="1543631"/>
            <a:chOff x="0" y="0"/>
            <a:chExt cx="2096287" cy="2058175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2096262" cy="2058162"/>
            </a:xfrm>
            <a:custGeom>
              <a:avLst/>
              <a:gdLst/>
              <a:ahLst/>
              <a:cxnLst/>
              <a:rect l="l" t="t" r="r" b="b"/>
              <a:pathLst>
                <a:path w="2096262" h="2058162">
                  <a:moveTo>
                    <a:pt x="0" y="0"/>
                  </a:moveTo>
                  <a:lnTo>
                    <a:pt x="2096262" y="0"/>
                  </a:lnTo>
                  <a:lnTo>
                    <a:pt x="2096262" y="2058162"/>
                  </a:lnTo>
                  <a:lnTo>
                    <a:pt x="0" y="2058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 r="-1"/>
              </a:stretch>
            </a:blipFill>
          </p:spPr>
        </p:sp>
      </p:grpSp>
      <p:grpSp>
        <p:nvGrpSpPr>
          <p:cNvPr id="47" name="Group 47"/>
          <p:cNvGrpSpPr/>
          <p:nvPr/>
        </p:nvGrpSpPr>
        <p:grpSpPr>
          <a:xfrm>
            <a:off x="709765" y="1427417"/>
            <a:ext cx="2122875" cy="28575"/>
            <a:chOff x="0" y="0"/>
            <a:chExt cx="2122868" cy="28575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2122927" cy="28575"/>
            </a:xfrm>
            <a:custGeom>
              <a:avLst/>
              <a:gdLst/>
              <a:ahLst/>
              <a:cxnLst/>
              <a:rect l="l" t="t" r="r" b="b"/>
              <a:pathLst>
                <a:path w="2122927" h="28575">
                  <a:moveTo>
                    <a:pt x="0" y="28575"/>
                  </a:moveTo>
                  <a:lnTo>
                    <a:pt x="2122927" y="28575"/>
                  </a:lnTo>
                  <a:lnTo>
                    <a:pt x="21229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49" name="Group 49"/>
          <p:cNvGrpSpPr/>
          <p:nvPr/>
        </p:nvGrpSpPr>
        <p:grpSpPr>
          <a:xfrm>
            <a:off x="4087606" y="578044"/>
            <a:ext cx="2510933" cy="33795"/>
            <a:chOff x="0" y="0"/>
            <a:chExt cx="2510930" cy="3379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2510913" cy="33778"/>
            </a:xfrm>
            <a:custGeom>
              <a:avLst/>
              <a:gdLst/>
              <a:ahLst/>
              <a:cxnLst/>
              <a:rect l="l" t="t" r="r" b="b"/>
              <a:pathLst>
                <a:path w="2510913" h="33778">
                  <a:moveTo>
                    <a:pt x="0" y="33778"/>
                  </a:moveTo>
                  <a:lnTo>
                    <a:pt x="2510913" y="33778"/>
                  </a:lnTo>
                  <a:lnTo>
                    <a:pt x="25109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51" name="Freeform 51"/>
          <p:cNvSpPr/>
          <p:nvPr/>
        </p:nvSpPr>
        <p:spPr>
          <a:xfrm>
            <a:off x="7613742" y="730768"/>
            <a:ext cx="2591438" cy="158125"/>
          </a:xfrm>
          <a:custGeom>
            <a:avLst/>
            <a:gdLst/>
            <a:ahLst/>
            <a:cxnLst/>
            <a:rect l="l" t="t" r="r" b="b"/>
            <a:pathLst>
              <a:path w="2591438" h="158125">
                <a:moveTo>
                  <a:pt x="0" y="0"/>
                </a:moveTo>
                <a:lnTo>
                  <a:pt x="2591438" y="0"/>
                </a:lnTo>
                <a:lnTo>
                  <a:pt x="2591438" y="158124"/>
                </a:lnTo>
                <a:lnTo>
                  <a:pt x="0" y="158124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52" name="TextBox 52"/>
          <p:cNvSpPr txBox="1"/>
          <p:nvPr/>
        </p:nvSpPr>
        <p:spPr>
          <a:xfrm>
            <a:off x="5073320" y="2098186"/>
            <a:ext cx="733892" cy="167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2"/>
              </a:lnSpc>
            </a:pPr>
            <a:r>
              <a:rPr lang="en-US" sz="851" b="1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САУАЛНАМА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5218471" y="4741831"/>
            <a:ext cx="437521" cy="167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2"/>
              </a:lnSpc>
            </a:pPr>
            <a:r>
              <a:rPr lang="en-US" sz="851" b="1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СҰХБАТ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4415171" y="4843729"/>
            <a:ext cx="1519952" cy="176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3"/>
              </a:lnSpc>
            </a:pPr>
            <a:r>
              <a:rPr lang="en-US" sz="852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ОГРАНИЧЕНИЯ ПРИ ОТК АЗЕ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5289242" y="4999539"/>
            <a:ext cx="29061" cy="161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4884610" y="6068597"/>
            <a:ext cx="1138409" cy="167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2"/>
              </a:lnSpc>
            </a:pPr>
            <a:r>
              <a:rPr lang="en-US" sz="851" b="1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ШЕШІМ ҚАБЫЛДАУ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5492772" y="6171867"/>
            <a:ext cx="29061" cy="161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6058614" y="6171867"/>
            <a:ext cx="50597" cy="161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4356192" y="774525"/>
            <a:ext cx="2029587" cy="167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3"/>
              </a:lnSpc>
            </a:pPr>
            <a:r>
              <a:rPr lang="en-US" sz="852" b="1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ТІРКЕЛУ ЖӘНЕ ҚАЗТЕСТТІ ТАПСЫРУ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4376871" y="3839308"/>
            <a:ext cx="2148983" cy="167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2"/>
              </a:lnSpc>
            </a:pPr>
            <a:r>
              <a:rPr lang="en-US" sz="851" b="1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САУАЛНАМАНЫ ТЕКСЕРУ ЖӘНЕ ҚАРАУ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4617920" y="3990451"/>
            <a:ext cx="29823" cy="161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7519883" y="1124102"/>
            <a:ext cx="2233298" cy="167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3"/>
              </a:lnSpc>
            </a:pPr>
            <a:r>
              <a:rPr lang="en-US" sz="852" b="1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ҚЫЗМЕТ КӨРСЕТУДІҢ ЖАЛПЫ МЕРЗІМІ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7519883" y="1554356"/>
            <a:ext cx="2606078" cy="293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3"/>
              </a:lnSpc>
            </a:pPr>
            <a:r>
              <a:rPr lang="en-US" sz="852" b="1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ПИЛОТТЫҚ ЖОБАНЫҢ ҚОЛДАНЫЛУ МЕРЗІМІ</a:t>
            </a:r>
          </a:p>
          <a:p>
            <a:pPr algn="ctr">
              <a:lnSpc>
                <a:spcPts val="1120"/>
              </a:lnSpc>
            </a:pPr>
            <a:r>
              <a:rPr lang="en-US" sz="80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Пилоттық</a:t>
            </a:r>
            <a:r>
              <a:rPr lang="en-US" sz="8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0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жоба</a:t>
            </a:r>
            <a:r>
              <a:rPr lang="en-US" sz="8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0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бұйрықтың</a:t>
            </a:r>
            <a:r>
              <a:rPr lang="en-US" sz="8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0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ресми</a:t>
            </a:r>
            <a:r>
              <a:rPr lang="en-US" sz="8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0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жариялауынан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7519883" y="1718348"/>
            <a:ext cx="2089604" cy="417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6"/>
              </a:lnSpc>
            </a:pPr>
            <a:r>
              <a:rPr lang="en-US" sz="800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</a:p>
          <a:p>
            <a:pPr algn="l">
              <a:lnSpc>
                <a:spcPts val="1066"/>
              </a:lnSpc>
            </a:pPr>
            <a:r>
              <a:rPr lang="en-US" sz="80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кейін күшіне енеді және 2026 жылдың 31 желтоқсанына дейін қолданылады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3805857" y="80877"/>
            <a:ext cx="3145784" cy="488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1"/>
              </a:lnSpc>
            </a:pPr>
            <a:r>
              <a:rPr lang="en-US" sz="1406">
                <a:solidFill>
                  <a:srgbClr val="F9F7F7"/>
                </a:solidFill>
                <a:latin typeface="Noto Sans"/>
                <a:ea typeface="Noto Sans"/>
                <a:cs typeface="Noto Sans"/>
                <a:sym typeface="Noto Sans"/>
              </a:rPr>
              <a:t> ТЕСТІЛЕУДІ, САУАЛНАМАНЫ ЖӘНЕ ӘҢГІМЕЛЕСУДІ ӨТКІЗУ ТӘРТІБІ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7669463" y="1275979"/>
            <a:ext cx="623802" cy="162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>
                <a:solidFill>
                  <a:srgbClr val="245167"/>
                </a:solidFill>
                <a:latin typeface="Noto Sans"/>
                <a:ea typeface="Noto Sans"/>
                <a:cs typeface="Noto Sans"/>
                <a:sym typeface="Noto Sans"/>
              </a:rPr>
              <a:t> жұмыс күні 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7711697" y="2774413"/>
            <a:ext cx="2772289" cy="56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6"/>
              </a:lnSpc>
            </a:pPr>
            <a:r>
              <a:rPr lang="en-US" sz="80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ҚАНДАС МӘРТЕБЕСІН БЕРУ</a:t>
            </a:r>
          </a:p>
          <a:p>
            <a:pPr algn="l">
              <a:lnSpc>
                <a:spcPts val="1066"/>
              </a:lnSpc>
            </a:pPr>
            <a:r>
              <a:rPr lang="en-US" sz="80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ШЕТЕЛДІКТЕРГЕ ЖӘНЕ АЗАМАТТЫҒЫ ЖОҚ АДАМДАРҒА ҚАЗАҚСТАН РЕСПУБЛИКАСЫНДА ТҰРАҚТЫ ТҰРУҒА РҰҚСАТ БЕРУ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7519883" y="3430772"/>
            <a:ext cx="2931052" cy="475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5"/>
              </a:lnSpc>
            </a:pPr>
            <a:r>
              <a:rPr lang="en-US" sz="850" b="1">
                <a:solidFill>
                  <a:srgbClr val="245369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algn="l">
              <a:lnSpc>
                <a:spcPts val="1285"/>
              </a:lnSpc>
            </a:pPr>
            <a:r>
              <a:rPr lang="en-US" sz="80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ӨТІНІШТІ ҚАЙТА ТАПСЫРУҒА ТӘУЕЛДІЛІКПЕН ҚАНША РЕТ</a:t>
            </a:r>
          </a:p>
          <a:p>
            <a:pPr algn="l">
              <a:lnSpc>
                <a:spcPts val="832"/>
              </a:lnSpc>
            </a:pPr>
            <a:r>
              <a:rPr lang="en-US" sz="80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ӨТІНІШ БЕРГЕНІНЕ ҚАРАЙ ЖОЛ БЕРІЛЕДІ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7699029" y="3891401"/>
            <a:ext cx="2810666" cy="557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6"/>
              </a:lnSpc>
            </a:pPr>
            <a:r>
              <a:rPr lang="en-US" sz="80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1 АЙДАН КЕЙІН-БІРІНШІ ҚАЙТАЛАУ</a:t>
            </a:r>
          </a:p>
          <a:p>
            <a:pPr algn="l">
              <a:lnSpc>
                <a:spcPts val="1066"/>
              </a:lnSpc>
            </a:pPr>
            <a:r>
              <a:rPr lang="en-US" sz="80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3 АЙДАН КЕЙІН-ЕКІНШІ ҚАЙТАЛАУ</a:t>
            </a:r>
          </a:p>
          <a:p>
            <a:pPr algn="l">
              <a:lnSpc>
                <a:spcPts val="1066"/>
              </a:lnSpc>
            </a:pPr>
            <a:r>
              <a:rPr lang="en-US" sz="80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ӘРБІР КЕЙІНГІ БЕРУГЕ АЛДЫҢҒЫ БЕРІЛГЕН КҮННЕН БАСТАП 6 АЙДАН ЕРТЕ ЕМЕС МЕРЗІМДЕ РҰҚСАТ ЕТІЛЕДІ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7519883" y="1281827"/>
            <a:ext cx="152581" cy="155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00">
                <a:solidFill>
                  <a:srgbClr val="245167"/>
                </a:solidFill>
                <a:latin typeface="Poppins Light"/>
                <a:ea typeface="Poppins Light"/>
                <a:cs typeface="Poppins Light"/>
                <a:sym typeface="Poppins Light"/>
              </a:rPr>
              <a:t> 29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7542800" y="3448002"/>
            <a:ext cx="1868491" cy="143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0"/>
              </a:lnSpc>
            </a:pPr>
            <a:r>
              <a:rPr lang="en-US" sz="850" b="1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БАС</a:t>
            </a:r>
            <a:r>
              <a:rPr lang="en-US" sz="8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850" b="1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ТАРТУ</a:t>
            </a:r>
            <a:r>
              <a:rPr lang="en-US" sz="8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850" b="1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КЕЗІНДЕГІ</a:t>
            </a:r>
            <a:r>
              <a:rPr lang="en-US" sz="8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850" b="1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ШЕКТЕУЛЕР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7526322" y="2295820"/>
            <a:ext cx="2846870" cy="454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33"/>
              </a:lnSpc>
            </a:pPr>
            <a:r>
              <a:rPr lang="en-US" sz="850" b="1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САУАЛНАМА БОЙЫНША ОҢ НӘТИЖЕ АЛҒАН ЖАҒДАЙДА, ПАЙДАЛАНУШЫ ҮШІН КЕЛЕСІ ҚЫЗМЕТТЕРГЕ ӨТІНІШ БЕРУ МҮМКІНДІГІ БОЛАДЫ: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4192076" y="6886518"/>
            <a:ext cx="85430" cy="161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Poppins"/>
                <a:ea typeface="Poppins"/>
                <a:cs typeface="Poppins"/>
                <a:sym typeface="Poppins"/>
              </a:rPr>
              <a:t>2.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4196696" y="5568715"/>
            <a:ext cx="85506" cy="161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 spc="0">
                <a:solidFill>
                  <a:srgbClr val="245369"/>
                </a:solidFill>
                <a:latin typeface="Poppins"/>
                <a:ea typeface="Poppins"/>
                <a:cs typeface="Poppins"/>
                <a:sym typeface="Poppins"/>
              </a:rPr>
              <a:t>2.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4195172" y="3250721"/>
            <a:ext cx="87068" cy="161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 spc="0">
                <a:solidFill>
                  <a:srgbClr val="245369"/>
                </a:solidFill>
                <a:latin typeface="Poppins"/>
                <a:ea typeface="Poppins"/>
                <a:cs typeface="Poppins"/>
                <a:sym typeface="Poppins"/>
              </a:rPr>
              <a:t>3.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4192419" y="1640034"/>
            <a:ext cx="91459" cy="304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20"/>
              </a:lnSpc>
            </a:pPr>
            <a:r>
              <a:rPr lang="en-US" sz="840" spc="0">
                <a:solidFill>
                  <a:srgbClr val="245369"/>
                </a:solidFill>
                <a:latin typeface="Poppins"/>
                <a:ea typeface="Poppins"/>
                <a:cs typeface="Poppins"/>
                <a:sym typeface="Poppins"/>
              </a:rPr>
              <a:t>3. 4.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4225490" y="927706"/>
            <a:ext cx="1083221" cy="166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 spc="4">
                <a:solidFill>
                  <a:srgbClr val="245369"/>
                </a:solidFill>
                <a:latin typeface="Poppins"/>
                <a:ea typeface="Poppins"/>
                <a:cs typeface="Poppins"/>
                <a:sym typeface="Poppins"/>
              </a:rPr>
              <a:t>1.</a:t>
            </a:r>
            <a:r>
              <a:rPr lang="en-US" sz="840" b="1" spc="4">
                <a:solidFill>
                  <a:srgbClr val="245369"/>
                </a:solidFill>
                <a:latin typeface="Poppins Bold"/>
                <a:ea typeface="Poppins Bold"/>
                <a:cs typeface="Poppins Bold"/>
                <a:sym typeface="Poppins Bold"/>
              </a:rPr>
              <a:t>app.testcenter.kz</a:t>
            </a:r>
            <a:r>
              <a:rPr lang="en-US" sz="840" spc="4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4198249" y="1070000"/>
            <a:ext cx="143732" cy="162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 spc="42">
                <a:solidFill>
                  <a:srgbClr val="245369"/>
                </a:solidFill>
                <a:latin typeface="Poppins"/>
                <a:ea typeface="Poppins"/>
                <a:cs typeface="Poppins"/>
                <a:sym typeface="Poppins"/>
              </a:rPr>
              <a:t>2.</a:t>
            </a:r>
            <a:r>
              <a:rPr lang="en-US" sz="840" spc="42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«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4475236" y="1070000"/>
            <a:ext cx="56493" cy="161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 spc="42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-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5158302" y="1070000"/>
            <a:ext cx="29823" cy="161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 spc="42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4223937" y="2253815"/>
            <a:ext cx="1190654" cy="166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 spc="4">
                <a:solidFill>
                  <a:srgbClr val="245369"/>
                </a:solidFill>
                <a:latin typeface="Poppins"/>
                <a:ea typeface="Poppins"/>
                <a:cs typeface="Poppins"/>
                <a:sym typeface="Poppins"/>
              </a:rPr>
              <a:t>1.</a:t>
            </a:r>
            <a:r>
              <a:rPr lang="en-US" sz="840" b="1" spc="4">
                <a:solidFill>
                  <a:srgbClr val="245369"/>
                </a:solidFill>
                <a:latin typeface="Poppins Bold"/>
                <a:ea typeface="Poppins Bold"/>
                <a:cs typeface="Poppins Bold"/>
                <a:sym typeface="Poppins Bold"/>
              </a:rPr>
              <a:t>migration.enbek.kz</a:t>
            </a:r>
            <a:r>
              <a:rPr lang="en-US" sz="840" spc="4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4845606" y="2396109"/>
            <a:ext cx="47349" cy="161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 spc="672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»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5463864" y="2396109"/>
            <a:ext cx="29823" cy="161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 spc="672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5023294" y="2538403"/>
            <a:ext cx="19812" cy="161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.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4196696" y="2681545"/>
            <a:ext cx="85506" cy="161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Poppins"/>
                <a:ea typeface="Poppins"/>
                <a:cs typeface="Poppins"/>
                <a:sym typeface="Poppins"/>
              </a:rPr>
              <a:t>2.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5360308" y="2680697"/>
            <a:ext cx="48654" cy="161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, 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5402923" y="2965275"/>
            <a:ext cx="47349" cy="161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«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4223937" y="4851302"/>
            <a:ext cx="699526" cy="167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1.Әңгімелесу 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5055832" y="4849778"/>
            <a:ext cx="636260" cy="151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мәліметтері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5854198" y="4849778"/>
            <a:ext cx="222285" cy="170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бар 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4291193" y="4849778"/>
            <a:ext cx="2543699" cy="1024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20"/>
              </a:lnSpc>
            </a:pP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хабарлама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жеке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сауалнамалар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»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бөлімінде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көрсетіледі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және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тіркеу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кезінде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көрсетілген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поштаға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түседі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</a:p>
          <a:p>
            <a:pPr algn="just">
              <a:lnSpc>
                <a:spcPts val="1120"/>
              </a:lnSpc>
            </a:pP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Әңгімелесу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хабарлама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келіп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түскен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күннен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бастап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5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жұмыс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күні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ішінде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жүргізіледі</a:t>
            </a:r>
            <a:r>
              <a:rPr lang="en-US" sz="84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4291193" y="4999539"/>
            <a:ext cx="1018013" cy="161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Poppins"/>
                <a:ea typeface="Poppins"/>
                <a:cs typeface="Poppins"/>
                <a:sym typeface="Poppins"/>
              </a:rPr>
              <a:t>migration.enbek.kz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5522976" y="4992072"/>
            <a:ext cx="815864" cy="170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порталындағы 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4291193" y="5134366"/>
            <a:ext cx="616877" cy="170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кабинеттің 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5056546" y="5135880"/>
            <a:ext cx="792575" cy="167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«Электрондық 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4219175" y="6165923"/>
            <a:ext cx="2622975" cy="167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1.Сұхбаттан сәтті өткенжағдайдашешімі бар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4286469" y="6307331"/>
            <a:ext cx="2554386" cy="1028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25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хабарлама migration.enbek.kz порталындағы жеке кабинеттің «Электрондық сауалнамалар» бөлімінде көрсетіледі және тіркеу кезінде көрсетілген поштаға түседі.</a:t>
            </a:r>
          </a:p>
          <a:p>
            <a:pPr algn="just">
              <a:lnSpc>
                <a:spcPts val="1125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Оң хабарлама алған жағдайда өтініш берушіде тұрақты тұруға немесе қандас мәртебесін беруге өтініш беру мүмкіндігі пайда болады.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4235815" y="3983831"/>
            <a:ext cx="2596915" cy="170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Құқыққорғау органдарының қарау мерзімі -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4235815" y="4127649"/>
            <a:ext cx="2596839" cy="451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20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20 жұмыс күні. Оң шешім қабылданған жағдайда, 2 жұмыс күні ішінде сұхбат тағайындалады.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5484762" y="2247195"/>
            <a:ext cx="471230" cy="170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тіркеліп, 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6040279" y="2248719"/>
            <a:ext cx="759590" cy="167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«Электрондық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4291193" y="2389489"/>
            <a:ext cx="2543651" cy="170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сауалнама бөліміндеҚАЗТЕСТ сертификатын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4291193" y="2531783"/>
            <a:ext cx="746741" cy="312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тексеру</a:t>
            </a:r>
            <a:r>
              <a:rPr lang="en-US" sz="84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қажет Сауалнамаға 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5151882" y="2674077"/>
            <a:ext cx="212598" cy="151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өтіп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5562629" y="2674077"/>
            <a:ext cx="598808" cy="170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растайтын 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6304312" y="2674077"/>
            <a:ext cx="490280" cy="151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құжаттар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4291193" y="2816371"/>
            <a:ext cx="2543756" cy="881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20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қосымшасы бар барлық міндетті өрістерді жіберу»</a:t>
            </a:r>
          </a:p>
          <a:p>
            <a:pPr algn="r" rtl="1">
              <a:lnSpc>
                <a:spcPts val="1120"/>
              </a:lnSpc>
            </a:pPr>
            <a:endParaRPr lang="en-US" sz="840">
              <a:solidFill>
                <a:srgbClr val="24536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r">
              <a:lnSpc>
                <a:spcPts val="1120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жеткізілген</a:t>
            </a:r>
          </a:p>
          <a:p>
            <a:pPr algn="r">
              <a:lnSpc>
                <a:spcPts val="1120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жағдайда өтініш берушіге порталда хабарлама көрсетіледі.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4291193" y="2958665"/>
            <a:ext cx="535562" cy="151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толтырып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4975384" y="2958665"/>
            <a:ext cx="303600" cy="170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және 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5449348" y="2958665"/>
            <a:ext cx="388725" cy="170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Сақтау 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5960335" y="2958665"/>
            <a:ext cx="303600" cy="170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және 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4291193" y="3100959"/>
            <a:ext cx="1306154" cy="170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батырмасын басу қажет.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4291193" y="3243253"/>
            <a:ext cx="666740" cy="170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Белгіленген 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5048621" y="3243253"/>
            <a:ext cx="201930" cy="170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өту </a:t>
            </a:r>
          </a:p>
        </p:txBody>
      </p:sp>
      <p:sp>
        <p:nvSpPr>
          <p:cNvPr id="115" name="TextBox 115"/>
          <p:cNvSpPr txBox="1"/>
          <p:nvPr/>
        </p:nvSpPr>
        <p:spPr>
          <a:xfrm>
            <a:off x="5350354" y="3243253"/>
            <a:ext cx="434111" cy="170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балына </a:t>
            </a:r>
          </a:p>
        </p:txBody>
      </p:sp>
      <p:sp>
        <p:nvSpPr>
          <p:cNvPr id="116" name="TextBox 116"/>
          <p:cNvSpPr txBox="1"/>
          <p:nvPr/>
        </p:nvSpPr>
        <p:spPr>
          <a:xfrm>
            <a:off x="5879725" y="3243253"/>
            <a:ext cx="218142" cy="170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қол </a:t>
            </a:r>
          </a:p>
        </p:txBody>
      </p:sp>
      <p:sp>
        <p:nvSpPr>
          <p:cNvPr id="117" name="TextBox 117"/>
          <p:cNvSpPr txBox="1"/>
          <p:nvPr/>
        </p:nvSpPr>
        <p:spPr>
          <a:xfrm>
            <a:off x="5287470" y="921096"/>
            <a:ext cx="882110" cy="170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сайтына тіркелу.</a:t>
            </a:r>
          </a:p>
        </p:txBody>
      </p:sp>
      <p:sp>
        <p:nvSpPr>
          <p:cNvPr id="118" name="TextBox 118"/>
          <p:cNvSpPr txBox="1"/>
          <p:nvPr/>
        </p:nvSpPr>
        <p:spPr>
          <a:xfrm>
            <a:off x="4339171" y="1063390"/>
            <a:ext cx="2558301" cy="170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6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ҚРда тұрақтытұруға келген иммигранттар</a:t>
            </a:r>
          </a:p>
        </p:txBody>
      </p:sp>
      <p:sp>
        <p:nvSpPr>
          <p:cNvPr id="119" name="TextBox 119"/>
          <p:cNvSpPr txBox="1"/>
          <p:nvPr/>
        </p:nvSpPr>
        <p:spPr>
          <a:xfrm>
            <a:off x="4292746" y="1205684"/>
            <a:ext cx="2605573" cy="739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20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үшінонлайн диагностикалық тестілеуді» таңдау, тесттен өту және А1 ең төменгі деңгейдегі сертификатын алу.</a:t>
            </a:r>
          </a:p>
          <a:p>
            <a:pPr algn="just">
              <a:lnSpc>
                <a:spcPts val="1120"/>
              </a:lnSpc>
            </a:pPr>
            <a:r>
              <a:rPr lang="en-US" sz="84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Нәтижелерді алу мерзімі - 3 жұмыс күні. Нәтижесі - КАЗТЕСТ сертификаты.</a:t>
            </a:r>
          </a:p>
        </p:txBody>
      </p:sp>
      <p:sp>
        <p:nvSpPr>
          <p:cNvPr id="120" name="TextBox 120"/>
          <p:cNvSpPr txBox="1"/>
          <p:nvPr/>
        </p:nvSpPr>
        <p:spPr>
          <a:xfrm>
            <a:off x="412480" y="1626479"/>
            <a:ext cx="176841" cy="42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Anonymous Pro"/>
                <a:ea typeface="Anonymous Pro"/>
                <a:cs typeface="Anonymous Pro"/>
                <a:sym typeface="Anonymous Pro"/>
              </a:rPr>
              <a:t>1</a:t>
            </a:r>
          </a:p>
        </p:txBody>
      </p:sp>
      <p:sp>
        <p:nvSpPr>
          <p:cNvPr id="121" name="TextBox 121"/>
          <p:cNvSpPr txBox="1"/>
          <p:nvPr/>
        </p:nvSpPr>
        <p:spPr>
          <a:xfrm>
            <a:off x="412480" y="2404139"/>
            <a:ext cx="176841" cy="42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Anonymous Pro"/>
                <a:ea typeface="Anonymous Pro"/>
                <a:cs typeface="Anonymous Pro"/>
                <a:sym typeface="Anonymous Pro"/>
              </a:rPr>
              <a:t>2</a:t>
            </a:r>
          </a:p>
        </p:txBody>
      </p:sp>
      <p:sp>
        <p:nvSpPr>
          <p:cNvPr id="122" name="TextBox 122"/>
          <p:cNvSpPr txBox="1"/>
          <p:nvPr/>
        </p:nvSpPr>
        <p:spPr>
          <a:xfrm>
            <a:off x="412480" y="3018682"/>
            <a:ext cx="182575" cy="1736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96"/>
              </a:lnSpc>
            </a:pPr>
            <a:r>
              <a:rPr lang="en-US" sz="2500">
                <a:solidFill>
                  <a:srgbClr val="FFFFFF"/>
                </a:solidFill>
                <a:latin typeface="Anonymous Pro"/>
                <a:ea typeface="Anonymous Pro"/>
                <a:cs typeface="Anonymous Pro"/>
                <a:sym typeface="Anonymous Pro"/>
              </a:rPr>
              <a:t>3 4</a:t>
            </a:r>
          </a:p>
          <a:p>
            <a:pPr algn="just">
              <a:lnSpc>
                <a:spcPts val="3148"/>
              </a:lnSpc>
            </a:pPr>
            <a:r>
              <a:rPr lang="en-US" sz="2500">
                <a:solidFill>
                  <a:srgbClr val="FFFFFF"/>
                </a:solidFill>
                <a:latin typeface="Anonymous Pro"/>
                <a:ea typeface="Anonymous Pro"/>
                <a:cs typeface="Anonymous Pro"/>
                <a:sym typeface="Anonymous Pro"/>
              </a:rPr>
              <a:t>5</a:t>
            </a:r>
          </a:p>
        </p:txBody>
      </p:sp>
      <p:sp>
        <p:nvSpPr>
          <p:cNvPr id="123" name="TextBox 123"/>
          <p:cNvSpPr txBox="1"/>
          <p:nvPr/>
        </p:nvSpPr>
        <p:spPr>
          <a:xfrm>
            <a:off x="3845947" y="2600620"/>
            <a:ext cx="176841" cy="42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Anonymous Pro"/>
                <a:ea typeface="Anonymous Pro"/>
                <a:cs typeface="Anonymous Pro"/>
                <a:sym typeface="Anonymous Pro"/>
              </a:rPr>
              <a:t>2</a:t>
            </a:r>
          </a:p>
        </p:txBody>
      </p:sp>
      <p:sp>
        <p:nvSpPr>
          <p:cNvPr id="124" name="TextBox 124"/>
          <p:cNvSpPr txBox="1"/>
          <p:nvPr/>
        </p:nvSpPr>
        <p:spPr>
          <a:xfrm>
            <a:off x="3849548" y="3952608"/>
            <a:ext cx="176841" cy="42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Anonymous Pro"/>
                <a:ea typeface="Anonymous Pro"/>
                <a:cs typeface="Anonymous Pro"/>
                <a:sym typeface="Anonymous Pro"/>
              </a:rPr>
              <a:t>3</a:t>
            </a:r>
          </a:p>
        </p:txBody>
      </p:sp>
      <p:sp>
        <p:nvSpPr>
          <p:cNvPr id="125" name="TextBox 125"/>
          <p:cNvSpPr txBox="1"/>
          <p:nvPr/>
        </p:nvSpPr>
        <p:spPr>
          <a:xfrm>
            <a:off x="3853444" y="6434357"/>
            <a:ext cx="176841" cy="42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Anonymous Pro"/>
                <a:ea typeface="Anonymous Pro"/>
                <a:cs typeface="Anonymous Pro"/>
                <a:sym typeface="Anonymous Pro"/>
              </a:rPr>
              <a:t>5</a:t>
            </a:r>
          </a:p>
        </p:txBody>
      </p:sp>
      <p:sp>
        <p:nvSpPr>
          <p:cNvPr id="126" name="TextBox 126"/>
          <p:cNvSpPr txBox="1"/>
          <p:nvPr/>
        </p:nvSpPr>
        <p:spPr>
          <a:xfrm>
            <a:off x="3859692" y="5086026"/>
            <a:ext cx="176841" cy="42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Anonymous Pro"/>
                <a:ea typeface="Anonymous Pro"/>
                <a:cs typeface="Anonymous Pro"/>
                <a:sym typeface="Anonymous Pro"/>
              </a:rPr>
              <a:t>4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3873056" y="1105062"/>
            <a:ext cx="176841" cy="42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9F7F7"/>
                </a:solidFill>
                <a:latin typeface="Anonymous Pro"/>
                <a:ea typeface="Anonymous Pro"/>
                <a:cs typeface="Anonymous Pro"/>
                <a:sym typeface="Anonymous Pro"/>
              </a:rPr>
              <a:t>1</a:t>
            </a:r>
          </a:p>
        </p:txBody>
      </p:sp>
      <p:sp>
        <p:nvSpPr>
          <p:cNvPr id="128" name="TextBox 128"/>
          <p:cNvSpPr txBox="1"/>
          <p:nvPr/>
        </p:nvSpPr>
        <p:spPr>
          <a:xfrm>
            <a:off x="1342454" y="6509556"/>
            <a:ext cx="1837801" cy="343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0"/>
              </a:lnSpc>
            </a:pPr>
            <a:r>
              <a:rPr lang="en-US" sz="905" b="1" i="1">
                <a:solidFill>
                  <a:srgbClr val="1E4F65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Сауалнаманы онлайн режимде қайдан толтыруға болады?</a:t>
            </a:r>
          </a:p>
        </p:txBody>
      </p:sp>
      <p:sp>
        <p:nvSpPr>
          <p:cNvPr id="129" name="TextBox 129"/>
          <p:cNvSpPr txBox="1"/>
          <p:nvPr/>
        </p:nvSpPr>
        <p:spPr>
          <a:xfrm>
            <a:off x="1339806" y="6938858"/>
            <a:ext cx="1754962" cy="508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4"/>
              </a:lnSpc>
            </a:pPr>
            <a:r>
              <a:rPr lang="en-US" sz="711">
                <a:solidFill>
                  <a:srgbClr val="1E4F65"/>
                </a:solidFill>
                <a:latin typeface="Noto Sans"/>
                <a:ea typeface="Noto Sans"/>
                <a:cs typeface="Noto Sans"/>
                <a:sym typeface="Noto Sans"/>
              </a:rPr>
              <a:t> Сауалнаманы интернет байланысы қолжетімді жерлерде (мысалы: жұмыс орында, үйден, интернет-кафеде және т.б.) толтыруға болады</a:t>
            </a:r>
          </a:p>
        </p:txBody>
      </p:sp>
      <p:sp>
        <p:nvSpPr>
          <p:cNvPr id="130" name="TextBox 130"/>
          <p:cNvSpPr txBox="1"/>
          <p:nvPr/>
        </p:nvSpPr>
        <p:spPr>
          <a:xfrm>
            <a:off x="848154" y="4475607"/>
            <a:ext cx="2437562" cy="216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9"/>
              </a:lnSpc>
            </a:pPr>
            <a:r>
              <a:rPr lang="en-US" sz="1099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Онлайн хабарламамен шешім алу.</a:t>
            </a:r>
          </a:p>
        </p:txBody>
      </p:sp>
      <p:sp>
        <p:nvSpPr>
          <p:cNvPr id="131" name="TextBox 131"/>
          <p:cNvSpPr txBox="1"/>
          <p:nvPr/>
        </p:nvSpPr>
        <p:spPr>
          <a:xfrm>
            <a:off x="887454" y="1562033"/>
            <a:ext cx="2329453" cy="1499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099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app.testcenter.kz </a:t>
            </a:r>
            <a:r>
              <a:rPr lang="en-US" sz="1099">
                <a:solidFill>
                  <a:srgbClr val="245369"/>
                </a:solidFill>
                <a:latin typeface="Poppins"/>
                <a:ea typeface="Poppins"/>
                <a:cs typeface="Poppins"/>
                <a:sym typeface="Poppins"/>
              </a:rPr>
              <a:t>сайтында</a:t>
            </a:r>
            <a:r>
              <a:rPr lang="en-US" sz="1099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lang="en-US" sz="1099">
                <a:solidFill>
                  <a:srgbClr val="245369"/>
                </a:solidFill>
                <a:latin typeface="Poppins"/>
                <a:ea typeface="Poppins"/>
                <a:cs typeface="Poppins"/>
                <a:sym typeface="Poppins"/>
              </a:rPr>
              <a:t>қазақ</a:t>
            </a:r>
          </a:p>
          <a:p>
            <a:pPr algn="l">
              <a:lnSpc>
                <a:spcPts val="1500"/>
              </a:lnSpc>
            </a:pPr>
            <a:r>
              <a:rPr lang="en-US" sz="1099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тілін білуге арналған тестілеуді (КазТест) тапсыру.</a:t>
            </a:r>
          </a:p>
          <a:p>
            <a:pPr algn="l" rtl="1">
              <a:lnSpc>
                <a:spcPts val="1500"/>
              </a:lnSpc>
            </a:pPr>
            <a:endParaRPr lang="en-US" sz="1099">
              <a:solidFill>
                <a:srgbClr val="24536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l">
              <a:lnSpc>
                <a:spcPts val="1500"/>
              </a:lnSpc>
            </a:pPr>
            <a:r>
              <a:rPr lang="en-US" sz="1099">
                <a:solidFill>
                  <a:srgbClr val="245369"/>
                </a:solidFill>
                <a:latin typeface="Poppins Light"/>
                <a:ea typeface="Poppins Light"/>
                <a:cs typeface="Poppins Light"/>
                <a:sym typeface="Poppins Light"/>
              </a:rPr>
              <a:t>migration.enbek.kz </a:t>
            </a:r>
            <a:r>
              <a:rPr lang="en-US" sz="1099">
                <a:solidFill>
                  <a:srgbClr val="245369"/>
                </a:solidFill>
                <a:latin typeface="Poppins"/>
                <a:ea typeface="Poppins"/>
                <a:cs typeface="Poppins"/>
                <a:sym typeface="Poppins"/>
              </a:rPr>
              <a:t>порталында</a:t>
            </a:r>
          </a:p>
          <a:p>
            <a:pPr algn="l">
              <a:lnSpc>
                <a:spcPts val="1500"/>
              </a:lnSpc>
            </a:pPr>
            <a:r>
              <a:rPr lang="en-US" sz="1099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электрондық сауалнаманы толтыру және өту балына қол жеткізу туралы хабарлама алу.</a:t>
            </a:r>
          </a:p>
        </p:txBody>
      </p:sp>
      <p:sp>
        <p:nvSpPr>
          <p:cNvPr id="132" name="TextBox 132"/>
          <p:cNvSpPr txBox="1"/>
          <p:nvPr/>
        </p:nvSpPr>
        <p:spPr>
          <a:xfrm>
            <a:off x="848154" y="3151889"/>
            <a:ext cx="2414340" cy="1111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099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Құқық қорғау органдарының сауалнамалық деректерді тексеруі және қарауы.</a:t>
            </a:r>
          </a:p>
          <a:p>
            <a:pPr algn="l" rtl="1">
              <a:lnSpc>
                <a:spcPts val="1500"/>
              </a:lnSpc>
            </a:pPr>
            <a:endParaRPr lang="en-US" sz="1099">
              <a:solidFill>
                <a:srgbClr val="24536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l">
              <a:lnSpc>
                <a:spcPts val="1500"/>
              </a:lnSpc>
            </a:pPr>
            <a:r>
              <a:rPr lang="en-US" sz="1099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ЖАО-да немесе шет елдердегі мекемелерде сұхбаттан өту.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516993" y="4849778"/>
            <a:ext cx="2514162" cy="423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39"/>
              </a:lnSpc>
            </a:pPr>
            <a:r>
              <a:rPr lang="en-US" sz="1252" b="1" dirty="0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ОҢ ШЕШІМ АЛУ ҚАНДАЙ МҮМКІНДІК БЕРЕДІ</a:t>
            </a:r>
            <a:r>
              <a:rPr lang="en-US" sz="1252" b="1" dirty="0" smtClean="0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?</a:t>
            </a:r>
            <a:endParaRPr lang="en-US" sz="1252" b="1" dirty="0">
              <a:solidFill>
                <a:srgbClr val="245369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</p:txBody>
      </p:sp>
      <p:sp>
        <p:nvSpPr>
          <p:cNvPr id="134" name="TextBox 134"/>
          <p:cNvSpPr txBox="1"/>
          <p:nvPr/>
        </p:nvSpPr>
        <p:spPr>
          <a:xfrm>
            <a:off x="674008" y="5874277"/>
            <a:ext cx="2066011" cy="475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lang="en-US" sz="1252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Тұрақты тұруға рұқсат алу Қандас мәртебесін беру</a:t>
            </a:r>
          </a:p>
        </p:txBody>
      </p:sp>
      <p:sp>
        <p:nvSpPr>
          <p:cNvPr id="135" name="TextBox 135"/>
          <p:cNvSpPr txBox="1"/>
          <p:nvPr/>
        </p:nvSpPr>
        <p:spPr>
          <a:xfrm>
            <a:off x="352054" y="547840"/>
            <a:ext cx="2994403" cy="917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en-US" sz="1252" b="1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ТҰРАҚТЫ ТҰРУҒА РҰҚСАТ АЛУ ЖӘНЕ ҚАНДАС МӘРТЕБЕСІН АЛУ ҮШІН МЕМЛЕКЕТТІК ҚЫЗМЕТТЕРГЕ ҚОЛ ЖЕТКІЗУДІҢ НЕГІЗГІ КЕЗЕҢДЕРІ</a:t>
            </a:r>
          </a:p>
        </p:txBody>
      </p:sp>
      <p:sp>
        <p:nvSpPr>
          <p:cNvPr id="136" name="TextBox 136"/>
          <p:cNvSpPr txBox="1"/>
          <p:nvPr/>
        </p:nvSpPr>
        <p:spPr>
          <a:xfrm>
            <a:off x="8017469" y="541296"/>
            <a:ext cx="1722863" cy="260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3"/>
              </a:lnSpc>
            </a:pPr>
            <a:r>
              <a:rPr lang="en-US" sz="1252" b="1">
                <a:solidFill>
                  <a:srgbClr val="24536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НЕГІЗГІ ҚАҒИДАЛАР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592059" y="5491730"/>
            <a:ext cx="29202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Келесі</a:t>
            </a:r>
            <a:r>
              <a:rPr lang="en-US" sz="110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10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қызметтерге</a:t>
            </a:r>
            <a:r>
              <a:rPr lang="en-US" sz="110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10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өтініш</a:t>
            </a:r>
            <a:r>
              <a:rPr lang="en-US" sz="110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10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беру</a:t>
            </a:r>
            <a:r>
              <a:rPr lang="en-US" sz="1100" dirty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100" dirty="0" err="1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мүмкіндігі</a:t>
            </a:r>
            <a:r>
              <a:rPr lang="en-US" sz="1100" dirty="0" smtClean="0">
                <a:solidFill>
                  <a:srgbClr val="245369"/>
                </a:solidFill>
                <a:latin typeface="Noto Sans"/>
                <a:ea typeface="Noto Sans"/>
                <a:cs typeface="Noto Sans"/>
                <a:sym typeface="Noto Sans"/>
              </a:rPr>
              <a:t>:</a:t>
            </a:r>
            <a:endParaRPr lang="en-US" sz="1100" dirty="0">
              <a:solidFill>
                <a:srgbClr val="24536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8488761" y="5106333"/>
            <a:ext cx="974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NEW</a:t>
            </a:r>
            <a:endParaRPr lang="ru-RU" b="1" i="1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1264</Words>
  <Application>Microsoft Office PowerPoint</Application>
  <PresentationFormat>Произвольный</PresentationFormat>
  <Paragraphs>247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5" baseType="lpstr">
      <vt:lpstr>Calibri</vt:lpstr>
      <vt:lpstr>Noto Sans</vt:lpstr>
      <vt:lpstr>Poppins Bold</vt:lpstr>
      <vt:lpstr>Noto Sans Bold Italics</vt:lpstr>
      <vt:lpstr>Arial Black</vt:lpstr>
      <vt:lpstr>Arial</vt:lpstr>
      <vt:lpstr>Noto Sans Bold</vt:lpstr>
      <vt:lpstr>Poppins Light</vt:lpstr>
      <vt:lpstr>Poppins</vt:lpstr>
      <vt:lpstr>Anonymous Pro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буклет рус+каз последний.pdf</dc:title>
  <dc:creator>Нурбол Байсынов</dc:creator>
  <cp:lastModifiedBy>Нурбол Байсынов</cp:lastModifiedBy>
  <cp:revision>22</cp:revision>
  <dcterms:created xsi:type="dcterms:W3CDTF">2006-08-16T00:00:00Z</dcterms:created>
  <dcterms:modified xsi:type="dcterms:W3CDTF">2026-07-27T10:37:32Z</dcterms:modified>
  <dc:identifier>DAHQX7iZarQ</dc:identifier>
</cp:coreProperties>
</file>