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2" r:id="rId1"/>
  </p:sldMasterIdLst>
  <p:sldIdLst>
    <p:sldId id="256" r:id="rId2"/>
    <p:sldId id="257" r:id="rId3"/>
    <p:sldId id="259" r:id="rId4"/>
    <p:sldId id="262" r:id="rId5"/>
    <p:sldId id="263" r:id="rId6"/>
    <p:sldId id="264" r:id="rId7"/>
    <p:sldId id="272" r:id="rId8"/>
    <p:sldId id="271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84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51272F-FEF9-406A-9AB3-097B51EA60FC}" type="doc">
      <dgm:prSet loTypeId="urn:microsoft.com/office/officeart/2005/8/layout/radial4" loCatId="relationship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B56DEE8D-BBDE-4642-BF97-C67F5325C3A8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kk-KZ" sz="2000" b="1" i="0" u="none" strike="noStrike" baseline="0" dirty="0">
              <a:latin typeface="Calibri"/>
            </a:rPr>
            <a:t>Ауылдық округтің бюджеті</a:t>
          </a:r>
          <a:endParaRPr lang="ru-RU" sz="2000" b="1" i="0" u="none" strike="noStrike" baseline="0" dirty="0">
            <a:latin typeface="Calibri"/>
          </a:endParaRPr>
        </a:p>
      </dgm:t>
    </dgm:pt>
    <dgm:pt modelId="{022DEEB9-3315-4912-A3F7-C8263A9D3F90}" type="parTrans" cxnId="{AAF419E7-AA2F-423C-83D2-AED8B40D65F9}">
      <dgm:prSet/>
      <dgm:spPr/>
      <dgm:t>
        <a:bodyPr/>
        <a:lstStyle/>
        <a:p>
          <a:endParaRPr lang="ru-RU"/>
        </a:p>
      </dgm:t>
    </dgm:pt>
    <dgm:pt modelId="{D8C60173-4C75-46F7-9F46-7620A7A35B5C}" type="sibTrans" cxnId="{AAF419E7-AA2F-423C-83D2-AED8B40D65F9}">
      <dgm:prSet/>
      <dgm:spPr/>
      <dgm:t>
        <a:bodyPr/>
        <a:lstStyle/>
        <a:p>
          <a:endParaRPr lang="ru-RU"/>
        </a:p>
      </dgm:t>
    </dgm:pt>
    <dgm:pt modelId="{1F928AB8-C601-486F-AA00-82CFB59C823E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400" b="1" i="0" u="none" strike="noStrike" baseline="0" dirty="0" err="1">
              <a:latin typeface="Calibri"/>
            </a:rPr>
            <a:t>Мақсатты</a:t>
          </a:r>
          <a:r>
            <a:rPr lang="ru-RU" sz="1400" b="1" i="0" u="none" strike="noStrike" baseline="0" dirty="0">
              <a:latin typeface="Calibri"/>
            </a:rPr>
            <a:t> </a:t>
          </a:r>
          <a:r>
            <a:rPr lang="ru-RU" sz="1400" b="1" i="0" u="none" strike="noStrike" baseline="0" dirty="0" err="1">
              <a:latin typeface="Calibri"/>
            </a:rPr>
            <a:t>трансферттер</a:t>
          </a:r>
          <a:r>
            <a:rPr lang="ru-RU" sz="1400" b="1" i="0" u="none" strike="noStrike" baseline="0" dirty="0">
              <a:latin typeface="Calibri"/>
            </a:rPr>
            <a:t> </a:t>
          </a:r>
        </a:p>
      </dgm:t>
    </dgm:pt>
    <dgm:pt modelId="{1853D1E6-F97C-4404-BB97-D6AC29573B85}" type="parTrans" cxnId="{5C254BCB-4406-46DD-8853-36A809BFC87B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93A70ABF-05F8-4A78-9BE7-91513AF0A2FB}" type="sibTrans" cxnId="{5C254BCB-4406-46DD-8853-36A809BFC87B}">
      <dgm:prSet/>
      <dgm:spPr/>
      <dgm:t>
        <a:bodyPr/>
        <a:lstStyle/>
        <a:p>
          <a:endParaRPr lang="ru-RU"/>
        </a:p>
      </dgm:t>
    </dgm:pt>
    <dgm:pt modelId="{3BC1B35C-C14B-442C-9F75-38BBBF3DB6BF}">
      <dgm:prSet phldrT="[Текст]" custScaleX="69440" custScaleY="73872" custRadScaleRad="129502" custRadScaleInc="28992"/>
      <dgm:spPr/>
      <dgm:t>
        <a:bodyPr/>
        <a:lstStyle/>
        <a:p>
          <a:endParaRPr lang="ru-RU" sz="1400" dirty="0"/>
        </a:p>
      </dgm:t>
    </dgm:pt>
    <dgm:pt modelId="{EAB38026-C445-496B-A668-4B6C600B4B12}" type="parTrans" cxnId="{FC156EED-648B-4E61-B8DF-9BD71ACD41A8}">
      <dgm:prSet custScaleX="49364"/>
      <dgm:spPr/>
      <dgm:t>
        <a:bodyPr/>
        <a:lstStyle/>
        <a:p>
          <a:endParaRPr lang="ru-RU"/>
        </a:p>
      </dgm:t>
    </dgm:pt>
    <dgm:pt modelId="{70D135F0-0637-4A8D-9088-26622FDD37A5}" type="sibTrans" cxnId="{FC156EED-648B-4E61-B8DF-9BD71ACD41A8}">
      <dgm:prSet/>
      <dgm:spPr/>
      <dgm:t>
        <a:bodyPr/>
        <a:lstStyle/>
        <a:p>
          <a:endParaRPr lang="ru-RU"/>
        </a:p>
      </dgm:t>
    </dgm:pt>
    <dgm:pt modelId="{0F7C96CA-C311-450E-B69A-CBD0BE1F6A13}">
      <dgm:prSet phldrT="[Текст]" phldr="1" custScaleX="69440" custScaleY="73872" custRadScaleRad="129502" custRadScaleInc="28992"/>
      <dgm:spPr/>
      <dgm:t>
        <a:bodyPr/>
        <a:lstStyle/>
        <a:p>
          <a:endParaRPr lang="ru-RU" sz="1400" dirty="0"/>
        </a:p>
      </dgm:t>
    </dgm:pt>
    <dgm:pt modelId="{2BFD0304-0337-4A91-89A7-5011E643850B}" type="parTrans" cxnId="{84D5C7B2-A6DF-44FB-80CA-B34492EAF6DF}">
      <dgm:prSet custScaleX="49364"/>
      <dgm:spPr/>
      <dgm:t>
        <a:bodyPr/>
        <a:lstStyle/>
        <a:p>
          <a:endParaRPr lang="ru-RU"/>
        </a:p>
      </dgm:t>
    </dgm:pt>
    <dgm:pt modelId="{6883EBAE-2D77-4C0D-A76F-25FD040537FC}" type="sibTrans" cxnId="{84D5C7B2-A6DF-44FB-80CA-B34492EAF6DF}">
      <dgm:prSet/>
      <dgm:spPr/>
      <dgm:t>
        <a:bodyPr/>
        <a:lstStyle/>
        <a:p>
          <a:endParaRPr lang="ru-RU"/>
        </a:p>
      </dgm:t>
    </dgm:pt>
    <dgm:pt modelId="{1F27929C-C2D4-4F28-A457-7BE2F1F817CE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kk-KZ" sz="1400" b="1" i="0" u="none" strike="noStrike" baseline="0" dirty="0">
              <a:latin typeface="Calibri"/>
            </a:rPr>
            <a:t>Аудандық бюджеттен жәрдемқаржы</a:t>
          </a:r>
          <a:endParaRPr lang="ru-RU" sz="1400" b="1" i="0" u="none" strike="noStrike" baseline="0" dirty="0">
            <a:latin typeface="Calibri"/>
          </a:endParaRPr>
        </a:p>
      </dgm:t>
    </dgm:pt>
    <dgm:pt modelId="{67FA2A8F-0B87-492A-A06D-7AB62D0D2548}" type="parTrans" cxnId="{E0B80C7F-8A79-41EB-AC86-DC3F8F80D95C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694A98B0-9769-4AAE-866E-71FA5217CA38}" type="sibTrans" cxnId="{E0B80C7F-8A79-41EB-AC86-DC3F8F80D95C}">
      <dgm:prSet/>
      <dgm:spPr/>
      <dgm:t>
        <a:bodyPr/>
        <a:lstStyle/>
        <a:p>
          <a:endParaRPr lang="ru-RU"/>
        </a:p>
      </dgm:t>
    </dgm:pt>
    <dgm:pt modelId="{B200E43D-11B5-4798-9279-E67BC911A06C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kk-KZ" sz="1400" b="1" i="0" u="none" strike="noStrike" baseline="0" dirty="0">
              <a:latin typeface="Calibri"/>
            </a:rPr>
            <a:t>Салықтық түсімдер</a:t>
          </a:r>
          <a:endParaRPr lang="ru-RU" sz="1400" b="1" i="0" u="none" strike="noStrike" baseline="0" dirty="0">
            <a:latin typeface="Calibri"/>
          </a:endParaRPr>
        </a:p>
      </dgm:t>
    </dgm:pt>
    <dgm:pt modelId="{F1BAA626-DFB3-414B-B998-06AF8C46FE4C}" type="parTrans" cxnId="{EBBE2B5A-49F2-4A63-9ECF-42C42A1275FC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E7D5C35B-B8AD-4213-9DB3-B274A312BA11}" type="sibTrans" cxnId="{EBBE2B5A-49F2-4A63-9ECF-42C42A1275FC}">
      <dgm:prSet/>
      <dgm:spPr/>
      <dgm:t>
        <a:bodyPr/>
        <a:lstStyle/>
        <a:p>
          <a:endParaRPr lang="ru-RU"/>
        </a:p>
      </dgm:t>
    </dgm:pt>
    <dgm:pt modelId="{A6ABDC82-8C7E-44AB-B390-26AC6C181BD3}">
      <dgm:prSet custT="1"/>
      <dgm:spPr>
        <a:solidFill>
          <a:schemeClr val="bg2">
            <a:lumMod val="90000"/>
          </a:schemeClr>
        </a:solidFill>
        <a:ln>
          <a:solidFill>
            <a:schemeClr val="accent1"/>
          </a:solidFill>
        </a:ln>
      </dgm:spPr>
      <dgm:t>
        <a:bodyPr/>
        <a:lstStyle/>
        <a:p>
          <a:r>
            <a:rPr lang="kk-KZ" sz="1200" b="1" baseline="0" dirty="0"/>
            <a:t>Салықтық емес түсімдер</a:t>
          </a:r>
          <a:endParaRPr lang="ru-RU" sz="1200" b="1" baseline="0" dirty="0"/>
        </a:p>
      </dgm:t>
    </dgm:pt>
    <dgm:pt modelId="{88893377-3B0E-46C5-B502-E9FCA2CCC6EF}" type="parTrans" cxnId="{563CB7D2-89E2-4E6C-9FE0-6AD1CA57792D}">
      <dgm:prSet/>
      <dgm:spPr/>
      <dgm:t>
        <a:bodyPr/>
        <a:lstStyle/>
        <a:p>
          <a:endParaRPr lang="ru-RU"/>
        </a:p>
      </dgm:t>
    </dgm:pt>
    <dgm:pt modelId="{76D6B3EF-E8A7-4CDC-B3F0-7FDFD5EBFC4B}" type="sibTrans" cxnId="{563CB7D2-89E2-4E6C-9FE0-6AD1CA57792D}">
      <dgm:prSet/>
      <dgm:spPr/>
      <dgm:t>
        <a:bodyPr/>
        <a:lstStyle/>
        <a:p>
          <a:endParaRPr lang="ru-RU"/>
        </a:p>
      </dgm:t>
    </dgm:pt>
    <dgm:pt modelId="{379A25FA-5A1B-431C-BF04-ECFBB589D2F5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kk-KZ" sz="1000" dirty="0"/>
            <a:t>Мемлкет меншігіндегі мүлікт жалға беруден түсетін кірістер</a:t>
          </a:r>
          <a:endParaRPr lang="ru-RU" sz="1000" dirty="0"/>
        </a:p>
      </dgm:t>
    </dgm:pt>
    <dgm:pt modelId="{A3C7E7AA-DAF3-4967-8BC2-731109AC0C79}" type="parTrans" cxnId="{B9C2D25D-65B8-4C9C-A533-07BFE670C1C2}">
      <dgm:prSet/>
      <dgm:spPr/>
      <dgm:t>
        <a:bodyPr/>
        <a:lstStyle/>
        <a:p>
          <a:endParaRPr lang="ru-RU"/>
        </a:p>
      </dgm:t>
    </dgm:pt>
    <dgm:pt modelId="{2307058D-C9E4-41F1-8F1A-9519C85CDCE5}" type="sibTrans" cxnId="{B9C2D25D-65B8-4C9C-A533-07BFE670C1C2}">
      <dgm:prSet/>
      <dgm:spPr/>
      <dgm:t>
        <a:bodyPr/>
        <a:lstStyle/>
        <a:p>
          <a:endParaRPr lang="ru-RU"/>
        </a:p>
      </dgm:t>
    </dgm:pt>
    <dgm:pt modelId="{F6940661-1F22-492D-83CB-367912127D68}" type="pres">
      <dgm:prSet presAssocID="{8451272F-FEF9-406A-9AB3-097B51EA60F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8E6F60D-9112-4BBA-86A1-71CB03F28DF2}" type="pres">
      <dgm:prSet presAssocID="{B56DEE8D-BBDE-4642-BF97-C67F5325C3A8}" presName="centerShape" presStyleLbl="node0" presStyleIdx="0" presStyleCnt="1" custScaleX="72272" custScaleY="70522" custLinFactNeighborX="-614" custLinFactNeighborY="-23102"/>
      <dgm:spPr/>
      <dgm:t>
        <a:bodyPr/>
        <a:lstStyle/>
        <a:p>
          <a:endParaRPr lang="ru-RU"/>
        </a:p>
      </dgm:t>
    </dgm:pt>
    <dgm:pt modelId="{AFDE36B4-3270-49E7-A0B8-D0819E092F8E}" type="pres">
      <dgm:prSet presAssocID="{1853D1E6-F97C-4404-BB97-D6AC29573B85}" presName="parTrans" presStyleLbl="bgSibTrans2D1" presStyleIdx="0" presStyleCnt="5" custScaleX="107014"/>
      <dgm:spPr/>
      <dgm:t>
        <a:bodyPr/>
        <a:lstStyle/>
        <a:p>
          <a:endParaRPr lang="ru-RU"/>
        </a:p>
      </dgm:t>
    </dgm:pt>
    <dgm:pt modelId="{43AD318E-4792-4A1E-B6CE-E5BE6435070B}" type="pres">
      <dgm:prSet presAssocID="{1F928AB8-C601-486F-AA00-82CFB59C823E}" presName="node" presStyleLbl="node1" presStyleIdx="0" presStyleCnt="5" custScaleX="129481" custScaleY="73872" custRadScaleRad="90250" custRadScaleInc="-534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1DBC6B-037B-4677-B6A9-5B1191FC1579}" type="pres">
      <dgm:prSet presAssocID="{67FA2A8F-0B87-492A-A06D-7AB62D0D2548}" presName="parTrans" presStyleLbl="bgSibTrans2D1" presStyleIdx="1" presStyleCnt="5" custScaleX="103745"/>
      <dgm:spPr/>
      <dgm:t>
        <a:bodyPr/>
        <a:lstStyle/>
        <a:p>
          <a:endParaRPr lang="ru-RU"/>
        </a:p>
      </dgm:t>
    </dgm:pt>
    <dgm:pt modelId="{5EE0A968-0E33-4151-9FDB-1A87AF47507C}" type="pres">
      <dgm:prSet presAssocID="{1F27929C-C2D4-4F28-A457-7BE2F1F817CE}" presName="node" presStyleLbl="node1" presStyleIdx="1" presStyleCnt="5" custScaleX="131998" custScaleY="76573" custRadScaleRad="120749" custRadScaleInc="-603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B0A9C5-4771-43F0-B33A-60EE98EAD358}" type="pres">
      <dgm:prSet presAssocID="{F1BAA626-DFB3-414B-B998-06AF8C46FE4C}" presName="parTrans" presStyleLbl="bgSibTrans2D1" presStyleIdx="2" presStyleCnt="5" custScaleX="82095" custLinFactNeighborX="2276" custLinFactNeighborY="37799"/>
      <dgm:spPr/>
      <dgm:t>
        <a:bodyPr/>
        <a:lstStyle/>
        <a:p>
          <a:endParaRPr lang="ru-RU"/>
        </a:p>
      </dgm:t>
    </dgm:pt>
    <dgm:pt modelId="{94189B87-4C16-4ADF-AF94-BFA6C131C96A}" type="pres">
      <dgm:prSet presAssocID="{B200E43D-11B5-4798-9279-E67BC911A06C}" presName="node" presStyleLbl="node1" presStyleIdx="2" presStyleCnt="5" custScaleX="127438" custScaleY="73872" custRadScaleRad="112901" custRadScaleInc="-137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ACBCAB-2198-474E-85B6-231B9C4E3ECE}" type="pres">
      <dgm:prSet presAssocID="{88893377-3B0E-46C5-B502-E9FCA2CCC6EF}" presName="parTrans" presStyleLbl="bgSibTrans2D1" presStyleIdx="3" presStyleCnt="5"/>
      <dgm:spPr/>
      <dgm:t>
        <a:bodyPr/>
        <a:lstStyle/>
        <a:p>
          <a:endParaRPr lang="ru-RU"/>
        </a:p>
      </dgm:t>
    </dgm:pt>
    <dgm:pt modelId="{600C26A4-BDF5-4E55-B7FC-9EC307145FAA}" type="pres">
      <dgm:prSet presAssocID="{A6ABDC82-8C7E-44AB-B390-26AC6C181BD3}" presName="node" presStyleLbl="node1" presStyleIdx="3" presStyleCnt="5" custScaleY="62036" custRadScaleRad="100506" custRadScaleInc="-190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A018B5-4709-4A9D-8848-F1B12135320B}" type="pres">
      <dgm:prSet presAssocID="{A3C7E7AA-DAF3-4967-8BC2-731109AC0C79}" presName="parTrans" presStyleLbl="bgSibTrans2D1" presStyleIdx="4" presStyleCnt="5"/>
      <dgm:spPr/>
      <dgm:t>
        <a:bodyPr/>
        <a:lstStyle/>
        <a:p>
          <a:endParaRPr lang="ru-RU"/>
        </a:p>
      </dgm:t>
    </dgm:pt>
    <dgm:pt modelId="{A9FA0EB5-8850-4985-B2ED-9CEF7B892D7F}" type="pres">
      <dgm:prSet presAssocID="{379A25FA-5A1B-431C-BF04-ECFBB589D2F5}" presName="node" presStyleLbl="node1" presStyleIdx="4" presStyleCnt="5" custScaleX="98075" custScaleY="934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9C2D25D-65B8-4C9C-A533-07BFE670C1C2}" srcId="{B56DEE8D-BBDE-4642-BF97-C67F5325C3A8}" destId="{379A25FA-5A1B-431C-BF04-ECFBB589D2F5}" srcOrd="4" destOrd="0" parTransId="{A3C7E7AA-DAF3-4967-8BC2-731109AC0C79}" sibTransId="{2307058D-C9E4-41F1-8F1A-9519C85CDCE5}"/>
    <dgm:cxn modelId="{7E6DABE3-7E19-4F4F-9028-A5A6F595C457}" type="presOf" srcId="{379A25FA-5A1B-431C-BF04-ECFBB589D2F5}" destId="{A9FA0EB5-8850-4985-B2ED-9CEF7B892D7F}" srcOrd="0" destOrd="0" presId="urn:microsoft.com/office/officeart/2005/8/layout/radial4"/>
    <dgm:cxn modelId="{EBBE2B5A-49F2-4A63-9ECF-42C42A1275FC}" srcId="{B56DEE8D-BBDE-4642-BF97-C67F5325C3A8}" destId="{B200E43D-11B5-4798-9279-E67BC911A06C}" srcOrd="2" destOrd="0" parTransId="{F1BAA626-DFB3-414B-B998-06AF8C46FE4C}" sibTransId="{E7D5C35B-B8AD-4213-9DB3-B274A312BA11}"/>
    <dgm:cxn modelId="{84D5C7B2-A6DF-44FB-80CA-B34492EAF6DF}" srcId="{8451272F-FEF9-406A-9AB3-097B51EA60FC}" destId="{0F7C96CA-C311-450E-B69A-CBD0BE1F6A13}" srcOrd="2" destOrd="0" parTransId="{2BFD0304-0337-4A91-89A7-5011E643850B}" sibTransId="{6883EBAE-2D77-4C0D-A76F-25FD040537FC}"/>
    <dgm:cxn modelId="{4AF8CDBC-F7CA-4126-8B38-2B1CD1436E73}" type="presOf" srcId="{1F27929C-C2D4-4F28-A457-7BE2F1F817CE}" destId="{5EE0A968-0E33-4151-9FDB-1A87AF47507C}" srcOrd="0" destOrd="0" presId="urn:microsoft.com/office/officeart/2005/8/layout/radial4"/>
    <dgm:cxn modelId="{1C94CA82-29A9-445D-B249-740B5C343304}" type="presOf" srcId="{1853D1E6-F97C-4404-BB97-D6AC29573B85}" destId="{AFDE36B4-3270-49E7-A0B8-D0819E092F8E}" srcOrd="0" destOrd="0" presId="urn:microsoft.com/office/officeart/2005/8/layout/radial4"/>
    <dgm:cxn modelId="{EC7CE186-35B1-454F-84EF-FFEFBA40E785}" type="presOf" srcId="{A6ABDC82-8C7E-44AB-B390-26AC6C181BD3}" destId="{600C26A4-BDF5-4E55-B7FC-9EC307145FAA}" srcOrd="0" destOrd="0" presId="urn:microsoft.com/office/officeart/2005/8/layout/radial4"/>
    <dgm:cxn modelId="{AAF419E7-AA2F-423C-83D2-AED8B40D65F9}" srcId="{8451272F-FEF9-406A-9AB3-097B51EA60FC}" destId="{B56DEE8D-BBDE-4642-BF97-C67F5325C3A8}" srcOrd="0" destOrd="0" parTransId="{022DEEB9-3315-4912-A3F7-C8263A9D3F90}" sibTransId="{D8C60173-4C75-46F7-9F46-7620A7A35B5C}"/>
    <dgm:cxn modelId="{FC156EED-648B-4E61-B8DF-9BD71ACD41A8}" srcId="{8451272F-FEF9-406A-9AB3-097B51EA60FC}" destId="{3BC1B35C-C14B-442C-9F75-38BBBF3DB6BF}" srcOrd="1" destOrd="0" parTransId="{EAB38026-C445-496B-A668-4B6C600B4B12}" sibTransId="{70D135F0-0637-4A8D-9088-26622FDD37A5}"/>
    <dgm:cxn modelId="{21D16C60-51DD-43E3-A695-91C54E1EFDD5}" type="presOf" srcId="{B200E43D-11B5-4798-9279-E67BC911A06C}" destId="{94189B87-4C16-4ADF-AF94-BFA6C131C96A}" srcOrd="0" destOrd="0" presId="urn:microsoft.com/office/officeart/2005/8/layout/radial4"/>
    <dgm:cxn modelId="{5C254BCB-4406-46DD-8853-36A809BFC87B}" srcId="{B56DEE8D-BBDE-4642-BF97-C67F5325C3A8}" destId="{1F928AB8-C601-486F-AA00-82CFB59C823E}" srcOrd="0" destOrd="0" parTransId="{1853D1E6-F97C-4404-BB97-D6AC29573B85}" sibTransId="{93A70ABF-05F8-4A78-9BE7-91513AF0A2FB}"/>
    <dgm:cxn modelId="{745EF3CB-7972-4D29-9C3B-3356B04D5442}" type="presOf" srcId="{1F928AB8-C601-486F-AA00-82CFB59C823E}" destId="{43AD318E-4792-4A1E-B6CE-E5BE6435070B}" srcOrd="0" destOrd="0" presId="urn:microsoft.com/office/officeart/2005/8/layout/radial4"/>
    <dgm:cxn modelId="{60E5BF5D-B702-4762-BFE5-530F5ABE0DD8}" type="presOf" srcId="{8451272F-FEF9-406A-9AB3-097B51EA60FC}" destId="{F6940661-1F22-492D-83CB-367912127D68}" srcOrd="0" destOrd="0" presId="urn:microsoft.com/office/officeart/2005/8/layout/radial4"/>
    <dgm:cxn modelId="{0768EE15-9F15-4333-AC2D-EF2830C1797D}" type="presOf" srcId="{88893377-3B0E-46C5-B502-E9FCA2CCC6EF}" destId="{17ACBCAB-2198-474E-85B6-231B9C4E3ECE}" srcOrd="0" destOrd="0" presId="urn:microsoft.com/office/officeart/2005/8/layout/radial4"/>
    <dgm:cxn modelId="{5A8726A2-F0FE-40EA-B76E-853D3F482B2D}" type="presOf" srcId="{F1BAA626-DFB3-414B-B998-06AF8C46FE4C}" destId="{8CB0A9C5-4771-43F0-B33A-60EE98EAD358}" srcOrd="0" destOrd="0" presId="urn:microsoft.com/office/officeart/2005/8/layout/radial4"/>
    <dgm:cxn modelId="{91763E75-4914-4271-8F73-B9E6101ACD1F}" type="presOf" srcId="{A3C7E7AA-DAF3-4967-8BC2-731109AC0C79}" destId="{7AA018B5-4709-4A9D-8848-F1B12135320B}" srcOrd="0" destOrd="0" presId="urn:microsoft.com/office/officeart/2005/8/layout/radial4"/>
    <dgm:cxn modelId="{E0B80C7F-8A79-41EB-AC86-DC3F8F80D95C}" srcId="{B56DEE8D-BBDE-4642-BF97-C67F5325C3A8}" destId="{1F27929C-C2D4-4F28-A457-7BE2F1F817CE}" srcOrd="1" destOrd="0" parTransId="{67FA2A8F-0B87-492A-A06D-7AB62D0D2548}" sibTransId="{694A98B0-9769-4AAE-866E-71FA5217CA38}"/>
    <dgm:cxn modelId="{AE51A9EF-7356-4A0D-917F-A822D73E6315}" type="presOf" srcId="{67FA2A8F-0B87-492A-A06D-7AB62D0D2548}" destId="{2D1DBC6B-037B-4677-B6A9-5B1191FC1579}" srcOrd="0" destOrd="0" presId="urn:microsoft.com/office/officeart/2005/8/layout/radial4"/>
    <dgm:cxn modelId="{D36351CB-2615-4B28-A7D2-30726D6A2BD9}" type="presOf" srcId="{B56DEE8D-BBDE-4642-BF97-C67F5325C3A8}" destId="{68E6F60D-9112-4BBA-86A1-71CB03F28DF2}" srcOrd="0" destOrd="0" presId="urn:microsoft.com/office/officeart/2005/8/layout/radial4"/>
    <dgm:cxn modelId="{563CB7D2-89E2-4E6C-9FE0-6AD1CA57792D}" srcId="{B56DEE8D-BBDE-4642-BF97-C67F5325C3A8}" destId="{A6ABDC82-8C7E-44AB-B390-26AC6C181BD3}" srcOrd="3" destOrd="0" parTransId="{88893377-3B0E-46C5-B502-E9FCA2CCC6EF}" sibTransId="{76D6B3EF-E8A7-4CDC-B3F0-7FDFD5EBFC4B}"/>
    <dgm:cxn modelId="{2DCB16FD-00CD-4D9B-9F06-C413621A4D03}" type="presParOf" srcId="{F6940661-1F22-492D-83CB-367912127D68}" destId="{68E6F60D-9112-4BBA-86A1-71CB03F28DF2}" srcOrd="0" destOrd="0" presId="urn:microsoft.com/office/officeart/2005/8/layout/radial4"/>
    <dgm:cxn modelId="{0E9E07B2-86CA-4B36-8C0E-D09A457AB6E8}" type="presParOf" srcId="{F6940661-1F22-492D-83CB-367912127D68}" destId="{AFDE36B4-3270-49E7-A0B8-D0819E092F8E}" srcOrd="1" destOrd="0" presId="urn:microsoft.com/office/officeart/2005/8/layout/radial4"/>
    <dgm:cxn modelId="{83F32418-C3B2-4026-AFA6-44A8D547194E}" type="presParOf" srcId="{F6940661-1F22-492D-83CB-367912127D68}" destId="{43AD318E-4792-4A1E-B6CE-E5BE6435070B}" srcOrd="2" destOrd="0" presId="urn:microsoft.com/office/officeart/2005/8/layout/radial4"/>
    <dgm:cxn modelId="{E130ED50-DD33-4450-A473-79036F58700D}" type="presParOf" srcId="{F6940661-1F22-492D-83CB-367912127D68}" destId="{2D1DBC6B-037B-4677-B6A9-5B1191FC1579}" srcOrd="3" destOrd="0" presId="urn:microsoft.com/office/officeart/2005/8/layout/radial4"/>
    <dgm:cxn modelId="{9361D2BD-386E-4227-BB24-789DFAD55CC2}" type="presParOf" srcId="{F6940661-1F22-492D-83CB-367912127D68}" destId="{5EE0A968-0E33-4151-9FDB-1A87AF47507C}" srcOrd="4" destOrd="0" presId="urn:microsoft.com/office/officeart/2005/8/layout/radial4"/>
    <dgm:cxn modelId="{F2B41DD7-EB28-4460-A7EA-0D196FF6CD57}" type="presParOf" srcId="{F6940661-1F22-492D-83CB-367912127D68}" destId="{8CB0A9C5-4771-43F0-B33A-60EE98EAD358}" srcOrd="5" destOrd="0" presId="urn:microsoft.com/office/officeart/2005/8/layout/radial4"/>
    <dgm:cxn modelId="{3EB42C09-02CD-4D65-85BA-792FE5865907}" type="presParOf" srcId="{F6940661-1F22-492D-83CB-367912127D68}" destId="{94189B87-4C16-4ADF-AF94-BFA6C131C96A}" srcOrd="6" destOrd="0" presId="urn:microsoft.com/office/officeart/2005/8/layout/radial4"/>
    <dgm:cxn modelId="{F48538EB-2568-49C8-84B3-3C253E15E600}" type="presParOf" srcId="{F6940661-1F22-492D-83CB-367912127D68}" destId="{17ACBCAB-2198-474E-85B6-231B9C4E3ECE}" srcOrd="7" destOrd="0" presId="urn:microsoft.com/office/officeart/2005/8/layout/radial4"/>
    <dgm:cxn modelId="{178E29DB-B7FD-43CC-BE3B-E1664404CD4D}" type="presParOf" srcId="{F6940661-1F22-492D-83CB-367912127D68}" destId="{600C26A4-BDF5-4E55-B7FC-9EC307145FAA}" srcOrd="8" destOrd="0" presId="urn:microsoft.com/office/officeart/2005/8/layout/radial4"/>
    <dgm:cxn modelId="{665925BE-7550-45F7-A70B-1C423BE8FBE4}" type="presParOf" srcId="{F6940661-1F22-492D-83CB-367912127D68}" destId="{7AA018B5-4709-4A9D-8848-F1B12135320B}" srcOrd="9" destOrd="0" presId="urn:microsoft.com/office/officeart/2005/8/layout/radial4"/>
    <dgm:cxn modelId="{128246B8-39BB-48EC-A558-35F655BA0C99}" type="presParOf" srcId="{F6940661-1F22-492D-83CB-367912127D68}" destId="{A9FA0EB5-8850-4985-B2ED-9CEF7B892D7F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9EAAFF-5704-4226-AE68-B9AA9494A771}" type="doc">
      <dgm:prSet loTypeId="urn:microsoft.com/office/officeart/2005/8/layout/chevron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D06B25-4DBD-492B-9409-7888A1368EB3}">
      <dgm:prSet phldrT="[Текст]"/>
      <dgm:spPr/>
      <dgm:t>
        <a:bodyPr/>
        <a:lstStyle/>
        <a:p>
          <a:r>
            <a:rPr lang="kk-KZ" dirty="0">
              <a:latin typeface="Arial" pitchFamily="34" charset="0"/>
              <a:cs typeface="Arial" pitchFamily="34" charset="0"/>
            </a:rPr>
            <a:t>1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10DD660C-218F-43FF-A9B5-2DA97FD5A2E0}" type="parTrans" cxnId="{EA5A3513-3F78-4B25-AB76-E9ED512105C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669C53C1-4D68-4D1A-89AA-9D48C210A67E}" type="sibTrans" cxnId="{EA5A3513-3F78-4B25-AB76-E9ED512105C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8EB2CDEF-77A8-45E9-8780-BF598DF4198C}">
      <dgm:prSet phldrT="[Текст]"/>
      <dgm:spPr/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45 417 </a:t>
          </a:r>
          <a:r>
            <a:rPr lang="ru-RU" dirty="0" err="1">
              <a:latin typeface="Arial" pitchFamily="34" charset="0"/>
              <a:cs typeface="Arial" pitchFamily="34" charset="0"/>
            </a:rPr>
            <a:t>мың.теңге</a:t>
          </a:r>
          <a:r>
            <a:rPr lang="ru-RU" dirty="0"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latin typeface="Arial" pitchFamily="34" charset="0"/>
              <a:cs typeface="Arial" pitchFamily="34" charset="0"/>
            </a:rPr>
            <a:t>мәдениет</a:t>
          </a:r>
          <a:r>
            <a:rPr lang="ru-RU" dirty="0"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latin typeface="Arial" pitchFamily="34" charset="0"/>
              <a:cs typeface="Arial" pitchFamily="34" charset="0"/>
            </a:rPr>
            <a:t>іс-шараларын</a:t>
          </a:r>
          <a:r>
            <a:rPr lang="ru-RU" dirty="0"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latin typeface="Arial" pitchFamily="34" charset="0"/>
              <a:cs typeface="Arial" pitchFamily="34" charset="0"/>
            </a:rPr>
            <a:t>өткізу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F8300E8A-AC74-4056-9079-59DC7FF37633}" type="parTrans" cxnId="{4021C490-DBD6-4CE5-A4CC-C130A4281EBF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8DF73674-CF38-4DEF-BEFE-E1D0C130BE85}" type="sibTrans" cxnId="{4021C490-DBD6-4CE5-A4CC-C130A4281EBF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61D26917-72E1-43C9-BB48-F40604320D0B}">
      <dgm:prSet phldrT="[Текст]"/>
      <dgm:spPr/>
      <dgm:t>
        <a:bodyPr/>
        <a:lstStyle/>
        <a:p>
          <a:r>
            <a:rPr lang="kk-KZ" dirty="0">
              <a:latin typeface="Arial" pitchFamily="34" charset="0"/>
              <a:cs typeface="Arial" pitchFamily="34" charset="0"/>
            </a:rPr>
            <a:t>3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8ADC5412-B814-4EAC-B3D2-E12935F2B6DE}" type="parTrans" cxnId="{A6E8308E-4417-44D4-AB6E-360C1AEDAD8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934D52CF-374E-4EC0-B37B-D4127A4EFF82}" type="sibTrans" cxnId="{A6E8308E-4417-44D4-AB6E-360C1AEDAD8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22C9C7E0-B772-4882-8086-A42E70576EE8}">
      <dgm:prSet/>
      <dgm:spPr/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22 678 </a:t>
          </a:r>
          <a:r>
            <a:rPr lang="ru-RU" dirty="0" err="1">
              <a:latin typeface="Arial" pitchFamily="34" charset="0"/>
              <a:cs typeface="Arial" pitchFamily="34" charset="0"/>
            </a:rPr>
            <a:t>мың</a:t>
          </a:r>
          <a:r>
            <a:rPr lang="ru-RU" dirty="0">
              <a:latin typeface="Arial" pitchFamily="34" charset="0"/>
              <a:cs typeface="Arial" pitchFamily="34" charset="0"/>
            </a:rPr>
            <a:t>. </a:t>
          </a:r>
          <a:r>
            <a:rPr lang="ru-RU" dirty="0" err="1">
              <a:latin typeface="Arial" pitchFamily="34" charset="0"/>
              <a:cs typeface="Arial" pitchFamily="34" charset="0"/>
            </a:rPr>
            <a:t>теңге</a:t>
          </a:r>
          <a:r>
            <a:rPr lang="ru-RU" dirty="0"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latin typeface="Arial" pitchFamily="34" charset="0"/>
              <a:cs typeface="Arial" pitchFamily="34" charset="0"/>
            </a:rPr>
            <a:t>елді</a:t>
          </a:r>
          <a:r>
            <a:rPr lang="ru-RU" dirty="0"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latin typeface="Arial" pitchFamily="34" charset="0"/>
              <a:cs typeface="Arial" pitchFamily="34" charset="0"/>
            </a:rPr>
            <a:t>мекенді</a:t>
          </a:r>
          <a:r>
            <a:rPr lang="ru-RU" dirty="0"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latin typeface="Arial" pitchFamily="34" charset="0"/>
              <a:cs typeface="Arial" pitchFamily="34" charset="0"/>
            </a:rPr>
            <a:t>көркейту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2FECF56F-2DD8-4DF2-BF77-E5E44CDD7858}" type="parTrans" cxnId="{0FC36E2A-2BC7-4AC2-8C2E-21FA7D6BDA5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1605F68-8DE1-47ED-B199-6EE5FC2EDA2C}" type="sibTrans" cxnId="{0FC36E2A-2BC7-4AC2-8C2E-21FA7D6BDA5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A5C78DC-A02A-4AAB-A470-7EA826DE9718}">
      <dgm:prSet/>
      <dgm:spPr/>
      <dgm:t>
        <a:bodyPr/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700" kern="1200" dirty="0">
              <a:latin typeface="Arial" pitchFamily="34" charset="0"/>
              <a:cs typeface="Arial" pitchFamily="34" charset="0"/>
            </a:rPr>
            <a:t>   </a:t>
          </a:r>
          <a:r>
            <a:rPr lang="kk-KZ" sz="1700" kern="1200" dirty="0">
              <a:latin typeface="Arial" pitchFamily="34" charset="0"/>
              <a:cs typeface="Arial" pitchFamily="34" charset="0"/>
            </a:rPr>
            <a:t>118 829 </a:t>
          </a:r>
          <a:r>
            <a:rPr lang="ru-RU" sz="1700" kern="1200" dirty="0" err="1">
              <a:latin typeface="Arial" pitchFamily="34" charset="0"/>
              <a:cs typeface="Arial" pitchFamily="34" charset="0"/>
            </a:rPr>
            <a:t>мың</a:t>
          </a:r>
          <a:r>
            <a:rPr lang="ru-RU" sz="1700" kern="1200" dirty="0">
              <a:latin typeface="Arial" pitchFamily="34" charset="0"/>
              <a:cs typeface="Arial" pitchFamily="34" charset="0"/>
            </a:rPr>
            <a:t>. </a:t>
          </a:r>
          <a:r>
            <a:rPr lang="ru-RU" sz="1700" kern="1200" dirty="0" err="1">
              <a:latin typeface="Arial" pitchFamily="34" charset="0"/>
              <a:cs typeface="Arial" pitchFamily="34" charset="0"/>
            </a:rPr>
            <a:t>теңге</a:t>
          </a:r>
          <a:r>
            <a:rPr lang="ru-RU" sz="1700" kern="1200" dirty="0">
              <a:latin typeface="Arial" pitchFamily="34" charset="0"/>
              <a:cs typeface="Arial" pitchFamily="34" charset="0"/>
            </a:rPr>
            <a:t>  </a:t>
          </a:r>
          <a:r>
            <a:rPr lang="ru-RU" sz="1700" kern="1200" dirty="0" err="1">
              <a:latin typeface="Arial" pitchFamily="34" charset="0"/>
              <a:cs typeface="Arial" pitchFamily="34" charset="0"/>
            </a:rPr>
            <a:t>Ауыл</a:t>
          </a:r>
          <a:r>
            <a:rPr lang="ru-RU" sz="17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700" kern="1200" dirty="0" err="1">
              <a:latin typeface="Arial" pitchFamily="34" charset="0"/>
              <a:cs typeface="Arial" pitchFamily="34" charset="0"/>
            </a:rPr>
            <a:t>арасындағы</a:t>
          </a:r>
          <a:r>
            <a:rPr lang="ru-RU" sz="17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700" kern="1200" dirty="0" err="1">
              <a:latin typeface="Arial" pitchFamily="34" charset="0"/>
              <a:cs typeface="Arial" pitchFamily="34" charset="0"/>
            </a:rPr>
            <a:t>жолдарды</a:t>
          </a:r>
          <a:r>
            <a:rPr lang="ru-RU" sz="17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700" kern="1200" dirty="0" err="1">
              <a:latin typeface="Arial" pitchFamily="34" charset="0"/>
              <a:cs typeface="Arial" pitchFamily="34" charset="0"/>
            </a:rPr>
            <a:t>жөндеу</a:t>
          </a:r>
          <a:r>
            <a:rPr lang="ru-RU" sz="17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700" kern="1200" dirty="0" err="1">
              <a:latin typeface="Arial" pitchFamily="34" charset="0"/>
              <a:cs typeface="Arial" pitchFamily="34" charset="0"/>
            </a:rPr>
            <a:t>жол</a:t>
          </a:r>
          <a:r>
            <a:rPr lang="ru-RU" sz="17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700" kern="1200" dirty="0" err="1">
              <a:latin typeface="Arial" pitchFamily="34" charset="0"/>
              <a:cs typeface="Arial" pitchFamily="34" charset="0"/>
            </a:rPr>
            <a:t>ұзындығы</a:t>
          </a:r>
          <a:r>
            <a:rPr lang="ru-RU" sz="1700" kern="1200" dirty="0">
              <a:latin typeface="Arial" pitchFamily="34" charset="0"/>
              <a:cs typeface="Arial" pitchFamily="34" charset="0"/>
            </a:rPr>
            <a:t> 40 км</a:t>
          </a: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dirty="0"/>
        </a:p>
      </dgm:t>
    </dgm:pt>
    <dgm:pt modelId="{55E19286-FC94-41D6-B80C-5B1CC3297571}" type="parTrans" cxnId="{09E52039-4A4B-4AF8-8DD4-E737A38C5D2B}">
      <dgm:prSet/>
      <dgm:spPr/>
      <dgm:t>
        <a:bodyPr/>
        <a:lstStyle/>
        <a:p>
          <a:endParaRPr lang="ru-RU"/>
        </a:p>
      </dgm:t>
    </dgm:pt>
    <dgm:pt modelId="{098D2599-2CB2-48C6-82BF-8C8B2C5A982C}" type="sibTrans" cxnId="{09E52039-4A4B-4AF8-8DD4-E737A38C5D2B}">
      <dgm:prSet/>
      <dgm:spPr/>
      <dgm:t>
        <a:bodyPr/>
        <a:lstStyle/>
        <a:p>
          <a:endParaRPr lang="ru-RU"/>
        </a:p>
      </dgm:t>
    </dgm:pt>
    <dgm:pt modelId="{333B3EE3-FC1E-4E0B-ACD0-FB4C70086283}">
      <dgm:prSet phldrT="[Текст]"/>
      <dgm:spPr/>
      <dgm:t>
        <a:bodyPr/>
        <a:lstStyle/>
        <a:p>
          <a:r>
            <a:rPr lang="kk-KZ">
              <a:latin typeface="Arial" pitchFamily="34" charset="0"/>
              <a:cs typeface="Arial" pitchFamily="34" charset="0"/>
            </a:rPr>
            <a:t>2</a:t>
          </a:r>
          <a:endParaRPr lang="ru-RU"/>
        </a:p>
      </dgm:t>
    </dgm:pt>
    <dgm:pt modelId="{3B475702-4391-4F09-976F-9AE56FEA30EA}" type="parTrans" cxnId="{67A8E1EA-B7A0-4CAF-8B86-1DEB56AE3E4B}">
      <dgm:prSet/>
      <dgm:spPr/>
    </dgm:pt>
    <dgm:pt modelId="{3B887BF6-0FED-404B-961B-64DAA40BA39C}" type="sibTrans" cxnId="{67A8E1EA-B7A0-4CAF-8B86-1DEB56AE3E4B}">
      <dgm:prSet/>
      <dgm:spPr/>
    </dgm:pt>
    <dgm:pt modelId="{64A48FB5-9FAE-4208-B85C-EF09A2B8ACE7}" type="pres">
      <dgm:prSet presAssocID="{599EAAFF-5704-4226-AE68-B9AA9494A77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BA759AD-4BA8-4231-BEDB-2C87807778FF}" type="pres">
      <dgm:prSet presAssocID="{40D06B25-4DBD-492B-9409-7888A1368EB3}" presName="composite" presStyleCnt="0"/>
      <dgm:spPr/>
    </dgm:pt>
    <dgm:pt modelId="{D85C4AB8-7AF1-459B-B739-58AEC191FE24}" type="pres">
      <dgm:prSet presAssocID="{40D06B25-4DBD-492B-9409-7888A1368EB3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CC2D12-C908-4EAB-B206-B0E11615401D}" type="pres">
      <dgm:prSet presAssocID="{40D06B25-4DBD-492B-9409-7888A1368EB3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BC3ECC-B16E-4A3A-8CC9-3F93CF3A1467}" type="pres">
      <dgm:prSet presAssocID="{669C53C1-4D68-4D1A-89AA-9D48C210A67E}" presName="sp" presStyleCnt="0"/>
      <dgm:spPr/>
    </dgm:pt>
    <dgm:pt modelId="{B6BC0815-D9C4-4F59-9A47-E2A2D8701B27}" type="pres">
      <dgm:prSet presAssocID="{333B3EE3-FC1E-4E0B-ACD0-FB4C70086283}" presName="composite" presStyleCnt="0"/>
      <dgm:spPr/>
    </dgm:pt>
    <dgm:pt modelId="{FACCDA79-17EE-48A7-9AAA-1F33D4E7B0E0}" type="pres">
      <dgm:prSet presAssocID="{333B3EE3-FC1E-4E0B-ACD0-FB4C70086283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9090F5-733F-48F7-96E0-0C5231D075EF}" type="pres">
      <dgm:prSet presAssocID="{333B3EE3-FC1E-4E0B-ACD0-FB4C70086283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07A104-00F5-4EA1-98EF-CCA75B292908}" type="pres">
      <dgm:prSet presAssocID="{3B887BF6-0FED-404B-961B-64DAA40BA39C}" presName="sp" presStyleCnt="0"/>
      <dgm:spPr/>
    </dgm:pt>
    <dgm:pt modelId="{D3117AE8-A15E-4584-AA17-4F6823BABECE}" type="pres">
      <dgm:prSet presAssocID="{61D26917-72E1-43C9-BB48-F40604320D0B}" presName="composite" presStyleCnt="0"/>
      <dgm:spPr/>
    </dgm:pt>
    <dgm:pt modelId="{61EECD61-FC5F-4D6E-9EFD-F3676178E008}" type="pres">
      <dgm:prSet presAssocID="{61D26917-72E1-43C9-BB48-F40604320D0B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4DAF32-746B-4870-8D95-F2252716C18E}" type="pres">
      <dgm:prSet presAssocID="{61D26917-72E1-43C9-BB48-F40604320D0B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0BD5BEB-1BD7-45BC-983C-654A95C641F5}" type="presOf" srcId="{40D06B25-4DBD-492B-9409-7888A1368EB3}" destId="{D85C4AB8-7AF1-459B-B739-58AEC191FE24}" srcOrd="0" destOrd="0" presId="urn:microsoft.com/office/officeart/2005/8/layout/chevron2"/>
    <dgm:cxn modelId="{6644B0D6-BF7F-4594-85DF-0260DC400FC5}" type="presOf" srcId="{599EAAFF-5704-4226-AE68-B9AA9494A771}" destId="{64A48FB5-9FAE-4208-B85C-EF09A2B8ACE7}" srcOrd="0" destOrd="0" presId="urn:microsoft.com/office/officeart/2005/8/layout/chevron2"/>
    <dgm:cxn modelId="{2C564369-0FB8-4509-8455-880D6CE262F5}" type="presOf" srcId="{61D26917-72E1-43C9-BB48-F40604320D0B}" destId="{61EECD61-FC5F-4D6E-9EFD-F3676178E008}" srcOrd="0" destOrd="0" presId="urn:microsoft.com/office/officeart/2005/8/layout/chevron2"/>
    <dgm:cxn modelId="{0FC36E2A-2BC7-4AC2-8C2E-21FA7D6BDA57}" srcId="{61D26917-72E1-43C9-BB48-F40604320D0B}" destId="{22C9C7E0-B772-4882-8086-A42E70576EE8}" srcOrd="0" destOrd="0" parTransId="{2FECF56F-2DD8-4DF2-BF77-E5E44CDD7858}" sibTransId="{11605F68-8DE1-47ED-B199-6EE5FC2EDA2C}"/>
    <dgm:cxn modelId="{3C6C45F4-5C76-41CB-BCDF-5F59D7EE95D7}" type="presOf" srcId="{333B3EE3-FC1E-4E0B-ACD0-FB4C70086283}" destId="{FACCDA79-17EE-48A7-9AAA-1F33D4E7B0E0}" srcOrd="0" destOrd="0" presId="urn:microsoft.com/office/officeart/2005/8/layout/chevron2"/>
    <dgm:cxn modelId="{4021C490-DBD6-4CE5-A4CC-C130A4281EBF}" srcId="{40D06B25-4DBD-492B-9409-7888A1368EB3}" destId="{8EB2CDEF-77A8-45E9-8780-BF598DF4198C}" srcOrd="0" destOrd="0" parTransId="{F8300E8A-AC74-4056-9079-59DC7FF37633}" sibTransId="{8DF73674-CF38-4DEF-BEFE-E1D0C130BE85}"/>
    <dgm:cxn modelId="{67A8E1EA-B7A0-4CAF-8B86-1DEB56AE3E4B}" srcId="{599EAAFF-5704-4226-AE68-B9AA9494A771}" destId="{333B3EE3-FC1E-4E0B-ACD0-FB4C70086283}" srcOrd="1" destOrd="0" parTransId="{3B475702-4391-4F09-976F-9AE56FEA30EA}" sibTransId="{3B887BF6-0FED-404B-961B-64DAA40BA39C}"/>
    <dgm:cxn modelId="{09E52039-4A4B-4AF8-8DD4-E737A38C5D2B}" srcId="{333B3EE3-FC1E-4E0B-ACD0-FB4C70086283}" destId="{4A5C78DC-A02A-4AAB-A470-7EA826DE9718}" srcOrd="0" destOrd="0" parTransId="{55E19286-FC94-41D6-B80C-5B1CC3297571}" sibTransId="{098D2599-2CB2-48C6-82BF-8C8B2C5A982C}"/>
    <dgm:cxn modelId="{309F4EB7-C571-43FC-A96B-F42D3BD4C8AE}" type="presOf" srcId="{8EB2CDEF-77A8-45E9-8780-BF598DF4198C}" destId="{0ACC2D12-C908-4EAB-B206-B0E11615401D}" srcOrd="0" destOrd="0" presId="urn:microsoft.com/office/officeart/2005/8/layout/chevron2"/>
    <dgm:cxn modelId="{A6E8308E-4417-44D4-AB6E-360C1AEDAD87}" srcId="{599EAAFF-5704-4226-AE68-B9AA9494A771}" destId="{61D26917-72E1-43C9-BB48-F40604320D0B}" srcOrd="2" destOrd="0" parTransId="{8ADC5412-B814-4EAC-B3D2-E12935F2B6DE}" sibTransId="{934D52CF-374E-4EC0-B37B-D4127A4EFF82}"/>
    <dgm:cxn modelId="{EA5A3513-3F78-4B25-AB76-E9ED512105C5}" srcId="{599EAAFF-5704-4226-AE68-B9AA9494A771}" destId="{40D06B25-4DBD-492B-9409-7888A1368EB3}" srcOrd="0" destOrd="0" parTransId="{10DD660C-218F-43FF-A9B5-2DA97FD5A2E0}" sibTransId="{669C53C1-4D68-4D1A-89AA-9D48C210A67E}"/>
    <dgm:cxn modelId="{A8C21B0E-BF4B-47E5-A00C-F4D62CB7D90E}" type="presOf" srcId="{4A5C78DC-A02A-4AAB-A470-7EA826DE9718}" destId="{939090F5-733F-48F7-96E0-0C5231D075EF}" srcOrd="0" destOrd="0" presId="urn:microsoft.com/office/officeart/2005/8/layout/chevron2"/>
    <dgm:cxn modelId="{C7D30BFB-0C47-4D50-B562-4D78B97E8458}" type="presOf" srcId="{22C9C7E0-B772-4882-8086-A42E70576EE8}" destId="{B64DAF32-746B-4870-8D95-F2252716C18E}" srcOrd="0" destOrd="0" presId="urn:microsoft.com/office/officeart/2005/8/layout/chevron2"/>
    <dgm:cxn modelId="{873E6D25-BAAA-4CF1-91D1-102610335D4D}" type="presParOf" srcId="{64A48FB5-9FAE-4208-B85C-EF09A2B8ACE7}" destId="{3BA759AD-4BA8-4231-BEDB-2C87807778FF}" srcOrd="0" destOrd="0" presId="urn:microsoft.com/office/officeart/2005/8/layout/chevron2"/>
    <dgm:cxn modelId="{DD7866E7-A324-438D-ABE8-497EDEB29C68}" type="presParOf" srcId="{3BA759AD-4BA8-4231-BEDB-2C87807778FF}" destId="{D85C4AB8-7AF1-459B-B739-58AEC191FE24}" srcOrd="0" destOrd="0" presId="urn:microsoft.com/office/officeart/2005/8/layout/chevron2"/>
    <dgm:cxn modelId="{8BADA400-BF8C-4270-BAF8-21F6BF36FB63}" type="presParOf" srcId="{3BA759AD-4BA8-4231-BEDB-2C87807778FF}" destId="{0ACC2D12-C908-4EAB-B206-B0E11615401D}" srcOrd="1" destOrd="0" presId="urn:microsoft.com/office/officeart/2005/8/layout/chevron2"/>
    <dgm:cxn modelId="{A27C55DC-199B-418C-9516-B2C29DA8C5D7}" type="presParOf" srcId="{64A48FB5-9FAE-4208-B85C-EF09A2B8ACE7}" destId="{67BC3ECC-B16E-4A3A-8CC9-3F93CF3A1467}" srcOrd="1" destOrd="0" presId="urn:microsoft.com/office/officeart/2005/8/layout/chevron2"/>
    <dgm:cxn modelId="{92C2FFA1-29C7-43A1-B310-71B2A3BD44F1}" type="presParOf" srcId="{64A48FB5-9FAE-4208-B85C-EF09A2B8ACE7}" destId="{B6BC0815-D9C4-4F59-9A47-E2A2D8701B27}" srcOrd="2" destOrd="0" presId="urn:microsoft.com/office/officeart/2005/8/layout/chevron2"/>
    <dgm:cxn modelId="{DE29DBEE-55DE-4A14-ACD3-C54A36679F8A}" type="presParOf" srcId="{B6BC0815-D9C4-4F59-9A47-E2A2D8701B27}" destId="{FACCDA79-17EE-48A7-9AAA-1F33D4E7B0E0}" srcOrd="0" destOrd="0" presId="urn:microsoft.com/office/officeart/2005/8/layout/chevron2"/>
    <dgm:cxn modelId="{0727C458-B0B7-409F-AFB2-8BEBF091F30D}" type="presParOf" srcId="{B6BC0815-D9C4-4F59-9A47-E2A2D8701B27}" destId="{939090F5-733F-48F7-96E0-0C5231D075EF}" srcOrd="1" destOrd="0" presId="urn:microsoft.com/office/officeart/2005/8/layout/chevron2"/>
    <dgm:cxn modelId="{0210946A-9602-426B-8495-175EE2DE672D}" type="presParOf" srcId="{64A48FB5-9FAE-4208-B85C-EF09A2B8ACE7}" destId="{4907A104-00F5-4EA1-98EF-CCA75B292908}" srcOrd="3" destOrd="0" presId="urn:microsoft.com/office/officeart/2005/8/layout/chevron2"/>
    <dgm:cxn modelId="{9E017E03-D9FA-4F1B-BF00-B2B0DADF4E2B}" type="presParOf" srcId="{64A48FB5-9FAE-4208-B85C-EF09A2B8ACE7}" destId="{D3117AE8-A15E-4584-AA17-4F6823BABECE}" srcOrd="4" destOrd="0" presId="urn:microsoft.com/office/officeart/2005/8/layout/chevron2"/>
    <dgm:cxn modelId="{72BC16BE-8193-4877-9E4D-805F179C4F13}" type="presParOf" srcId="{D3117AE8-A15E-4584-AA17-4F6823BABECE}" destId="{61EECD61-FC5F-4D6E-9EFD-F3676178E008}" srcOrd="0" destOrd="0" presId="urn:microsoft.com/office/officeart/2005/8/layout/chevron2"/>
    <dgm:cxn modelId="{54E51FD2-7BDA-4788-9932-36C3BC2C2ABB}" type="presParOf" srcId="{D3117AE8-A15E-4584-AA17-4F6823BABECE}" destId="{B64DAF32-746B-4870-8D95-F2252716C18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E6F60D-9112-4BBA-86A1-71CB03F28DF2}">
      <dsp:nvSpPr>
        <dsp:cNvPr id="0" name=""/>
        <dsp:cNvSpPr/>
      </dsp:nvSpPr>
      <dsp:spPr>
        <a:xfrm>
          <a:off x="3469297" y="1828453"/>
          <a:ext cx="1530602" cy="1493540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i="0" u="none" strike="noStrike" kern="1200" baseline="0" dirty="0">
              <a:latin typeface="Calibri"/>
            </a:rPr>
            <a:t>Ауылдық округтің бюджеті</a:t>
          </a:r>
          <a:endParaRPr lang="ru-RU" sz="2000" b="1" i="0" u="none" strike="noStrike" kern="1200" baseline="0" dirty="0">
            <a:latin typeface="Calibri"/>
          </a:endParaRPr>
        </a:p>
      </dsp:txBody>
      <dsp:txXfrm>
        <a:off x="3693448" y="2047177"/>
        <a:ext cx="1082300" cy="1056092"/>
      </dsp:txXfrm>
    </dsp:sp>
    <dsp:sp modelId="{AFDE36B4-3270-49E7-A0B8-D0819E092F8E}">
      <dsp:nvSpPr>
        <dsp:cNvPr id="0" name=""/>
        <dsp:cNvSpPr/>
      </dsp:nvSpPr>
      <dsp:spPr>
        <a:xfrm rot="8634752">
          <a:off x="1318679" y="3488090"/>
          <a:ext cx="2498881" cy="603583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AD318E-4792-4A1E-B6CE-E5BE6435070B}">
      <dsp:nvSpPr>
        <dsp:cNvPr id="0" name=""/>
        <dsp:cNvSpPr/>
      </dsp:nvSpPr>
      <dsp:spPr>
        <a:xfrm>
          <a:off x="322059" y="3883086"/>
          <a:ext cx="2605085" cy="1189010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u="none" strike="noStrike" kern="1200" baseline="0" dirty="0" err="1">
              <a:latin typeface="Calibri"/>
            </a:rPr>
            <a:t>Мақсатты</a:t>
          </a:r>
          <a:r>
            <a:rPr lang="ru-RU" sz="1400" b="1" i="0" u="none" strike="noStrike" kern="1200" baseline="0" dirty="0">
              <a:latin typeface="Calibri"/>
            </a:rPr>
            <a:t> </a:t>
          </a:r>
          <a:r>
            <a:rPr lang="ru-RU" sz="1400" b="1" i="0" u="none" strike="noStrike" kern="1200" baseline="0" dirty="0" err="1">
              <a:latin typeface="Calibri"/>
            </a:rPr>
            <a:t>трансферттер</a:t>
          </a:r>
          <a:r>
            <a:rPr lang="ru-RU" sz="1400" b="1" i="0" u="none" strike="noStrike" kern="1200" baseline="0" dirty="0">
              <a:latin typeface="Calibri"/>
            </a:rPr>
            <a:t> </a:t>
          </a:r>
        </a:p>
      </dsp:txBody>
      <dsp:txXfrm>
        <a:off x="356884" y="3917911"/>
        <a:ext cx="2535435" cy="1119360"/>
      </dsp:txXfrm>
    </dsp:sp>
    <dsp:sp modelId="{2D1DBC6B-037B-4677-B6A9-5B1191FC1579}">
      <dsp:nvSpPr>
        <dsp:cNvPr id="0" name=""/>
        <dsp:cNvSpPr/>
      </dsp:nvSpPr>
      <dsp:spPr>
        <a:xfrm rot="10856380">
          <a:off x="1289827" y="2242352"/>
          <a:ext cx="2099830" cy="603583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E0A968-0E33-4151-9FDB-1A87AF47507C}">
      <dsp:nvSpPr>
        <dsp:cNvPr id="0" name=""/>
        <dsp:cNvSpPr/>
      </dsp:nvSpPr>
      <dsp:spPr>
        <a:xfrm>
          <a:off x="0" y="1911305"/>
          <a:ext cx="2655726" cy="1232484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i="0" u="none" strike="noStrike" kern="1200" baseline="0" dirty="0">
              <a:latin typeface="Calibri"/>
            </a:rPr>
            <a:t>Аудандық бюджеттен жәрдемқаржы</a:t>
          </a:r>
          <a:endParaRPr lang="ru-RU" sz="1400" b="1" i="0" u="none" strike="noStrike" kern="1200" baseline="0" dirty="0">
            <a:latin typeface="Calibri"/>
          </a:endParaRPr>
        </a:p>
      </dsp:txBody>
      <dsp:txXfrm>
        <a:off x="36098" y="1947403"/>
        <a:ext cx="2583530" cy="1160288"/>
      </dsp:txXfrm>
    </dsp:sp>
    <dsp:sp modelId="{8CB0A9C5-4771-43F0-B33A-60EE98EAD358}">
      <dsp:nvSpPr>
        <dsp:cNvPr id="0" name=""/>
        <dsp:cNvSpPr/>
      </dsp:nvSpPr>
      <dsp:spPr>
        <a:xfrm rot="15743454">
          <a:off x="3589839" y="1106862"/>
          <a:ext cx="970702" cy="603583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189B87-4C16-4ADF-AF94-BFA6C131C96A}">
      <dsp:nvSpPr>
        <dsp:cNvPr id="0" name=""/>
        <dsp:cNvSpPr/>
      </dsp:nvSpPr>
      <dsp:spPr>
        <a:xfrm>
          <a:off x="2688004" y="0"/>
          <a:ext cx="2563981" cy="1189010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i="0" u="none" strike="noStrike" kern="1200" baseline="0" dirty="0">
              <a:latin typeface="Calibri"/>
            </a:rPr>
            <a:t>Салықтық түсімдер</a:t>
          </a:r>
          <a:endParaRPr lang="ru-RU" sz="1400" b="1" i="0" u="none" strike="noStrike" kern="1200" baseline="0" dirty="0">
            <a:latin typeface="Calibri"/>
          </a:endParaRPr>
        </a:p>
      </dsp:txBody>
      <dsp:txXfrm>
        <a:off x="2722829" y="34825"/>
        <a:ext cx="2494331" cy="1119360"/>
      </dsp:txXfrm>
    </dsp:sp>
    <dsp:sp modelId="{17ACBCAB-2198-474E-85B6-231B9C4E3ECE}">
      <dsp:nvSpPr>
        <dsp:cNvPr id="0" name=""/>
        <dsp:cNvSpPr/>
      </dsp:nvSpPr>
      <dsp:spPr>
        <a:xfrm rot="19954036">
          <a:off x="4903970" y="1569087"/>
          <a:ext cx="1375100" cy="603583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0C26A4-BDF5-4E55-B7FC-9EC307145FAA}">
      <dsp:nvSpPr>
        <dsp:cNvPr id="0" name=""/>
        <dsp:cNvSpPr/>
      </dsp:nvSpPr>
      <dsp:spPr>
        <a:xfrm>
          <a:off x="5195785" y="1054868"/>
          <a:ext cx="2011944" cy="998503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200" b="1" kern="1200" baseline="0" dirty="0"/>
            <a:t>Салықтық емес түсімдер</a:t>
          </a:r>
          <a:endParaRPr lang="ru-RU" sz="1200" b="1" kern="1200" baseline="0" dirty="0"/>
        </a:p>
      </dsp:txBody>
      <dsp:txXfrm>
        <a:off x="5225030" y="1084113"/>
        <a:ext cx="1953454" cy="940013"/>
      </dsp:txXfrm>
    </dsp:sp>
    <dsp:sp modelId="{7AA018B5-4709-4A9D-8848-F1B12135320B}">
      <dsp:nvSpPr>
        <dsp:cNvPr id="0" name=""/>
        <dsp:cNvSpPr/>
      </dsp:nvSpPr>
      <dsp:spPr>
        <a:xfrm rot="1472017">
          <a:off x="4947701" y="3180483"/>
          <a:ext cx="2548296" cy="603583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FA0EB5-8850-4985-B2ED-9CEF7B892D7F}">
      <dsp:nvSpPr>
        <dsp:cNvPr id="0" name=""/>
        <dsp:cNvSpPr/>
      </dsp:nvSpPr>
      <dsp:spPr>
        <a:xfrm>
          <a:off x="6394358" y="3259206"/>
          <a:ext cx="1973214" cy="1504258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000" kern="1200" dirty="0"/>
            <a:t>Мемлкет меншігіндегі мүлікт жалға беруден түсетін кірістер</a:t>
          </a:r>
          <a:endParaRPr lang="ru-RU" sz="1000" kern="1200" dirty="0"/>
        </a:p>
      </dsp:txBody>
      <dsp:txXfrm>
        <a:off x="6438416" y="3303264"/>
        <a:ext cx="1885098" cy="14161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5C4AB8-7AF1-459B-B739-58AEC191FE24}">
      <dsp:nvSpPr>
        <dsp:cNvPr id="0" name=""/>
        <dsp:cNvSpPr/>
      </dsp:nvSpPr>
      <dsp:spPr>
        <a:xfrm rot="5400000">
          <a:off x="-224562" y="226551"/>
          <a:ext cx="1497084" cy="104795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900" kern="1200" dirty="0">
              <a:latin typeface="Arial" pitchFamily="34" charset="0"/>
              <a:cs typeface="Arial" pitchFamily="34" charset="0"/>
            </a:rPr>
            <a:t>1</a:t>
          </a:r>
          <a:endParaRPr lang="ru-RU" sz="2900" kern="1200" dirty="0">
            <a:latin typeface="Arial" pitchFamily="34" charset="0"/>
            <a:cs typeface="Arial" pitchFamily="34" charset="0"/>
          </a:endParaRPr>
        </a:p>
      </dsp:txBody>
      <dsp:txXfrm rot="-5400000">
        <a:off x="1" y="525969"/>
        <a:ext cx="1047959" cy="449125"/>
      </dsp:txXfrm>
    </dsp:sp>
    <dsp:sp modelId="{0ACC2D12-C908-4EAB-B206-B0E11615401D}">
      <dsp:nvSpPr>
        <dsp:cNvPr id="0" name=""/>
        <dsp:cNvSpPr/>
      </dsp:nvSpPr>
      <dsp:spPr>
        <a:xfrm rot="5400000">
          <a:off x="4395145" y="-3345197"/>
          <a:ext cx="973104" cy="766747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>
              <a:latin typeface="Arial" pitchFamily="34" charset="0"/>
              <a:cs typeface="Arial" pitchFamily="34" charset="0"/>
            </a:rPr>
            <a:t>45 417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мың.теңге</a:t>
          </a:r>
          <a:r>
            <a:rPr lang="ru-RU" sz="19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мәдениет</a:t>
          </a:r>
          <a:r>
            <a:rPr lang="ru-RU" sz="19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іс-шараларын</a:t>
          </a:r>
          <a:r>
            <a:rPr lang="ru-RU" sz="19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өткізу</a:t>
          </a:r>
          <a:endParaRPr lang="ru-RU" sz="1900" kern="1200" dirty="0">
            <a:latin typeface="Arial" pitchFamily="34" charset="0"/>
            <a:cs typeface="Arial" pitchFamily="34" charset="0"/>
          </a:endParaRPr>
        </a:p>
      </dsp:txBody>
      <dsp:txXfrm rot="-5400000">
        <a:off x="1047960" y="49491"/>
        <a:ext cx="7619973" cy="878098"/>
      </dsp:txXfrm>
    </dsp:sp>
    <dsp:sp modelId="{FACCDA79-17EE-48A7-9AAA-1F33D4E7B0E0}">
      <dsp:nvSpPr>
        <dsp:cNvPr id="0" name=""/>
        <dsp:cNvSpPr/>
      </dsp:nvSpPr>
      <dsp:spPr>
        <a:xfrm rot="5400000">
          <a:off x="-224562" y="1528248"/>
          <a:ext cx="1497084" cy="104795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900" kern="1200">
              <a:latin typeface="Arial" pitchFamily="34" charset="0"/>
              <a:cs typeface="Arial" pitchFamily="34" charset="0"/>
            </a:rPr>
            <a:t>2</a:t>
          </a:r>
          <a:endParaRPr lang="ru-RU" sz="2900" kern="1200"/>
        </a:p>
      </dsp:txBody>
      <dsp:txXfrm rot="-5400000">
        <a:off x="1" y="1827666"/>
        <a:ext cx="1047959" cy="449125"/>
      </dsp:txXfrm>
    </dsp:sp>
    <dsp:sp modelId="{939090F5-733F-48F7-96E0-0C5231D075EF}">
      <dsp:nvSpPr>
        <dsp:cNvPr id="0" name=""/>
        <dsp:cNvSpPr/>
      </dsp:nvSpPr>
      <dsp:spPr>
        <a:xfrm rot="5400000">
          <a:off x="4395145" y="-2043500"/>
          <a:ext cx="973104" cy="766747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900" kern="1200" dirty="0">
              <a:latin typeface="Arial" pitchFamily="34" charset="0"/>
              <a:cs typeface="Arial" pitchFamily="34" charset="0"/>
            </a:rPr>
            <a:t>   </a:t>
          </a:r>
          <a:r>
            <a:rPr lang="kk-KZ" sz="1900" kern="1200" dirty="0">
              <a:latin typeface="Arial" pitchFamily="34" charset="0"/>
              <a:cs typeface="Arial" pitchFamily="34" charset="0"/>
            </a:rPr>
            <a:t>118 829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мың</a:t>
          </a:r>
          <a:r>
            <a:rPr lang="ru-RU" sz="1900" kern="1200" dirty="0">
              <a:latin typeface="Arial" pitchFamily="34" charset="0"/>
              <a:cs typeface="Arial" pitchFamily="34" charset="0"/>
            </a:rPr>
            <a:t>.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теңге</a:t>
          </a:r>
          <a:r>
            <a:rPr lang="ru-RU" sz="1900" kern="1200" dirty="0">
              <a:latin typeface="Arial" pitchFamily="34" charset="0"/>
              <a:cs typeface="Arial" pitchFamily="34" charset="0"/>
            </a:rPr>
            <a:t> 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Ауыл</a:t>
          </a:r>
          <a:r>
            <a:rPr lang="ru-RU" sz="19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арасындағы</a:t>
          </a:r>
          <a:r>
            <a:rPr lang="ru-RU" sz="19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жолдарды</a:t>
          </a:r>
          <a:r>
            <a:rPr lang="ru-RU" sz="19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жөндеу</a:t>
          </a:r>
          <a:r>
            <a:rPr lang="ru-RU" sz="19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жол</a:t>
          </a:r>
          <a:r>
            <a:rPr lang="ru-RU" sz="19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ұзындығы</a:t>
          </a:r>
          <a:r>
            <a:rPr lang="ru-RU" sz="1900" kern="1200" dirty="0">
              <a:latin typeface="Arial" pitchFamily="34" charset="0"/>
              <a:cs typeface="Arial" pitchFamily="34" charset="0"/>
            </a:rPr>
            <a:t> 40 км</a:t>
          </a: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endParaRPr lang="ru-RU" sz="1900" dirty="0"/>
        </a:p>
      </dsp:txBody>
      <dsp:txXfrm rot="-5400000">
        <a:off x="1047960" y="1351188"/>
        <a:ext cx="7619973" cy="878098"/>
      </dsp:txXfrm>
    </dsp:sp>
    <dsp:sp modelId="{61EECD61-FC5F-4D6E-9EFD-F3676178E008}">
      <dsp:nvSpPr>
        <dsp:cNvPr id="0" name=""/>
        <dsp:cNvSpPr/>
      </dsp:nvSpPr>
      <dsp:spPr>
        <a:xfrm rot="5400000">
          <a:off x="-224562" y="2829945"/>
          <a:ext cx="1497084" cy="104795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900" kern="1200" dirty="0">
              <a:latin typeface="Arial" pitchFamily="34" charset="0"/>
              <a:cs typeface="Arial" pitchFamily="34" charset="0"/>
            </a:rPr>
            <a:t>3</a:t>
          </a:r>
          <a:endParaRPr lang="ru-RU" sz="2900" kern="1200" dirty="0">
            <a:latin typeface="Arial" pitchFamily="34" charset="0"/>
            <a:cs typeface="Arial" pitchFamily="34" charset="0"/>
          </a:endParaRPr>
        </a:p>
      </dsp:txBody>
      <dsp:txXfrm rot="-5400000">
        <a:off x="1" y="3129363"/>
        <a:ext cx="1047959" cy="449125"/>
      </dsp:txXfrm>
    </dsp:sp>
    <dsp:sp modelId="{B64DAF32-746B-4870-8D95-F2252716C18E}">
      <dsp:nvSpPr>
        <dsp:cNvPr id="0" name=""/>
        <dsp:cNvSpPr/>
      </dsp:nvSpPr>
      <dsp:spPr>
        <a:xfrm rot="5400000">
          <a:off x="4395145" y="-741803"/>
          <a:ext cx="973104" cy="766747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>
              <a:latin typeface="Arial" pitchFamily="34" charset="0"/>
              <a:cs typeface="Arial" pitchFamily="34" charset="0"/>
            </a:rPr>
            <a:t>22 678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мың</a:t>
          </a:r>
          <a:r>
            <a:rPr lang="ru-RU" sz="1900" kern="1200" dirty="0">
              <a:latin typeface="Arial" pitchFamily="34" charset="0"/>
              <a:cs typeface="Arial" pitchFamily="34" charset="0"/>
            </a:rPr>
            <a:t>.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теңге</a:t>
          </a:r>
          <a:r>
            <a:rPr lang="ru-RU" sz="19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елді</a:t>
          </a:r>
          <a:r>
            <a:rPr lang="ru-RU" sz="19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мекенді</a:t>
          </a:r>
          <a:r>
            <a:rPr lang="ru-RU" sz="19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көркейту</a:t>
          </a:r>
          <a:endParaRPr lang="ru-RU" sz="1900" kern="1200" dirty="0">
            <a:latin typeface="Arial" pitchFamily="34" charset="0"/>
            <a:cs typeface="Arial" pitchFamily="34" charset="0"/>
          </a:endParaRPr>
        </a:p>
      </dsp:txBody>
      <dsp:txXfrm rot="-5400000">
        <a:off x="1047960" y="2652885"/>
        <a:ext cx="7619973" cy="8780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5D6612D-DF11-4D60-B7D1-9953CA9C19E2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464" y="2708920"/>
            <a:ext cx="8287072" cy="3357586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9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/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2026-2028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жылдарға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арналған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Черноярка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ауылдық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округінің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бюджеті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(</a:t>
            </a:r>
            <a:r>
              <a:rPr lang="kk-KZ" sz="4000" dirty="0">
                <a:solidFill>
                  <a:schemeClr val="bg2">
                    <a:lumMod val="50000"/>
                  </a:schemeClr>
                </a:solidFill>
              </a:rPr>
              <a:t>өзгерістермен</a:t>
            </a:r>
            <a:r>
              <a:rPr lang="kk-KZ" dirty="0">
                <a:solidFill>
                  <a:schemeClr val="bg2">
                    <a:lumMod val="50000"/>
                  </a:schemeClr>
                </a:solidFill>
              </a:rPr>
              <a:t>)</a:t>
            </a:r>
            <a:endParaRPr lang="ru-RU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Рисунок 3" descr="pavlodar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306" y="476672"/>
            <a:ext cx="1857388" cy="1785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467544" y="830831"/>
            <a:ext cx="8064896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Құрметті</a:t>
            </a:r>
            <a:r>
              <a:rPr lang="ru-RU" sz="2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8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аудан</a:t>
            </a:r>
            <a:r>
              <a:rPr lang="ru-RU" sz="2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8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тұрғындары</a:t>
            </a:r>
            <a:r>
              <a:rPr kumimoji="0" lang="ru-RU" sz="2800" b="1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!</a:t>
            </a:r>
            <a:endParaRPr kumimoji="0" lang="ru-RU" sz="28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200" dirty="0">
                <a:latin typeface="Arial" pitchFamily="34" charset="0"/>
                <a:cs typeface="Arial" pitchFamily="34" charset="0"/>
              </a:rPr>
              <a:t>Сіздің назарыңызға 2026-2028 жылдарға арналған Азаматтық бюджет ұсынылған, онда округ бюджетінің негізгі көрсеткіштері, оны қалыптастыру параметрлері және бюджет қаражатын жұмсау бағыттары туралы ақпарат бар.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200" dirty="0">
                <a:latin typeface="Arial" pitchFamily="34" charset="0"/>
                <a:cs typeface="Arial" pitchFamily="34" charset="0"/>
              </a:rPr>
              <a:t> Бұл құжат келесі бөлімдерді қамтиды: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200" dirty="0">
                <a:latin typeface="Arial" pitchFamily="34" charset="0"/>
                <a:cs typeface="Arial" pitchFamily="34" charset="0"/>
              </a:rPr>
              <a:t> - ауылдық округ бюджетінің түсімдері мен шығыстары.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200" dirty="0">
                <a:latin typeface="Arial" pitchFamily="34" charset="0"/>
                <a:cs typeface="Arial" pitchFamily="34" charset="0"/>
              </a:rPr>
              <a:t> 2026-2028 жылдарға арналған ауылдық округтің бюджеті Қазақстан Республикасының Бюджет және Салық кодекстеріне, Павлодар аудандық мәслихатының 2024 жылғы 19 желтоқсандағы </a:t>
            </a:r>
            <a:r>
              <a:rPr lang="kk-KZ" sz="2200">
                <a:latin typeface="Arial" pitchFamily="34" charset="0"/>
                <a:cs typeface="Arial" pitchFamily="34" charset="0"/>
              </a:rPr>
              <a:t>№ </a:t>
            </a:r>
            <a:r>
              <a:rPr lang="kk-KZ" sz="2200" smtClean="0">
                <a:latin typeface="Arial" pitchFamily="34" charset="0"/>
                <a:cs typeface="Arial" pitchFamily="34" charset="0"/>
              </a:rPr>
              <a:t>30/342 "</a:t>
            </a:r>
            <a:r>
              <a:rPr lang="kk-KZ" sz="2200" dirty="0">
                <a:latin typeface="Arial" pitchFamily="34" charset="0"/>
                <a:cs typeface="Arial" pitchFamily="34" charset="0"/>
              </a:rPr>
              <a:t>2026-2028 жылдарға арналған Черноярка ауылдық округінің бюджеті туралы" шешіміне сәйкес қалыптастырылды, Черноярка ауылдық округі әкімінің 2025 жылғы 26 желтоқсандағы </a:t>
            </a:r>
            <a:r>
              <a:rPr lang="kk-KZ" sz="2200">
                <a:latin typeface="Arial" pitchFamily="34" charset="0"/>
                <a:cs typeface="Arial" pitchFamily="34" charset="0"/>
              </a:rPr>
              <a:t>№ </a:t>
            </a:r>
            <a:r>
              <a:rPr lang="kk-KZ" sz="2200" smtClean="0">
                <a:latin typeface="Arial" pitchFamily="34" charset="0"/>
                <a:cs typeface="Arial" pitchFamily="34" charset="0"/>
              </a:rPr>
              <a:t>1-04-94 </a:t>
            </a:r>
            <a:r>
              <a:rPr lang="kk-KZ" sz="2200" dirty="0">
                <a:latin typeface="Arial" pitchFamily="34" charset="0"/>
                <a:cs typeface="Arial" pitchFamily="34" charset="0"/>
              </a:rPr>
              <a:t>өкімі</a:t>
            </a:r>
            <a:endParaRPr kumimoji="0" lang="ru-RU" sz="22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4"/>
          <p:cNvSpPr>
            <a:spLocks noChangeArrowheads="1"/>
          </p:cNvSpPr>
          <p:nvPr/>
        </p:nvSpPr>
        <p:spPr bwMode="auto">
          <a:xfrm>
            <a:off x="1258888" y="404813"/>
            <a:ext cx="7156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</a:t>
            </a:r>
            <a:r>
              <a:rPr lang="ru-RU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юджеттік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үдерістың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тәсімі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48" name="Прямоугольник 16"/>
          <p:cNvSpPr>
            <a:spLocks noChangeArrowheads="1"/>
          </p:cNvSpPr>
          <p:nvPr/>
        </p:nvSpPr>
        <p:spPr bwMode="auto">
          <a:xfrm>
            <a:off x="714348" y="3929066"/>
            <a:ext cx="3167062" cy="6463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юджеттің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жобасын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жасау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және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15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қазанға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дейін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мәслихатқа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қарау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үшін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енгізу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49" name="Прямоугольник 16"/>
          <p:cNvSpPr>
            <a:spLocks noChangeArrowheads="1"/>
          </p:cNvSpPr>
          <p:nvPr/>
        </p:nvSpPr>
        <p:spPr bwMode="auto">
          <a:xfrm>
            <a:off x="714348" y="5214950"/>
            <a:ext cx="3167062" cy="8309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удандық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бюджетты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бекіткен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кейін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2-апталық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мерзімге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кешікпей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үш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жылдық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мерзімге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арналған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бюджеті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мәслихатпен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бекітіледі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0" name="Прямоугольник 16"/>
          <p:cNvSpPr>
            <a:spLocks noChangeArrowheads="1"/>
          </p:cNvSpPr>
          <p:nvPr/>
        </p:nvSpPr>
        <p:spPr bwMode="auto">
          <a:xfrm>
            <a:off x="714348" y="2214554"/>
            <a:ext cx="3095625" cy="10156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юджеттік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өтінімді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бағдарламардың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жобаларын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жасау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қорытындыларды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дайындау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және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комиссияның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талқылауына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беру</a:t>
            </a:r>
          </a:p>
        </p:txBody>
      </p:sp>
      <p:sp>
        <p:nvSpPr>
          <p:cNvPr id="6151" name="Rectangle 21"/>
          <p:cNvSpPr>
            <a:spLocks noChangeArrowheads="1"/>
          </p:cNvSpPr>
          <p:nvPr/>
        </p:nvSpPr>
        <p:spPr bwMode="auto">
          <a:xfrm>
            <a:off x="323850" y="1052513"/>
            <a:ext cx="3816350" cy="720725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kk-KZ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ЮДЖЕТТЫ ӘЗІРЛЕУ</a:t>
            </a:r>
          </a:p>
          <a:p>
            <a:pPr algn="ctr"/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уәкілетті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орган – а/о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әкімінің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аппараты)</a:t>
            </a:r>
          </a:p>
        </p:txBody>
      </p:sp>
      <p:sp>
        <p:nvSpPr>
          <p:cNvPr id="6152" name="Rectangle 22"/>
          <p:cNvSpPr>
            <a:spLocks noChangeArrowheads="1"/>
          </p:cNvSpPr>
          <p:nvPr/>
        </p:nvSpPr>
        <p:spPr bwMode="auto">
          <a:xfrm>
            <a:off x="4859338" y="1052513"/>
            <a:ext cx="3816350" cy="720725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kk-KZ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ЮДЖЕТТІҢ АТҚАРЫЛУЫ</a:t>
            </a:r>
          </a:p>
          <a:p>
            <a:pPr algn="ctr"/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уәкілетті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орган – а/о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әкімінің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аппараты)</a:t>
            </a:r>
          </a:p>
          <a:p>
            <a:pPr algn="ctr"/>
            <a:endParaRPr lang="ru-RU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3" name="AutoShape 23"/>
          <p:cNvSpPr>
            <a:spLocks noChangeArrowheads="1"/>
          </p:cNvSpPr>
          <p:nvPr/>
        </p:nvSpPr>
        <p:spPr bwMode="auto">
          <a:xfrm>
            <a:off x="2051050" y="1773238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5" name="AutoShape 27"/>
          <p:cNvSpPr>
            <a:spLocks noChangeArrowheads="1"/>
          </p:cNvSpPr>
          <p:nvPr/>
        </p:nvSpPr>
        <p:spPr bwMode="auto">
          <a:xfrm>
            <a:off x="2071670" y="3500438"/>
            <a:ext cx="431800" cy="357190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6" name="AutoShape 39"/>
          <p:cNvSpPr>
            <a:spLocks noChangeArrowheads="1"/>
          </p:cNvSpPr>
          <p:nvPr/>
        </p:nvSpPr>
        <p:spPr bwMode="auto">
          <a:xfrm>
            <a:off x="2071670" y="4786323"/>
            <a:ext cx="503237" cy="357190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7" name="Прямоугольник 16"/>
          <p:cNvSpPr>
            <a:spLocks noChangeArrowheads="1"/>
          </p:cNvSpPr>
          <p:nvPr/>
        </p:nvSpPr>
        <p:spPr bwMode="auto">
          <a:xfrm>
            <a:off x="5148263" y="2133600"/>
            <a:ext cx="3240087" cy="6463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өлемдер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және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міндеттемелер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бойынша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түскен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түсімдердің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жиынтық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жоспарын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қалыптастыру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және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бекіту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8" name="AutoShape 41"/>
          <p:cNvSpPr>
            <a:spLocks noChangeArrowheads="1"/>
          </p:cNvSpPr>
          <p:nvPr/>
        </p:nvSpPr>
        <p:spPr bwMode="auto">
          <a:xfrm>
            <a:off x="6569075" y="1773238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9" name="Прямоугольник 16"/>
          <p:cNvSpPr>
            <a:spLocks noChangeArrowheads="1"/>
          </p:cNvSpPr>
          <p:nvPr/>
        </p:nvSpPr>
        <p:spPr bwMode="auto">
          <a:xfrm>
            <a:off x="5214942" y="3143248"/>
            <a:ext cx="3240088" cy="46164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Қ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аржы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жылы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ішінде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орындау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бойынша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шаралар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кешенін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өткізу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0" name="Прямоугольник 16"/>
          <p:cNvSpPr>
            <a:spLocks noChangeArrowheads="1"/>
          </p:cNvSpPr>
          <p:nvPr/>
        </p:nvSpPr>
        <p:spPr bwMode="auto">
          <a:xfrm>
            <a:off x="5219700" y="4221163"/>
            <a:ext cx="3211513" cy="8309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орындау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бойынша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ай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сайын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есеп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жасау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қаражаттарын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басқару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тиімділігін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бағалау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және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мониторинг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жасау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sp>
        <p:nvSpPr>
          <p:cNvPr id="6161" name="Прямоугольник 16"/>
          <p:cNvSpPr>
            <a:spLocks noChangeArrowheads="1"/>
          </p:cNvSpPr>
          <p:nvPr/>
        </p:nvSpPr>
        <p:spPr bwMode="auto">
          <a:xfrm>
            <a:off x="5219700" y="5516563"/>
            <a:ext cx="3240088" cy="8309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ғымдағы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жылдың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1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наурызға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дейін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есеп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берілетін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қаржы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жыл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бойынша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орындау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туралы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мәслихатқа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жылдық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есепті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беру</a:t>
            </a:r>
          </a:p>
        </p:txBody>
      </p:sp>
      <p:sp>
        <p:nvSpPr>
          <p:cNvPr id="6162" name="AutoShape 46"/>
          <p:cNvSpPr>
            <a:spLocks noChangeArrowheads="1"/>
          </p:cNvSpPr>
          <p:nvPr/>
        </p:nvSpPr>
        <p:spPr bwMode="auto">
          <a:xfrm>
            <a:off x="6588125" y="2781300"/>
            <a:ext cx="431800" cy="360363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3" name="AutoShape 47"/>
          <p:cNvSpPr>
            <a:spLocks noChangeArrowheads="1"/>
          </p:cNvSpPr>
          <p:nvPr/>
        </p:nvSpPr>
        <p:spPr bwMode="auto">
          <a:xfrm>
            <a:off x="6659563" y="5229225"/>
            <a:ext cx="431800" cy="287338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4" name="AutoShape 48"/>
          <p:cNvSpPr>
            <a:spLocks noChangeArrowheads="1"/>
          </p:cNvSpPr>
          <p:nvPr/>
        </p:nvSpPr>
        <p:spPr bwMode="auto">
          <a:xfrm>
            <a:off x="6588125" y="3860800"/>
            <a:ext cx="431800" cy="360363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5" name="AutoShape 49"/>
          <p:cNvSpPr>
            <a:spLocks noChangeArrowheads="1"/>
          </p:cNvSpPr>
          <p:nvPr/>
        </p:nvSpPr>
        <p:spPr bwMode="auto">
          <a:xfrm>
            <a:off x="4140200" y="1268413"/>
            <a:ext cx="719138" cy="288925"/>
          </a:xfrm>
          <a:prstGeom prst="rightArrow">
            <a:avLst>
              <a:gd name="adj1" fmla="val 50000"/>
              <a:gd name="adj2" fmla="val 62225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Черноярка </a:t>
            </a:r>
            <a:r>
              <a:rPr lang="ru-RU" b="1" dirty="0" err="1"/>
              <a:t>ауылдық</a:t>
            </a:r>
            <a:r>
              <a:rPr lang="ru-RU" b="1" dirty="0"/>
              <a:t> </a:t>
            </a:r>
            <a:r>
              <a:rPr lang="ru-RU" b="1" dirty="0" err="1"/>
              <a:t>округінің</a:t>
            </a:r>
            <a:r>
              <a:rPr lang="ru-RU" b="1" dirty="0"/>
              <a:t> бюджет </a:t>
            </a:r>
            <a:r>
              <a:rPr lang="ru-RU" b="1" dirty="0" err="1"/>
              <a:t>түсімдері</a:t>
            </a:r>
            <a:r>
              <a:rPr lang="ru-RU" dirty="0"/>
              <a:t>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4349418"/>
              </p:ext>
            </p:extLst>
          </p:nvPr>
        </p:nvGraphicFramePr>
        <p:xfrm>
          <a:off x="457200" y="1500175"/>
          <a:ext cx="8229600" cy="50720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3297635"/>
              </p:ext>
            </p:extLst>
          </p:nvPr>
        </p:nvGraphicFramePr>
        <p:xfrm>
          <a:off x="250001" y="1340768"/>
          <a:ext cx="8643997" cy="3352624"/>
        </p:xfrm>
        <a:graphic>
          <a:graphicData uri="http://schemas.openxmlformats.org/drawingml/2006/table">
            <a:tbl>
              <a:tblPr/>
              <a:tblGrid>
                <a:gridCol w="400258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1451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3997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1451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7241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619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таулар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2025 </a:t>
                      </a: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2026 </a:t>
                      </a: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2027 </a:t>
                      </a: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2028 </a:t>
                      </a: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09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19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ТҮСІМДЕР – </a:t>
                      </a: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барлығы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109 508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225 030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109 865</a:t>
                      </a:r>
                      <a:endParaRPr lang="ru-RU" sz="18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112 892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19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Оның</a:t>
                      </a:r>
                      <a:r>
                        <a:rPr lang="ru-RU" sz="1800" i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ішінде</a:t>
                      </a:r>
                      <a:r>
                        <a:rPr lang="ru-RU" sz="1800" i="1" dirty="0"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109 508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225 030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109 865</a:t>
                      </a:r>
                      <a:endParaRPr lang="ru-RU" sz="18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112 892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19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dirty="0"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алықтық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түсімдер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53 973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63 738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dirty="0">
                          <a:latin typeface="Times New Roman"/>
                          <a:ea typeface="Times New Roman"/>
                          <a:cs typeface="Times New Roman"/>
                        </a:rPr>
                        <a:t>60 620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63 721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19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dirty="0">
                          <a:latin typeface="Times New Roman"/>
                          <a:ea typeface="Times New Roman"/>
                          <a:cs typeface="Times New Roman"/>
                        </a:rPr>
                        <a:t>Салықтық емес түсімдер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1 664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1 420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dirty="0">
                          <a:latin typeface="Times New Roman"/>
                          <a:ea typeface="Times New Roman"/>
                          <a:cs typeface="Times New Roman"/>
                        </a:rPr>
                        <a:t>1 420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1 420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619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Негізгі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капиталды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сатудан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түсетін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түсімдер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dirty="0">
                          <a:latin typeface="Times New Roman"/>
                          <a:ea typeface="Times New Roman"/>
                          <a:cs typeface="Times New Roman"/>
                        </a:rPr>
                        <a:t>3 896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dirty="0">
                          <a:latin typeface="Times New Roman"/>
                          <a:ea typeface="Times New Roman"/>
                          <a:cs typeface="Times New Roman"/>
                        </a:rPr>
                        <a:t>2 426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1 000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1000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590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Трансферттердің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түсімдері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жәрдемқаржы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49 975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157 446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46825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46 741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38049" y="-35896"/>
            <a:ext cx="8582423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202</a:t>
            </a:r>
            <a:r>
              <a:rPr kumimoji="0" lang="kk-KZ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6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-202</a:t>
            </a:r>
            <a:r>
              <a:rPr kumimoji="0" lang="kk-KZ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8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жылдарға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мың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теңге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арналған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ауылдық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округ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бюджетіне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түсімдердің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құрылымы</a:t>
            </a:r>
            <a:endParaRPr kumimoji="0" 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1038638"/>
              </p:ext>
            </p:extLst>
          </p:nvPr>
        </p:nvGraphicFramePr>
        <p:xfrm>
          <a:off x="229492" y="1772816"/>
          <a:ext cx="8358246" cy="2801568"/>
        </p:xfrm>
        <a:graphic>
          <a:graphicData uri="http://schemas.openxmlformats.org/drawingml/2006/table">
            <a:tbl>
              <a:tblPr/>
              <a:tblGrid>
                <a:gridCol w="37856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849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0611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3746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4401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26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b="1" dirty="0"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таулар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2025 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2026 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2027 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2028 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34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34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ШЫҒЫНДАР -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барлығы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400" b="1" i="0" dirty="0">
                          <a:latin typeface="Times New Roman"/>
                          <a:ea typeface="Times New Roman"/>
                          <a:cs typeface="Times New Roman"/>
                        </a:rPr>
                        <a:t>125 505</a:t>
                      </a:r>
                      <a:endParaRPr lang="ru-RU" sz="1400" b="1" i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b="1" i="0" dirty="0">
                          <a:latin typeface="Times New Roman"/>
                          <a:ea typeface="Times New Roman"/>
                          <a:cs typeface="Times New Roman"/>
                        </a:rPr>
                        <a:t>233 768</a:t>
                      </a:r>
                      <a:endParaRPr lang="ru-RU" sz="1400" b="1" i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b="1" i="0" dirty="0">
                          <a:latin typeface="Times New Roman"/>
                          <a:ea typeface="Times New Roman"/>
                          <a:cs typeface="Times New Roman"/>
                        </a:rPr>
                        <a:t>109 865</a:t>
                      </a:r>
                      <a:endParaRPr lang="ru-RU" sz="1400" b="1" i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b="1" i="0" dirty="0">
                          <a:latin typeface="Times New Roman"/>
                          <a:ea typeface="Times New Roman"/>
                          <a:cs typeface="Times New Roman"/>
                        </a:rPr>
                        <a:t>112 892</a:t>
                      </a:r>
                      <a:endParaRPr lang="ru-RU" sz="1400" b="1" i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34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i="1" dirty="0" err="1">
                          <a:latin typeface="Times New Roman"/>
                          <a:ea typeface="Times New Roman"/>
                          <a:cs typeface="Times New Roman"/>
                        </a:rPr>
                        <a:t>Оның</a:t>
                      </a:r>
                      <a:r>
                        <a:rPr lang="ru-RU" sz="1400" i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i="1" dirty="0" err="1">
                          <a:latin typeface="Times New Roman"/>
                          <a:ea typeface="Times New Roman"/>
                          <a:cs typeface="Times New Roman"/>
                        </a:rPr>
                        <a:t>ішінде</a:t>
                      </a:r>
                      <a:r>
                        <a:rPr lang="ru-RU" sz="1400" i="1" dirty="0"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34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Ж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алпы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сипаттағы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мемлекеттік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қызметтер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көрсету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61 159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46 844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47 638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48 628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34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Елді-мекендерді көркейту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22 652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22 678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14 099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14 804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34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Мәдениет,спорт,туризм және ақпараттық кеңестік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38 415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45 417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45 052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46 230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834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Автомобиль қөлігі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3 277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118 829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3 076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3 230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43425186"/>
                  </a:ext>
                </a:extLst>
              </a:tr>
              <a:tr h="2834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трансферты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23501" y="357166"/>
            <a:ext cx="857023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lang="ru-RU" sz="22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Черноярка </a:t>
            </a: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ауылдық</a:t>
            </a:r>
            <a:r>
              <a:rPr lang="ru-RU" sz="22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округінің</a:t>
            </a:r>
            <a:r>
              <a:rPr lang="ru-RU" sz="22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бюджет </a:t>
            </a: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шығындары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</a:t>
            </a:r>
            <a:r>
              <a:rPr lang="ru-RU" sz="16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мың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тенге/</a:t>
            </a:r>
            <a:endParaRPr kumimoji="0" 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306102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400" b="1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Ықпал</a:t>
            </a:r>
            <a:r>
              <a:rPr kumimoji="0" lang="ru-RU" sz="2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өрісі</a:t>
            </a:r>
            <a:r>
              <a:rPr kumimoji="0" lang="ru-RU" sz="2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бойынша</a:t>
            </a:r>
            <a:r>
              <a:rPr kumimoji="0" lang="ru-RU" sz="2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ауылдық</a:t>
            </a:r>
            <a:r>
              <a:rPr kumimoji="0" lang="ru-RU" sz="2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округінің</a:t>
            </a:r>
            <a:r>
              <a:rPr kumimoji="0" lang="ru-RU" sz="2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бюджет </a:t>
            </a:r>
            <a:r>
              <a:rPr kumimoji="0" lang="ru-RU" sz="2400" b="1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шығындары</a:t>
            </a:r>
            <a:r>
              <a:rPr kumimoji="0" lang="ru-RU" sz="2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546024560"/>
              </p:ext>
            </p:extLst>
          </p:nvPr>
        </p:nvGraphicFramePr>
        <p:xfrm>
          <a:off x="214282" y="1556792"/>
          <a:ext cx="8715436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53634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857224" y="2000240"/>
            <a:ext cx="7891240" cy="3156952"/>
          </a:xfrm>
          <a:prstGeom prst="roundRect">
            <a:avLst/>
          </a:prstGeom>
          <a:solidFill>
            <a:schemeClr val="bg2">
              <a:lumMod val="9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6600" dirty="0">
                <a:solidFill>
                  <a:schemeClr val="bg2">
                    <a:lumMod val="25000"/>
                  </a:schemeClr>
                </a:solidFill>
              </a:rPr>
              <a:t>Н</a:t>
            </a:r>
            <a:r>
              <a:rPr lang="ru-RU" sz="6600" dirty="0" err="1">
                <a:solidFill>
                  <a:schemeClr val="bg2">
                    <a:lumMod val="25000"/>
                  </a:schemeClr>
                </a:solidFill>
              </a:rPr>
              <a:t>азар</a:t>
            </a:r>
            <a:r>
              <a:rPr lang="ru-RU" sz="66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6600" dirty="0" err="1">
                <a:solidFill>
                  <a:schemeClr val="bg2">
                    <a:lumMod val="25000"/>
                  </a:schemeClr>
                </a:solidFill>
              </a:rPr>
              <a:t>аударғаныңызға</a:t>
            </a:r>
            <a:r>
              <a:rPr lang="ru-RU" sz="66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6600" dirty="0" err="1">
                <a:solidFill>
                  <a:schemeClr val="bg2">
                    <a:lumMod val="25000"/>
                  </a:schemeClr>
                </a:solidFill>
              </a:rPr>
              <a:t>рахмет</a:t>
            </a:r>
            <a:endParaRPr lang="ru-RU" sz="66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5297</TotalTime>
  <Words>489</Words>
  <Application>Microsoft Office PowerPoint</Application>
  <PresentationFormat>Экран (4:3)</PresentationFormat>
  <Paragraphs>115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Поток</vt:lpstr>
      <vt:lpstr> 2026-2028 жылдарға арналған Черноярка ауылдық округінің  бюджеті (өзгерістермен)</vt:lpstr>
      <vt:lpstr>Презентация PowerPoint</vt:lpstr>
      <vt:lpstr>Презентация PowerPoint</vt:lpstr>
      <vt:lpstr>Черноярка ауылдық округінің бюджет түсімдері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Руслан</dc:creator>
  <cp:lastModifiedBy>user</cp:lastModifiedBy>
  <cp:revision>201</cp:revision>
  <cp:lastPrinted>2018-02-01T04:54:16Z</cp:lastPrinted>
  <dcterms:created xsi:type="dcterms:W3CDTF">2016-01-18T05:29:55Z</dcterms:created>
  <dcterms:modified xsi:type="dcterms:W3CDTF">2026-08-19T13:08:37Z</dcterms:modified>
</cp:coreProperties>
</file>