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6"/>
  </p:notesMasterIdLst>
  <p:sldIdLst>
    <p:sldId id="256" r:id="rId2"/>
    <p:sldId id="257" r:id="rId3"/>
    <p:sldId id="258" r:id="rId4"/>
    <p:sldId id="261"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97246" autoAdjust="0"/>
  </p:normalViewPr>
  <p:slideViewPr>
    <p:cSldViewPr snapToGrid="0">
      <p:cViewPr>
        <p:scale>
          <a:sx n="100" d="100"/>
          <a:sy n="100" d="100"/>
        </p:scale>
        <p:origin x="-942" y="-3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6C3E17-3479-48CE-9CAA-FE65975F66FF}" type="datetimeFigureOut">
              <a:rPr lang="ru-RU" smtClean="0"/>
              <a:pPr/>
              <a:t>05.11.2026</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E59643-A1B6-4580-BE27-7E3464661EB3}" type="slidenum">
              <a:rPr lang="ru-RU" smtClean="0"/>
              <a:pPr/>
              <a:t>‹#›</a:t>
            </a:fld>
            <a:endParaRPr lang="ru-RU"/>
          </a:p>
        </p:txBody>
      </p:sp>
    </p:spTree>
    <p:extLst>
      <p:ext uri="{BB962C8B-B14F-4D97-AF65-F5344CB8AC3E}">
        <p14:creationId xmlns:p14="http://schemas.microsoft.com/office/powerpoint/2010/main" val="1379498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EE59643-A1B6-4580-BE27-7E3464661EB3}"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EE59643-A1B6-4580-BE27-7E3464661EB3}"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sz="1400" dirty="0">
              <a:latin typeface="Arial" pitchFamily="34" charset="0"/>
              <a:cs typeface="Arial" pitchFamily="34" charset="0"/>
            </a:endParaRPr>
          </a:p>
        </p:txBody>
      </p:sp>
      <p:sp>
        <p:nvSpPr>
          <p:cNvPr id="4" name="Номер слайда 3"/>
          <p:cNvSpPr>
            <a:spLocks noGrp="1"/>
          </p:cNvSpPr>
          <p:nvPr>
            <p:ph type="sldNum" sz="quarter" idx="10"/>
          </p:nvPr>
        </p:nvSpPr>
        <p:spPr/>
        <p:txBody>
          <a:bodyPr/>
          <a:lstStyle/>
          <a:p>
            <a:fld id="{EEE59643-A1B6-4580-BE27-7E3464661EB3}" type="slidenum">
              <a:rPr lang="ru-RU" smtClean="0"/>
              <a:pPr/>
              <a:t>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1416520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38002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3250637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3540455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622754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3987341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4180783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1692945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1468870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220547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E837D2-A28A-4249-B7F6-518F3F002B80}" type="slidenum">
              <a:rPr lang="ru-RU" smtClean="0"/>
              <a:pPr/>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48678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1868191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E837D2-A28A-4249-B7F6-518F3F002B80}"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1190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1411489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1729281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65A6878-BE77-4DD1-A17E-4E7C99124668}" type="datetimeFigureOut">
              <a:rPr lang="ru-RU" smtClean="0"/>
              <a:pPr/>
              <a:t>05.11.2026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7E837D2-A28A-4249-B7F6-518F3F002B80}" type="slidenum">
              <a:rPr lang="ru-RU" smtClean="0"/>
              <a:pPr/>
              <a:t>‹#›</a:t>
            </a:fld>
            <a:endParaRPr lang="ru-RU"/>
          </a:p>
        </p:txBody>
      </p:sp>
    </p:spTree>
    <p:extLst>
      <p:ext uri="{BB962C8B-B14F-4D97-AF65-F5344CB8AC3E}">
        <p14:creationId xmlns:p14="http://schemas.microsoft.com/office/powerpoint/2010/main" val="4232215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65A6878-BE77-4DD1-A17E-4E7C99124668}" type="datetimeFigureOut">
              <a:rPr lang="ru-RU" smtClean="0"/>
              <a:pPr/>
              <a:t>05.11.2026</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7E837D2-A28A-4249-B7F6-518F3F002B80}" type="slidenum">
              <a:rPr lang="ru-RU" smtClean="0"/>
              <a:pPr/>
              <a:t>‹#›</a:t>
            </a:fld>
            <a:endParaRPr lang="ru-RU"/>
          </a:p>
        </p:txBody>
      </p:sp>
    </p:spTree>
    <p:extLst>
      <p:ext uri="{BB962C8B-B14F-4D97-AF65-F5344CB8AC3E}">
        <p14:creationId xmlns:p14="http://schemas.microsoft.com/office/powerpoint/2010/main" val="22246250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9046" y="1040524"/>
            <a:ext cx="8596668" cy="1348993"/>
          </a:xfrm>
        </p:spPr>
        <p:txBody>
          <a:bodyPr>
            <a:normAutofit fontScale="90000"/>
          </a:bodyPr>
          <a:lstStyle/>
          <a:p>
            <a:pPr lvl="0" algn="ctr"/>
            <a:r>
              <a:rPr lang="ru-RU" sz="4400" b="1" i="1" dirty="0" smtClean="0">
                <a:solidFill>
                  <a:srgbClr val="002060"/>
                </a:solidFill>
                <a:latin typeface="Arial" pitchFamily="34" charset="0"/>
                <a:cs typeface="Arial" pitchFamily="34" charset="0"/>
              </a:rPr>
              <a:t>2027-2029 </a:t>
            </a:r>
            <a:r>
              <a:rPr lang="ru-RU" sz="4400" b="1" i="1" dirty="0" err="1" smtClean="0">
                <a:solidFill>
                  <a:srgbClr val="002060"/>
                </a:solidFill>
                <a:latin typeface="Arial" pitchFamily="34" charset="0"/>
                <a:cs typeface="Arial" pitchFamily="34" charset="0"/>
              </a:rPr>
              <a:t>жылдарға</a:t>
            </a:r>
            <a:r>
              <a:rPr lang="ru-RU" sz="4400" b="1" i="1" dirty="0" smtClean="0">
                <a:solidFill>
                  <a:srgbClr val="002060"/>
                </a:solidFill>
                <a:latin typeface="Arial" pitchFamily="34" charset="0"/>
                <a:cs typeface="Arial" pitchFamily="34" charset="0"/>
              </a:rPr>
              <a:t> </a:t>
            </a:r>
            <a:r>
              <a:rPr lang="ru-RU" sz="4400" b="1" i="1" dirty="0" err="1" smtClean="0">
                <a:solidFill>
                  <a:srgbClr val="002060"/>
                </a:solidFill>
                <a:latin typeface="Arial" pitchFamily="34" charset="0"/>
                <a:cs typeface="Arial" pitchFamily="34" charset="0"/>
              </a:rPr>
              <a:t>арналған</a:t>
            </a:r>
            <a:r>
              <a:rPr lang="ru-RU" sz="4400" b="1" i="1" dirty="0" smtClean="0">
                <a:solidFill>
                  <a:srgbClr val="002060"/>
                </a:solidFill>
                <a:latin typeface="Arial" pitchFamily="34" charset="0"/>
                <a:cs typeface="Arial" pitchFamily="34" charset="0"/>
              </a:rPr>
              <a:t> «</a:t>
            </a:r>
            <a:r>
              <a:rPr lang="ru-RU" sz="4400" b="1" i="1" dirty="0" err="1" smtClean="0">
                <a:solidFill>
                  <a:srgbClr val="002060"/>
                </a:solidFill>
                <a:latin typeface="Arial" pitchFamily="34" charset="0"/>
                <a:cs typeface="Arial" pitchFamily="34" charset="0"/>
              </a:rPr>
              <a:t>Ертіс</a:t>
            </a:r>
            <a:r>
              <a:rPr lang="ru-RU" sz="4400" b="1" i="1" dirty="0" smtClean="0">
                <a:solidFill>
                  <a:srgbClr val="002060"/>
                </a:solidFill>
                <a:latin typeface="Arial" pitchFamily="34" charset="0"/>
                <a:cs typeface="Arial" pitchFamily="34" charset="0"/>
              </a:rPr>
              <a:t> </a:t>
            </a:r>
            <a:r>
              <a:rPr lang="ru-RU" sz="4400" b="1" i="1" dirty="0" err="1" smtClean="0">
                <a:solidFill>
                  <a:srgbClr val="002060"/>
                </a:solidFill>
                <a:latin typeface="Arial" pitchFamily="34" charset="0"/>
                <a:cs typeface="Arial" pitchFamily="34" charset="0"/>
              </a:rPr>
              <a:t>ауданының</a:t>
            </a:r>
            <a:r>
              <a:rPr lang="ru-RU" sz="4400" b="1" i="1" dirty="0" smtClean="0">
                <a:solidFill>
                  <a:srgbClr val="002060"/>
                </a:solidFill>
                <a:latin typeface="Arial" pitchFamily="34" charset="0"/>
                <a:cs typeface="Arial" pitchFamily="34" charset="0"/>
              </a:rPr>
              <a:t> </a:t>
            </a:r>
            <a:r>
              <a:rPr lang="ru-RU" sz="4400" b="1" i="1" dirty="0" err="1" smtClean="0">
                <a:solidFill>
                  <a:srgbClr val="002060"/>
                </a:solidFill>
                <a:latin typeface="Arial" pitchFamily="34" charset="0"/>
                <a:cs typeface="Arial" pitchFamily="34" charset="0"/>
              </a:rPr>
              <a:t>экономиканың</a:t>
            </a:r>
            <a:r>
              <a:rPr lang="ru-RU" sz="4400" b="1" i="1" dirty="0" smtClean="0">
                <a:solidFill>
                  <a:srgbClr val="002060"/>
                </a:solidFill>
                <a:latin typeface="Arial" pitchFamily="34" charset="0"/>
                <a:cs typeface="Arial" pitchFamily="34" charset="0"/>
              </a:rPr>
              <a:t> </a:t>
            </a:r>
            <a:r>
              <a:rPr lang="ru-RU" sz="4400" b="1" i="1" dirty="0" err="1" smtClean="0">
                <a:solidFill>
                  <a:srgbClr val="002060"/>
                </a:solidFill>
                <a:latin typeface="Arial" pitchFamily="34" charset="0"/>
                <a:cs typeface="Arial" pitchFamily="34" charset="0"/>
              </a:rPr>
              <a:t>нақты</a:t>
            </a:r>
            <a:r>
              <a:rPr lang="ru-RU" sz="4400" b="1" i="1" dirty="0" smtClean="0">
                <a:solidFill>
                  <a:srgbClr val="002060"/>
                </a:solidFill>
                <a:latin typeface="Arial" pitchFamily="34" charset="0"/>
                <a:cs typeface="Arial" pitchFamily="34" charset="0"/>
              </a:rPr>
              <a:t> секторы </a:t>
            </a:r>
            <a:r>
              <a:rPr lang="ru-RU" sz="4400" b="1" i="1" dirty="0" err="1" smtClean="0">
                <a:solidFill>
                  <a:srgbClr val="002060"/>
                </a:solidFill>
                <a:latin typeface="Arial" pitchFamily="34" charset="0"/>
                <a:cs typeface="Arial" pitchFamily="34" charset="0"/>
              </a:rPr>
              <a:t>бөлімі</a:t>
            </a:r>
            <a:r>
              <a:rPr lang="ru-RU" sz="4400" b="1" i="1" dirty="0" smtClean="0">
                <a:solidFill>
                  <a:srgbClr val="002060"/>
                </a:solidFill>
                <a:latin typeface="Arial" pitchFamily="34" charset="0"/>
                <a:cs typeface="Arial" pitchFamily="34" charset="0"/>
              </a:rPr>
              <a:t>» КММ </a:t>
            </a:r>
            <a:r>
              <a:rPr lang="ru-RU" sz="4400" b="1" i="1" dirty="0" err="1" smtClean="0">
                <a:solidFill>
                  <a:srgbClr val="002060"/>
                </a:solidFill>
                <a:latin typeface="Arial" pitchFamily="34" charset="0"/>
                <a:cs typeface="Arial" pitchFamily="34" charset="0"/>
              </a:rPr>
              <a:t>Азаматтық</a:t>
            </a:r>
            <a:r>
              <a:rPr lang="ru-RU" sz="4400" b="1" i="1" dirty="0" smtClean="0">
                <a:solidFill>
                  <a:srgbClr val="002060"/>
                </a:solidFill>
                <a:latin typeface="Arial" pitchFamily="34" charset="0"/>
                <a:cs typeface="Arial" pitchFamily="34" charset="0"/>
              </a:rPr>
              <a:t> </a:t>
            </a:r>
            <a:r>
              <a:rPr lang="ru-RU" sz="4400" b="1" i="1" dirty="0" err="1" smtClean="0">
                <a:solidFill>
                  <a:srgbClr val="002060"/>
                </a:solidFill>
                <a:latin typeface="Arial" pitchFamily="34" charset="0"/>
                <a:cs typeface="Arial" pitchFamily="34" charset="0"/>
              </a:rPr>
              <a:t>бюджеті</a:t>
            </a:r>
            <a:r>
              <a:rPr lang="kk-KZ" sz="4400" b="1" i="1" dirty="0" smtClean="0">
                <a:solidFill>
                  <a:srgbClr val="002060"/>
                </a:solidFill>
                <a:latin typeface="Arial" pitchFamily="34" charset="0"/>
                <a:cs typeface="Arial" pitchFamily="34" charset="0"/>
              </a:rPr>
              <a:t>нің жобасы</a:t>
            </a:r>
            <a:endParaRPr lang="ru-RU" dirty="0">
              <a:solidFill>
                <a:schemeClr val="tx2">
                  <a:lumMod val="75000"/>
                </a:schemeClr>
              </a:solidFill>
            </a:endParaRPr>
          </a:p>
        </p:txBody>
      </p:sp>
    </p:spTree>
    <p:extLst>
      <p:ext uri="{BB962C8B-B14F-4D97-AF65-F5344CB8AC3E}">
        <p14:creationId xmlns:p14="http://schemas.microsoft.com/office/powerpoint/2010/main" val="13634494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3910" y="1066801"/>
            <a:ext cx="8596668" cy="690748"/>
          </a:xfrm>
        </p:spPr>
        <p:txBody>
          <a:bodyPr>
            <a:normAutofit fontScale="90000"/>
          </a:bodyPr>
          <a:lstStyle/>
          <a:p>
            <a:pPr algn="ctr"/>
            <a:r>
              <a:rPr lang="ru-RU" sz="4400" b="1" i="1" dirty="0" smtClean="0">
                <a:solidFill>
                  <a:schemeClr val="tx2">
                    <a:lumMod val="50000"/>
                  </a:schemeClr>
                </a:solidFill>
                <a:latin typeface="Arial" pitchFamily="34" charset="0"/>
                <a:cs typeface="Arial" pitchFamily="34" charset="0"/>
              </a:rPr>
              <a:t> </a:t>
            </a:r>
            <a:r>
              <a:rPr lang="ru-RU" sz="4400" b="1" i="1" dirty="0" err="1" smtClean="0">
                <a:solidFill>
                  <a:schemeClr val="tx2">
                    <a:lumMod val="50000"/>
                  </a:schemeClr>
                </a:solidFill>
                <a:latin typeface="Arial" pitchFamily="34" charset="0"/>
                <a:cs typeface="Arial" pitchFamily="34" charset="0"/>
              </a:rPr>
              <a:t>Құрметті</a:t>
            </a:r>
            <a:r>
              <a:rPr lang="ru-RU" sz="4400" b="1" i="1" dirty="0" smtClean="0">
                <a:solidFill>
                  <a:schemeClr val="tx2">
                    <a:lumMod val="50000"/>
                  </a:schemeClr>
                </a:solidFill>
                <a:latin typeface="Arial" pitchFamily="34" charset="0"/>
                <a:cs typeface="Arial" pitchFamily="34" charset="0"/>
              </a:rPr>
              <a:t> </a:t>
            </a:r>
            <a:r>
              <a:rPr lang="ru-RU" sz="4400" b="1" i="1" dirty="0" err="1" smtClean="0">
                <a:solidFill>
                  <a:schemeClr val="tx2">
                    <a:lumMod val="50000"/>
                  </a:schemeClr>
                </a:solidFill>
                <a:latin typeface="Arial" pitchFamily="34" charset="0"/>
                <a:cs typeface="Arial" pitchFamily="34" charset="0"/>
              </a:rPr>
              <a:t>оқырмандар</a:t>
            </a:r>
            <a:r>
              <a:rPr lang="ru-RU" sz="4400" b="1" i="1" dirty="0" smtClean="0">
                <a:solidFill>
                  <a:schemeClr val="tx2">
                    <a:lumMod val="50000"/>
                  </a:schemeClr>
                </a:solidFill>
                <a:latin typeface="Arial" pitchFamily="34" charset="0"/>
                <a:cs typeface="Arial" pitchFamily="34" charset="0"/>
              </a:rPr>
              <a:t> </a:t>
            </a:r>
            <a:r>
              <a:rPr lang="ru-RU" sz="2200" b="1" i="1" dirty="0" smtClean="0">
                <a:latin typeface="Arial" pitchFamily="34" charset="0"/>
                <a:cs typeface="Arial" pitchFamily="34" charset="0"/>
              </a:rPr>
              <a:t/>
            </a:r>
            <a:br>
              <a:rPr lang="ru-RU" sz="2200" b="1" i="1" dirty="0" smtClean="0">
                <a:latin typeface="Arial" pitchFamily="34" charset="0"/>
                <a:cs typeface="Arial" pitchFamily="34" charset="0"/>
              </a:rPr>
            </a:br>
            <a:r>
              <a:rPr lang="ru-RU" sz="2200" dirty="0" smtClean="0">
                <a:latin typeface="Arial" pitchFamily="34" charset="0"/>
                <a:cs typeface="Arial" pitchFamily="34" charset="0"/>
              </a:rPr>
              <a:t/>
            </a:r>
            <a:br>
              <a:rPr lang="ru-RU" sz="2200" dirty="0" smtClean="0">
                <a:latin typeface="Arial" pitchFamily="34" charset="0"/>
                <a:cs typeface="Arial" pitchFamily="34" charset="0"/>
              </a:rPr>
            </a:br>
            <a:r>
              <a:rPr lang="ru-RU" sz="2200" dirty="0" smtClean="0">
                <a:latin typeface="Arial" pitchFamily="34" charset="0"/>
                <a:cs typeface="Arial" pitchFamily="34" charset="0"/>
              </a:rPr>
              <a:t>	</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Сіздердің</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назарларыңызға</a:t>
            </a:r>
            <a:r>
              <a:rPr lang="ru-RU" sz="2200" dirty="0" smtClean="0">
                <a:solidFill>
                  <a:schemeClr val="tx2">
                    <a:lumMod val="75000"/>
                  </a:schemeClr>
                </a:solidFill>
                <a:latin typeface="Arial" pitchFamily="34" charset="0"/>
                <a:cs typeface="Arial" pitchFamily="34" charset="0"/>
              </a:rPr>
              <a:t> </a:t>
            </a:r>
            <a:r>
              <a:rPr lang="ru-RU" sz="2200" dirty="0" smtClean="0">
                <a:solidFill>
                  <a:schemeClr val="tx2">
                    <a:lumMod val="75000"/>
                  </a:schemeClr>
                </a:solidFill>
                <a:latin typeface="Arial" pitchFamily="34" charset="0"/>
                <a:cs typeface="Arial" pitchFamily="34" charset="0"/>
              </a:rPr>
              <a:t>2027-2029 </a:t>
            </a:r>
            <a:r>
              <a:rPr lang="ru-RU" sz="2200" dirty="0" err="1" smtClean="0">
                <a:solidFill>
                  <a:schemeClr val="tx2">
                    <a:lumMod val="75000"/>
                  </a:schemeClr>
                </a:solidFill>
                <a:latin typeface="Arial" pitchFamily="34" charset="0"/>
                <a:cs typeface="Arial" pitchFamily="34" charset="0"/>
              </a:rPr>
              <a:t>жылдарға</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арналған</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Ертіс</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ауданының</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экономиканың</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нақты</a:t>
            </a:r>
            <a:r>
              <a:rPr lang="ru-RU" sz="2200" dirty="0" smtClean="0">
                <a:solidFill>
                  <a:schemeClr val="tx2">
                    <a:lumMod val="75000"/>
                  </a:schemeClr>
                </a:solidFill>
                <a:latin typeface="Arial" pitchFamily="34" charset="0"/>
                <a:cs typeface="Arial" pitchFamily="34" charset="0"/>
              </a:rPr>
              <a:t> секторы </a:t>
            </a:r>
            <a:r>
              <a:rPr lang="ru-RU" sz="2200" dirty="0" err="1" smtClean="0">
                <a:solidFill>
                  <a:schemeClr val="tx2">
                    <a:lumMod val="75000"/>
                  </a:schemeClr>
                </a:solidFill>
                <a:latin typeface="Arial" pitchFamily="34" charset="0"/>
                <a:cs typeface="Arial" pitchFamily="34" charset="0"/>
              </a:rPr>
              <a:t>бөлімі</a:t>
            </a:r>
            <a:r>
              <a:rPr lang="ru-RU" sz="2200" dirty="0" smtClean="0">
                <a:solidFill>
                  <a:schemeClr val="tx2">
                    <a:lumMod val="75000"/>
                  </a:schemeClr>
                </a:solidFill>
                <a:latin typeface="Arial" pitchFamily="34" charset="0"/>
                <a:cs typeface="Arial" pitchFamily="34" charset="0"/>
              </a:rPr>
              <a:t>» КММ  </a:t>
            </a:r>
            <a:r>
              <a:rPr lang="ru-RU" sz="2200" dirty="0" err="1" smtClean="0">
                <a:solidFill>
                  <a:schemeClr val="tx2">
                    <a:lumMod val="75000"/>
                  </a:schemeClr>
                </a:solidFill>
                <a:latin typeface="Arial" pitchFamily="34" charset="0"/>
                <a:cs typeface="Arial" pitchFamily="34" charset="0"/>
              </a:rPr>
              <a:t>Азаматтық</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бюджетінің</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жобасы</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ұсынылған</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онда</a:t>
            </a:r>
            <a:r>
              <a:rPr lang="ru-RU" sz="2200" dirty="0" smtClean="0">
                <a:solidFill>
                  <a:schemeClr val="tx2">
                    <a:lumMod val="75000"/>
                  </a:schemeClr>
                </a:solidFill>
                <a:latin typeface="Arial" pitchFamily="34" charset="0"/>
                <a:cs typeface="Arial" pitchFamily="34" charset="0"/>
              </a:rPr>
              <a:t> оны </a:t>
            </a:r>
            <a:r>
              <a:rPr lang="ru-RU" sz="2200" dirty="0" err="1" smtClean="0">
                <a:solidFill>
                  <a:schemeClr val="tx2">
                    <a:lumMod val="75000"/>
                  </a:schemeClr>
                </a:solidFill>
                <a:latin typeface="Arial" pitchFamily="34" charset="0"/>
                <a:cs typeface="Arial" pitchFamily="34" charset="0"/>
              </a:rPr>
              <a:t>қалыптастыру</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параметрлері</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және</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бюджеттік</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бағдарламалар</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және</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олар</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бойынша</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жоспарланатын</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шығыстар</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туралы</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ақпарат</a:t>
            </a:r>
            <a:r>
              <a:rPr lang="ru-RU" sz="2200" dirty="0" smtClean="0">
                <a:solidFill>
                  <a:schemeClr val="tx2">
                    <a:lumMod val="75000"/>
                  </a:schemeClr>
                </a:solidFill>
                <a:latin typeface="Arial" pitchFamily="34" charset="0"/>
                <a:cs typeface="Arial" pitchFamily="34" charset="0"/>
              </a:rPr>
              <a:t> </a:t>
            </a:r>
            <a:r>
              <a:rPr lang="kk-KZ" sz="2200" dirty="0" smtClean="0">
                <a:solidFill>
                  <a:schemeClr val="tx2">
                    <a:lumMod val="75000"/>
                  </a:schemeClr>
                </a:solidFill>
                <a:latin typeface="Arial" pitchFamily="34" charset="0"/>
                <a:cs typeface="Arial" pitchFamily="34" charset="0"/>
              </a:rPr>
              <a:t>қамтылған.</a:t>
            </a:r>
            <a:r>
              <a:rPr lang="ru-RU" sz="2200" dirty="0" smtClean="0">
                <a:solidFill>
                  <a:schemeClr val="tx2">
                    <a:lumMod val="75000"/>
                  </a:schemeClr>
                </a:solidFill>
                <a:latin typeface="Arial" pitchFamily="34" charset="0"/>
                <a:cs typeface="Arial" pitchFamily="34" charset="0"/>
              </a:rPr>
              <a:t/>
            </a:r>
            <a:br>
              <a:rPr lang="ru-RU" sz="2200" dirty="0" smtClean="0">
                <a:solidFill>
                  <a:schemeClr val="tx2">
                    <a:lumMod val="75000"/>
                  </a:schemeClr>
                </a:solidFill>
                <a:latin typeface="Arial" pitchFamily="34" charset="0"/>
                <a:cs typeface="Arial" pitchFamily="34" charset="0"/>
              </a:rPr>
            </a:br>
            <a:r>
              <a:rPr lang="ru-RU" sz="2200" dirty="0" smtClean="0">
                <a:solidFill>
                  <a:schemeClr val="tx2">
                    <a:lumMod val="75000"/>
                  </a:schemeClr>
                </a:solidFill>
                <a:latin typeface="Arial" pitchFamily="34" charset="0"/>
                <a:cs typeface="Arial" pitchFamily="34" charset="0"/>
              </a:rPr>
              <a:t/>
            </a:r>
            <a:br>
              <a:rPr lang="ru-RU" sz="2200" dirty="0" smtClean="0">
                <a:solidFill>
                  <a:schemeClr val="tx2">
                    <a:lumMod val="75000"/>
                  </a:schemeClr>
                </a:solidFill>
                <a:latin typeface="Arial" pitchFamily="34" charset="0"/>
                <a:cs typeface="Arial" pitchFamily="34" charset="0"/>
              </a:rPr>
            </a:b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Ертіс</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ауданының</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экономиканың</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нақты</a:t>
            </a:r>
            <a:r>
              <a:rPr lang="ru-RU" sz="2200" dirty="0" smtClean="0">
                <a:solidFill>
                  <a:schemeClr val="tx2">
                    <a:lumMod val="75000"/>
                  </a:schemeClr>
                </a:solidFill>
                <a:latin typeface="Arial" pitchFamily="34" charset="0"/>
                <a:cs typeface="Arial" pitchFamily="34" charset="0"/>
              </a:rPr>
              <a:t> секторы </a:t>
            </a:r>
            <a:r>
              <a:rPr lang="ru-RU" sz="2200" dirty="0" err="1" smtClean="0">
                <a:solidFill>
                  <a:schemeClr val="tx2">
                    <a:lumMod val="75000"/>
                  </a:schemeClr>
                </a:solidFill>
                <a:latin typeface="Arial" pitchFamily="34" charset="0"/>
                <a:cs typeface="Arial" pitchFamily="34" charset="0"/>
              </a:rPr>
              <a:t>бөлімі</a:t>
            </a:r>
            <a:r>
              <a:rPr lang="ru-RU" sz="2200" dirty="0" smtClean="0">
                <a:solidFill>
                  <a:schemeClr val="tx2">
                    <a:lumMod val="75000"/>
                  </a:schemeClr>
                </a:solidFill>
                <a:latin typeface="Arial" pitchFamily="34" charset="0"/>
                <a:cs typeface="Arial" pitchFamily="34" charset="0"/>
              </a:rPr>
              <a:t>» КММ  </a:t>
            </a:r>
            <a:r>
              <a:rPr lang="ru-RU" sz="2200" dirty="0" smtClean="0">
                <a:solidFill>
                  <a:schemeClr val="tx2">
                    <a:lumMod val="75000"/>
                  </a:schemeClr>
                </a:solidFill>
                <a:latin typeface="Arial" pitchFamily="34" charset="0"/>
                <a:cs typeface="Arial" pitchFamily="34" charset="0"/>
              </a:rPr>
              <a:t>2027-2029 </a:t>
            </a:r>
            <a:r>
              <a:rPr lang="ru-RU" sz="2200" dirty="0" err="1" smtClean="0">
                <a:solidFill>
                  <a:schemeClr val="tx2">
                    <a:lumMod val="75000"/>
                  </a:schemeClr>
                </a:solidFill>
                <a:latin typeface="Arial" pitchFamily="34" charset="0"/>
                <a:cs typeface="Arial" pitchFamily="34" charset="0"/>
              </a:rPr>
              <a:t>жылдарға</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арналған</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бюджеті</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Қазақстан</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Республикасының</a:t>
            </a:r>
            <a:r>
              <a:rPr lang="ru-RU" sz="2200" dirty="0" smtClean="0">
                <a:solidFill>
                  <a:schemeClr val="tx2">
                    <a:lumMod val="75000"/>
                  </a:schemeClr>
                </a:solidFill>
                <a:latin typeface="Arial" pitchFamily="34" charset="0"/>
                <a:cs typeface="Arial" pitchFamily="34" charset="0"/>
              </a:rPr>
              <a:t> Бюджет </a:t>
            </a:r>
            <a:r>
              <a:rPr lang="ru-RU" sz="2200" dirty="0" err="1" smtClean="0">
                <a:solidFill>
                  <a:schemeClr val="tx2">
                    <a:lumMod val="75000"/>
                  </a:schemeClr>
                </a:solidFill>
                <a:latin typeface="Arial" pitchFamily="34" charset="0"/>
                <a:cs typeface="Arial" pitchFamily="34" charset="0"/>
              </a:rPr>
              <a:t>және</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Салық</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кодекстеріне</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сәйкес</a:t>
            </a:r>
            <a:r>
              <a:rPr lang="ru-RU" sz="2200" dirty="0" smtClean="0">
                <a:solidFill>
                  <a:schemeClr val="tx2">
                    <a:lumMod val="75000"/>
                  </a:schemeClr>
                </a:solidFill>
                <a:latin typeface="Arial" pitchFamily="34" charset="0"/>
                <a:cs typeface="Arial" pitchFamily="34" charset="0"/>
              </a:rPr>
              <a:t> </a:t>
            </a:r>
            <a:r>
              <a:rPr lang="ru-RU" sz="2200" dirty="0" err="1" smtClean="0">
                <a:solidFill>
                  <a:schemeClr val="tx2">
                    <a:lumMod val="75000"/>
                  </a:schemeClr>
                </a:solidFill>
                <a:latin typeface="Arial" pitchFamily="34" charset="0"/>
                <a:cs typeface="Arial" pitchFamily="34" charset="0"/>
              </a:rPr>
              <a:t>қалыптастырылды</a:t>
            </a:r>
            <a:r>
              <a:rPr lang="ru-RU" sz="2200" dirty="0" smtClean="0">
                <a:solidFill>
                  <a:schemeClr val="tx2">
                    <a:lumMod val="75000"/>
                  </a:schemeClr>
                </a:solidFill>
                <a:latin typeface="Arial" pitchFamily="34" charset="0"/>
                <a:cs typeface="Arial" pitchFamily="34" charset="0"/>
              </a:rPr>
              <a:t>.</a:t>
            </a:r>
            <a:r>
              <a:rPr lang="ru-RU" sz="1800" dirty="0" smtClean="0"/>
              <a:t/>
            </a:r>
            <a:br>
              <a:rPr lang="ru-RU" sz="1800" dirty="0" smtClean="0"/>
            </a:br>
            <a:r>
              <a:rPr lang="ru-RU" sz="2200" dirty="0" smtClean="0">
                <a:solidFill>
                  <a:schemeClr val="tx2">
                    <a:lumMod val="75000"/>
                  </a:schemeClr>
                </a:solidFill>
                <a:latin typeface="Arial" pitchFamily="34" charset="0"/>
                <a:cs typeface="Arial" pitchFamily="34" charset="0"/>
              </a:rPr>
              <a:t/>
            </a:r>
            <a:br>
              <a:rPr lang="ru-RU" sz="2200" dirty="0" smtClean="0">
                <a:solidFill>
                  <a:schemeClr val="tx2">
                    <a:lumMod val="75000"/>
                  </a:schemeClr>
                </a:solidFill>
                <a:latin typeface="Arial" pitchFamily="34" charset="0"/>
                <a:cs typeface="Arial" pitchFamily="34" charset="0"/>
              </a:rPr>
            </a:br>
            <a:endParaRPr lang="ru-RU" sz="2200" dirty="0">
              <a:solidFill>
                <a:schemeClr val="tx2">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140873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2367716687"/>
              </p:ext>
            </p:extLst>
          </p:nvPr>
        </p:nvGraphicFramePr>
        <p:xfrm>
          <a:off x="0" y="619125"/>
          <a:ext cx="12191999" cy="3021178"/>
        </p:xfrm>
        <a:graphic>
          <a:graphicData uri="http://schemas.openxmlformats.org/drawingml/2006/table">
            <a:tbl>
              <a:tblPr firstRow="1" firstCol="1" bandRow="1">
                <a:tableStyleId>{5C22544A-7EE6-4342-B048-85BDC9FD1C3A}</a:tableStyleId>
              </a:tblPr>
              <a:tblGrid>
                <a:gridCol w="9124950">
                  <a:extLst>
                    <a:ext uri="{9D8B030D-6E8A-4147-A177-3AD203B41FA5}">
                      <a16:colId xmlns="" xmlns:a16="http://schemas.microsoft.com/office/drawing/2014/main" val="1089738216"/>
                    </a:ext>
                  </a:extLst>
                </a:gridCol>
                <a:gridCol w="933450">
                  <a:extLst>
                    <a:ext uri="{9D8B030D-6E8A-4147-A177-3AD203B41FA5}">
                      <a16:colId xmlns="" xmlns:a16="http://schemas.microsoft.com/office/drawing/2014/main" val="20001"/>
                    </a:ext>
                  </a:extLst>
                </a:gridCol>
                <a:gridCol w="1104900">
                  <a:extLst>
                    <a:ext uri="{9D8B030D-6E8A-4147-A177-3AD203B41FA5}">
                      <a16:colId xmlns="" xmlns:a16="http://schemas.microsoft.com/office/drawing/2014/main" val="2727030972"/>
                    </a:ext>
                  </a:extLst>
                </a:gridCol>
                <a:gridCol w="1028699">
                  <a:extLst>
                    <a:ext uri="{9D8B030D-6E8A-4147-A177-3AD203B41FA5}">
                      <a16:colId xmlns="" xmlns:a16="http://schemas.microsoft.com/office/drawing/2014/main" val="439254028"/>
                    </a:ext>
                  </a:extLst>
                </a:gridCol>
              </a:tblGrid>
              <a:tr h="376425">
                <a:tc>
                  <a:txBody>
                    <a:bodyPr/>
                    <a:lstStyle/>
                    <a:p>
                      <a:pPr algn="ctr">
                        <a:lnSpc>
                          <a:spcPct val="115000"/>
                        </a:lnSpc>
                        <a:spcAft>
                          <a:spcPts val="0"/>
                        </a:spcAft>
                      </a:pPr>
                      <a:r>
                        <a:rPr lang="kk-KZ" sz="1400" b="0" dirty="0" smtClean="0">
                          <a:solidFill>
                            <a:schemeClr val="tx1"/>
                          </a:solidFill>
                          <a:effectLst/>
                          <a:latin typeface="Arial" pitchFamily="34" charset="0"/>
                          <a:cs typeface="Arial" pitchFamily="34" charset="0"/>
                        </a:rPr>
                        <a:t>Атауы</a:t>
                      </a:r>
                      <a:endParaRPr lang="ru-RU" sz="1400" b="0" dirty="0" smtClean="0">
                        <a:solidFill>
                          <a:schemeClr val="tx1"/>
                        </a:solidFill>
                        <a:effectLst/>
                        <a:latin typeface="Arial" pitchFamily="34" charset="0"/>
                        <a:cs typeface="Arial" pitchFamily="34" charset="0"/>
                      </a:endParaRPr>
                    </a:p>
                  </a:txBody>
                  <a:tcPr marL="54634" marR="54634" marT="0" marB="0"/>
                </a:tc>
                <a:tc>
                  <a:txBody>
                    <a:bodyPr/>
                    <a:lstStyle/>
                    <a:p>
                      <a:pPr algn="ctr">
                        <a:lnSpc>
                          <a:spcPct val="115000"/>
                        </a:lnSpc>
                        <a:spcAft>
                          <a:spcPts val="0"/>
                        </a:spcAft>
                      </a:pPr>
                      <a:r>
                        <a:rPr lang="ru-RU" sz="1400" b="0" dirty="0" smtClean="0">
                          <a:solidFill>
                            <a:schemeClr val="tx1"/>
                          </a:solidFill>
                          <a:effectLst/>
                          <a:latin typeface="Arial" pitchFamily="34" charset="0"/>
                          <a:ea typeface="Times New Roman" panose="02020603050405020304" pitchFamily="18" charset="0"/>
                          <a:cs typeface="Arial" pitchFamily="34" charset="0"/>
                        </a:rPr>
                        <a:t>2027</a:t>
                      </a:r>
                      <a:r>
                        <a:rPr lang="ru-RU" sz="1400" b="0" baseline="0" dirty="0" smtClean="0">
                          <a:solidFill>
                            <a:schemeClr val="tx1"/>
                          </a:solidFill>
                          <a:effectLst/>
                          <a:latin typeface="Arial" pitchFamily="34" charset="0"/>
                          <a:ea typeface="Times New Roman" panose="02020603050405020304" pitchFamily="18" charset="0"/>
                          <a:cs typeface="Arial" pitchFamily="34" charset="0"/>
                        </a:rPr>
                        <a:t> </a:t>
                      </a:r>
                      <a:r>
                        <a:rPr lang="ru-RU" sz="1400" b="0" baseline="0" dirty="0" err="1" smtClean="0">
                          <a:solidFill>
                            <a:schemeClr val="tx1"/>
                          </a:solidFill>
                          <a:effectLst/>
                          <a:latin typeface="Arial" pitchFamily="34" charset="0"/>
                          <a:ea typeface="Times New Roman" panose="02020603050405020304" pitchFamily="18" charset="0"/>
                          <a:cs typeface="Arial" pitchFamily="34" charset="0"/>
                        </a:rPr>
                        <a:t>жыл</a:t>
                      </a:r>
                      <a:r>
                        <a:rPr lang="ru-RU" sz="1400" b="0" dirty="0" smtClean="0">
                          <a:solidFill>
                            <a:schemeClr val="tx1"/>
                          </a:solidFill>
                          <a:effectLst/>
                          <a:latin typeface="Arial" pitchFamily="34" charset="0"/>
                          <a:ea typeface="Times New Roman" panose="02020603050405020304" pitchFamily="18" charset="0"/>
                          <a:cs typeface="Arial" pitchFamily="34" charset="0"/>
                        </a:rPr>
                        <a:t>    </a:t>
                      </a:r>
                      <a:endParaRPr lang="ru-RU" sz="14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400" b="0" dirty="0" smtClean="0">
                          <a:solidFill>
                            <a:schemeClr val="tx1"/>
                          </a:solidFill>
                          <a:effectLst/>
                          <a:latin typeface="Arial" pitchFamily="34" charset="0"/>
                          <a:cs typeface="Arial" pitchFamily="34" charset="0"/>
                        </a:rPr>
                        <a:t>2028 </a:t>
                      </a:r>
                      <a:r>
                        <a:rPr lang="ru-RU" sz="1400" b="0" dirty="0" err="1" smtClean="0">
                          <a:solidFill>
                            <a:schemeClr val="tx1"/>
                          </a:solidFill>
                          <a:effectLst/>
                          <a:latin typeface="Arial" pitchFamily="34" charset="0"/>
                          <a:cs typeface="Arial" pitchFamily="34" charset="0"/>
                        </a:rPr>
                        <a:t>жыл</a:t>
                      </a:r>
                      <a:endParaRPr lang="ru-RU" sz="14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400" b="0" dirty="0" smtClean="0">
                          <a:solidFill>
                            <a:schemeClr val="tx1"/>
                          </a:solidFill>
                          <a:effectLst/>
                          <a:latin typeface="Arial" pitchFamily="34" charset="0"/>
                          <a:cs typeface="Arial" pitchFamily="34" charset="0"/>
                        </a:rPr>
                        <a:t>2029 </a:t>
                      </a:r>
                      <a:r>
                        <a:rPr lang="ru-RU" sz="1400" b="0" dirty="0" err="1" smtClean="0">
                          <a:solidFill>
                            <a:schemeClr val="tx1"/>
                          </a:solidFill>
                          <a:effectLst/>
                          <a:latin typeface="Arial" pitchFamily="34" charset="0"/>
                          <a:cs typeface="Arial" pitchFamily="34" charset="0"/>
                        </a:rPr>
                        <a:t>жыл</a:t>
                      </a:r>
                      <a:endParaRPr lang="ru-RU" sz="1400" b="0" dirty="0">
                        <a:solidFill>
                          <a:schemeClr val="tx1"/>
                        </a:solidFill>
                        <a:effectLst/>
                        <a:latin typeface="Arial" pitchFamily="34" charset="0"/>
                        <a:cs typeface="Arial" pitchFamily="34" charset="0"/>
                      </a:endParaRPr>
                    </a:p>
                    <a:p>
                      <a:pPr algn="ctr">
                        <a:lnSpc>
                          <a:spcPct val="115000"/>
                        </a:lnSpc>
                        <a:spcAft>
                          <a:spcPts val="0"/>
                        </a:spcAft>
                      </a:pPr>
                      <a:r>
                        <a:rPr lang="ru-RU" sz="1400" b="0" dirty="0">
                          <a:solidFill>
                            <a:schemeClr val="tx1"/>
                          </a:solidFill>
                          <a:effectLst/>
                          <a:latin typeface="Arial" pitchFamily="34" charset="0"/>
                          <a:cs typeface="Arial" pitchFamily="34" charset="0"/>
                        </a:rPr>
                        <a:t> </a:t>
                      </a:r>
                      <a:endParaRPr lang="ru-RU" sz="14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extLst>
                  <a:ext uri="{0D108BD9-81ED-4DB2-BD59-A6C34878D82A}">
                    <a16:rowId xmlns="" xmlns:a16="http://schemas.microsoft.com/office/drawing/2014/main" val="1814431470"/>
                  </a:ext>
                </a:extLst>
              </a:tr>
              <a:tr h="249095">
                <a:tc>
                  <a:txBody>
                    <a:bodyPr/>
                    <a:lstStyle/>
                    <a:p>
                      <a:pPr>
                        <a:lnSpc>
                          <a:spcPct val="115000"/>
                        </a:lnSpc>
                        <a:spcAft>
                          <a:spcPts val="0"/>
                        </a:spcAft>
                      </a:pPr>
                      <a:r>
                        <a:rPr lang="ru-RU" sz="1400" b="1" dirty="0" err="1" smtClean="0">
                          <a:solidFill>
                            <a:schemeClr val="tx1"/>
                          </a:solidFill>
                          <a:effectLst/>
                          <a:latin typeface="Arial" pitchFamily="34" charset="0"/>
                          <a:cs typeface="Arial" pitchFamily="34" charset="0"/>
                        </a:rPr>
                        <a:t>Шығыстар-барлығы, оның ішінде</a:t>
                      </a:r>
                      <a:endParaRPr lang="ru-RU" sz="1400" b="1"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400" b="1" dirty="0" smtClean="0">
                          <a:solidFill>
                            <a:schemeClr val="tx1"/>
                          </a:solidFill>
                          <a:effectLst/>
                          <a:latin typeface="Arial" pitchFamily="34" charset="0"/>
                          <a:ea typeface="Times New Roman" panose="02020603050405020304" pitchFamily="18" charset="0"/>
                          <a:cs typeface="Arial" pitchFamily="34" charset="0"/>
                        </a:rPr>
                        <a:t>279101</a:t>
                      </a:r>
                      <a:endParaRPr lang="ru-RU" sz="1400" b="1"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400" b="1" dirty="0" smtClean="0">
                          <a:solidFill>
                            <a:schemeClr val="tx1"/>
                          </a:solidFill>
                          <a:effectLst/>
                          <a:latin typeface="Arial" pitchFamily="34" charset="0"/>
                          <a:ea typeface="Times New Roman" panose="02020603050405020304" pitchFamily="18" charset="0"/>
                          <a:cs typeface="Arial" pitchFamily="34" charset="0"/>
                        </a:rPr>
                        <a:t>292751</a:t>
                      </a:r>
                      <a:endParaRPr lang="ru-RU" sz="1400" b="1"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400" b="1" dirty="0" smtClean="0">
                          <a:solidFill>
                            <a:schemeClr val="tx1"/>
                          </a:solidFill>
                          <a:effectLst/>
                          <a:latin typeface="Arial" pitchFamily="34" charset="0"/>
                          <a:ea typeface="Times New Roman" panose="02020603050405020304" pitchFamily="18" charset="0"/>
                          <a:cs typeface="Arial" pitchFamily="34" charset="0"/>
                        </a:rPr>
                        <a:t>306302</a:t>
                      </a:r>
                      <a:endParaRPr lang="ru-RU" sz="1400" b="1"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extLst>
                  <a:ext uri="{0D108BD9-81ED-4DB2-BD59-A6C34878D82A}">
                    <a16:rowId xmlns="" xmlns:a16="http://schemas.microsoft.com/office/drawing/2014/main" val="2126493294"/>
                  </a:ext>
                </a:extLst>
              </a:tr>
              <a:tr h="640529">
                <a:tc>
                  <a:txBody>
                    <a:bodyPr/>
                    <a:lstStyle/>
                    <a:p>
                      <a:pPr>
                        <a:lnSpc>
                          <a:spcPct val="115000"/>
                        </a:lnSpc>
                        <a:spcAft>
                          <a:spcPts val="0"/>
                        </a:spcAft>
                      </a:pPr>
                      <a:r>
                        <a:rPr lang="kk-KZ" sz="1200" dirty="0" smtClean="0"/>
                        <a:t>810001-Тұрғын үй-коммуналдық шаруашылық, жолаушылар көлігі, автомобиль жолдары, құрылыс, сәулет және қала құрылысы саласындағы жергілікті деңгейде мемлекеттік саясатты іске асыру жөніндегі қызметтер</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80589</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kk-KZ" sz="1200" b="0" dirty="0" smtClean="0">
                          <a:solidFill>
                            <a:schemeClr val="tx1"/>
                          </a:solidFill>
                          <a:effectLst/>
                          <a:latin typeface="Arial" pitchFamily="34" charset="0"/>
                          <a:ea typeface="Times New Roman" panose="02020603050405020304" pitchFamily="18" charset="0"/>
                          <a:cs typeface="Arial" pitchFamily="34" charset="0"/>
                        </a:rPr>
                        <a:t>82326</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83252</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extLst>
                  <a:ext uri="{0D108BD9-81ED-4DB2-BD59-A6C34878D82A}">
                    <a16:rowId xmlns="" xmlns:a16="http://schemas.microsoft.com/office/drawing/2014/main" val="1638357243"/>
                  </a:ext>
                </a:extLst>
              </a:tr>
              <a:tr h="427020">
                <a:tc>
                  <a:txBody>
                    <a:bodyPr/>
                    <a:lstStyle/>
                    <a:p>
                      <a:pPr>
                        <a:lnSpc>
                          <a:spcPct val="115000"/>
                        </a:lnSpc>
                        <a:spcAft>
                          <a:spcPts val="0"/>
                        </a:spcAft>
                      </a:pPr>
                      <a:r>
                        <a:rPr lang="kk-KZ" sz="1200" dirty="0" smtClean="0"/>
                        <a:t>810012-Сумен жабдықтау және канализация жүйесінің жұмыс істеуі</a:t>
                      </a:r>
                    </a:p>
                    <a:p>
                      <a:pPr>
                        <a:lnSpc>
                          <a:spcPct val="115000"/>
                        </a:lnSpc>
                        <a:spcAft>
                          <a:spcPts val="0"/>
                        </a:spcAft>
                      </a:pP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39010</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41351</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43832</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extLst>
                  <a:ext uri="{0D108BD9-81ED-4DB2-BD59-A6C34878D82A}">
                    <a16:rowId xmlns="" xmlns:a16="http://schemas.microsoft.com/office/drawing/2014/main" val="10009"/>
                  </a:ext>
                </a:extLst>
              </a:tr>
              <a:tr h="296771">
                <a:tc>
                  <a:txBody>
                    <a:bodyPr/>
                    <a:lstStyle/>
                    <a:p>
                      <a:pPr>
                        <a:lnSpc>
                          <a:spcPct val="115000"/>
                        </a:lnSpc>
                        <a:spcAft>
                          <a:spcPts val="0"/>
                        </a:spcAft>
                      </a:pPr>
                      <a:r>
                        <a:rPr lang="kk-KZ" sz="1200" dirty="0" smtClean="0"/>
                        <a:t>810043-Автомобиль жолдарының жұмыс істеуін қамтамасыз ету</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120668</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127909</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135583</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extLst>
                  <a:ext uri="{0D108BD9-81ED-4DB2-BD59-A6C34878D82A}">
                    <a16:rowId xmlns="" xmlns:a16="http://schemas.microsoft.com/office/drawing/2014/main" val="10012"/>
                  </a:ext>
                </a:extLst>
              </a:tr>
              <a:tr h="468963">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ru-RU" sz="1200" b="0" baseline="0" dirty="0" smtClean="0">
                          <a:solidFill>
                            <a:schemeClr val="tx1"/>
                          </a:solidFill>
                          <a:effectLst/>
                          <a:latin typeface="Arial" pitchFamily="34" charset="0"/>
                          <a:ea typeface="Times New Roman" panose="02020603050405020304" pitchFamily="18" charset="0"/>
                          <a:cs typeface="Arial" pitchFamily="34" charset="0"/>
                        </a:rPr>
                        <a:t>810045- </a:t>
                      </a:r>
                      <a:r>
                        <a:rPr lang="ru-RU" sz="1200" b="0" baseline="0" dirty="0" err="1" smtClean="0">
                          <a:solidFill>
                            <a:schemeClr val="tx1"/>
                          </a:solidFill>
                          <a:effectLst/>
                          <a:latin typeface="Arial" pitchFamily="34" charset="0"/>
                          <a:ea typeface="Times New Roman" panose="02020603050405020304" pitchFamily="18" charset="0"/>
                          <a:cs typeface="Arial" pitchFamily="34" charset="0"/>
                        </a:rPr>
                        <a:t>Ауылішілік</a:t>
                      </a:r>
                      <a:r>
                        <a:rPr lang="ru-RU" sz="1200" b="0" baseline="0" dirty="0" smtClean="0">
                          <a:solidFill>
                            <a:schemeClr val="tx1"/>
                          </a:solidFill>
                          <a:effectLst/>
                          <a:latin typeface="Arial" pitchFamily="34" charset="0"/>
                          <a:ea typeface="Times New Roman" panose="02020603050405020304" pitchFamily="18" charset="0"/>
                          <a:cs typeface="Arial" pitchFamily="34" charset="0"/>
                        </a:rPr>
                        <a:t> (</a:t>
                      </a:r>
                      <a:r>
                        <a:rPr lang="ru-RU" sz="1200" b="0" baseline="0" dirty="0" err="1" smtClean="0">
                          <a:solidFill>
                            <a:schemeClr val="tx1"/>
                          </a:solidFill>
                          <a:effectLst/>
                          <a:latin typeface="Arial" pitchFamily="34" charset="0"/>
                          <a:ea typeface="Times New Roman" panose="02020603050405020304" pitchFamily="18" charset="0"/>
                          <a:cs typeface="Arial" pitchFamily="34" charset="0"/>
                        </a:rPr>
                        <a:t>қалаішілік</a:t>
                      </a:r>
                      <a:r>
                        <a:rPr lang="ru-RU" sz="1200" b="0" baseline="0" dirty="0" smtClean="0">
                          <a:solidFill>
                            <a:schemeClr val="tx1"/>
                          </a:solidFill>
                          <a:effectLst/>
                          <a:latin typeface="Arial" pitchFamily="34" charset="0"/>
                          <a:ea typeface="Times New Roman" panose="02020603050405020304" pitchFamily="18" charset="0"/>
                          <a:cs typeface="Arial" pitchFamily="34" charset="0"/>
                        </a:rPr>
                        <a:t>), </a:t>
                      </a:r>
                      <a:r>
                        <a:rPr lang="ru-RU" sz="1200" b="0" baseline="0" dirty="0" err="1" smtClean="0">
                          <a:solidFill>
                            <a:schemeClr val="tx1"/>
                          </a:solidFill>
                          <a:effectLst/>
                          <a:latin typeface="Arial" pitchFamily="34" charset="0"/>
                          <a:ea typeface="Times New Roman" panose="02020603050405020304" pitchFamily="18" charset="0"/>
                          <a:cs typeface="Arial" pitchFamily="34" charset="0"/>
                        </a:rPr>
                        <a:t>қала</a:t>
                      </a:r>
                      <a:r>
                        <a:rPr lang="ru-RU" sz="1200" b="0" baseline="0" dirty="0" smtClean="0">
                          <a:solidFill>
                            <a:schemeClr val="tx1"/>
                          </a:solidFill>
                          <a:effectLst/>
                          <a:latin typeface="Arial" pitchFamily="34" charset="0"/>
                          <a:ea typeface="Times New Roman" panose="02020603050405020304" pitchFamily="18" charset="0"/>
                          <a:cs typeface="Arial" pitchFamily="34" charset="0"/>
                        </a:rPr>
                        <a:t> </a:t>
                      </a:r>
                      <a:r>
                        <a:rPr lang="ru-RU" sz="1200" b="0" baseline="0" dirty="0" err="1" smtClean="0">
                          <a:solidFill>
                            <a:schemeClr val="tx1"/>
                          </a:solidFill>
                          <a:effectLst/>
                          <a:latin typeface="Arial" pitchFamily="34" charset="0"/>
                          <a:ea typeface="Times New Roman" panose="02020603050405020304" pitchFamily="18" charset="0"/>
                          <a:cs typeface="Arial" pitchFamily="34" charset="0"/>
                        </a:rPr>
                        <a:t>маңындағы</a:t>
                      </a:r>
                      <a:r>
                        <a:rPr lang="ru-RU" sz="1200" b="0" baseline="0" dirty="0" smtClean="0">
                          <a:solidFill>
                            <a:schemeClr val="tx1"/>
                          </a:solidFill>
                          <a:effectLst/>
                          <a:latin typeface="Arial" pitchFamily="34" charset="0"/>
                          <a:ea typeface="Times New Roman" panose="02020603050405020304" pitchFamily="18" charset="0"/>
                          <a:cs typeface="Arial" pitchFamily="34" charset="0"/>
                        </a:rPr>
                        <a:t> </a:t>
                      </a:r>
                      <a:r>
                        <a:rPr lang="ru-RU" sz="1200" b="0" baseline="0" dirty="0" err="1" smtClean="0">
                          <a:solidFill>
                            <a:schemeClr val="tx1"/>
                          </a:solidFill>
                          <a:effectLst/>
                          <a:latin typeface="Arial" pitchFamily="34" charset="0"/>
                          <a:ea typeface="Times New Roman" panose="02020603050405020304" pitchFamily="18" charset="0"/>
                          <a:cs typeface="Arial" pitchFamily="34" charset="0"/>
                        </a:rPr>
                        <a:t>және</a:t>
                      </a:r>
                      <a:r>
                        <a:rPr lang="ru-RU" sz="1200" b="0" baseline="0" dirty="0" smtClean="0">
                          <a:solidFill>
                            <a:schemeClr val="tx1"/>
                          </a:solidFill>
                          <a:effectLst/>
                          <a:latin typeface="Arial" pitchFamily="34" charset="0"/>
                          <a:ea typeface="Times New Roman" panose="02020603050405020304" pitchFamily="18" charset="0"/>
                          <a:cs typeface="Arial" pitchFamily="34" charset="0"/>
                        </a:rPr>
                        <a:t> </a:t>
                      </a:r>
                      <a:r>
                        <a:rPr lang="ru-RU" sz="1200" b="0" baseline="0" dirty="0" err="1" smtClean="0">
                          <a:solidFill>
                            <a:schemeClr val="tx1"/>
                          </a:solidFill>
                          <a:effectLst/>
                          <a:latin typeface="Arial" pitchFamily="34" charset="0"/>
                          <a:ea typeface="Times New Roman" panose="02020603050405020304" pitchFamily="18" charset="0"/>
                          <a:cs typeface="Arial" pitchFamily="34" charset="0"/>
                        </a:rPr>
                        <a:t>ауданішілік</a:t>
                      </a:r>
                      <a:r>
                        <a:rPr lang="ru-RU" sz="1200" b="0" baseline="0" dirty="0" smtClean="0">
                          <a:solidFill>
                            <a:schemeClr val="tx1"/>
                          </a:solidFill>
                          <a:effectLst/>
                          <a:latin typeface="Arial" pitchFamily="34" charset="0"/>
                          <a:ea typeface="Times New Roman" panose="02020603050405020304" pitchFamily="18" charset="0"/>
                          <a:cs typeface="Arial" pitchFamily="34" charset="0"/>
                        </a:rPr>
                        <a:t> </a:t>
                      </a:r>
                      <a:r>
                        <a:rPr lang="ru-RU" sz="1200" b="0" baseline="0" dirty="0" err="1" smtClean="0">
                          <a:solidFill>
                            <a:schemeClr val="tx1"/>
                          </a:solidFill>
                          <a:effectLst/>
                          <a:latin typeface="Arial" pitchFamily="34" charset="0"/>
                          <a:ea typeface="Times New Roman" panose="02020603050405020304" pitchFamily="18" charset="0"/>
                          <a:cs typeface="Arial" pitchFamily="34" charset="0"/>
                        </a:rPr>
                        <a:t>қоғамдық</a:t>
                      </a:r>
                      <a:r>
                        <a:rPr lang="ru-RU" sz="1200" b="0" baseline="0" dirty="0" smtClean="0">
                          <a:solidFill>
                            <a:schemeClr val="tx1"/>
                          </a:solidFill>
                          <a:effectLst/>
                          <a:latin typeface="Arial" pitchFamily="34" charset="0"/>
                          <a:ea typeface="Times New Roman" panose="02020603050405020304" pitchFamily="18" charset="0"/>
                          <a:cs typeface="Arial" pitchFamily="34" charset="0"/>
                        </a:rPr>
                        <a:t> </a:t>
                      </a:r>
                      <a:r>
                        <a:rPr lang="ru-RU" sz="1200" b="0" baseline="0" dirty="0" err="1" smtClean="0">
                          <a:solidFill>
                            <a:schemeClr val="tx1"/>
                          </a:solidFill>
                          <a:effectLst/>
                          <a:latin typeface="Arial" pitchFamily="34" charset="0"/>
                          <a:ea typeface="Times New Roman" panose="02020603050405020304" pitchFamily="18" charset="0"/>
                          <a:cs typeface="Arial" pitchFamily="34" charset="0"/>
                        </a:rPr>
                        <a:t>жолаушыларды</a:t>
                      </a:r>
                      <a:r>
                        <a:rPr lang="ru-RU" sz="1200" b="0" baseline="0" dirty="0" smtClean="0">
                          <a:solidFill>
                            <a:schemeClr val="tx1"/>
                          </a:solidFill>
                          <a:effectLst/>
                          <a:latin typeface="Arial" pitchFamily="34" charset="0"/>
                          <a:ea typeface="Times New Roman" panose="02020603050405020304" pitchFamily="18" charset="0"/>
                          <a:cs typeface="Arial" pitchFamily="34" charset="0"/>
                        </a:rPr>
                        <a:t> </a:t>
                      </a:r>
                      <a:r>
                        <a:rPr lang="ru-RU" sz="1200" b="0" baseline="0" dirty="0" err="1" smtClean="0">
                          <a:solidFill>
                            <a:schemeClr val="tx1"/>
                          </a:solidFill>
                          <a:effectLst/>
                          <a:latin typeface="Arial" pitchFamily="34" charset="0"/>
                          <a:ea typeface="Times New Roman" panose="02020603050405020304" pitchFamily="18" charset="0"/>
                          <a:cs typeface="Arial" pitchFamily="34" charset="0"/>
                        </a:rPr>
                        <a:t>тасымалдауды</a:t>
                      </a:r>
                      <a:r>
                        <a:rPr lang="ru-RU" sz="1200" b="0" baseline="0" dirty="0" smtClean="0">
                          <a:solidFill>
                            <a:schemeClr val="tx1"/>
                          </a:solidFill>
                          <a:effectLst/>
                          <a:latin typeface="Arial" pitchFamily="34" charset="0"/>
                          <a:ea typeface="Times New Roman" panose="02020603050405020304" pitchFamily="18" charset="0"/>
                          <a:cs typeface="Arial" pitchFamily="34" charset="0"/>
                        </a:rPr>
                        <a:t> </a:t>
                      </a:r>
                      <a:r>
                        <a:rPr lang="ru-RU" sz="1200" b="0" baseline="0" dirty="0" err="1" smtClean="0">
                          <a:solidFill>
                            <a:schemeClr val="tx1"/>
                          </a:solidFill>
                          <a:effectLst/>
                          <a:latin typeface="Arial" pitchFamily="34" charset="0"/>
                          <a:ea typeface="Times New Roman" panose="02020603050405020304" pitchFamily="18" charset="0"/>
                          <a:cs typeface="Arial" pitchFamily="34" charset="0"/>
                        </a:rPr>
                        <a:t>ұйымдастыру</a:t>
                      </a:r>
                      <a:endParaRPr lang="ru-RU" sz="1200" b="0" baseline="0" dirty="0" smtClean="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3523</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kk-KZ" sz="1200" b="0" dirty="0" smtClean="0">
                          <a:solidFill>
                            <a:schemeClr val="tx1"/>
                          </a:solidFill>
                          <a:effectLst/>
                          <a:latin typeface="Arial" pitchFamily="34" charset="0"/>
                          <a:ea typeface="Times New Roman" panose="02020603050405020304" pitchFamily="18" charset="0"/>
                          <a:cs typeface="Arial" pitchFamily="34" charset="0"/>
                        </a:rPr>
                        <a:t>3735</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3959</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r>
              <a:tr h="468963">
                <a:tc>
                  <a:txBody>
                    <a:bodyPr/>
                    <a:lstStyle/>
                    <a:p>
                      <a:pPr>
                        <a:lnSpc>
                          <a:spcPct val="115000"/>
                        </a:lnSpc>
                        <a:spcAft>
                          <a:spcPts val="0"/>
                        </a:spcAft>
                      </a:pPr>
                      <a:r>
                        <a:rPr lang="kk-KZ" sz="1200" dirty="0" smtClean="0"/>
                        <a:t>810046-Әлеуметтік маңызы бар қалалық (селолық), қала маңындағы және ауданішілік коммуникациялар бойынша жолаушылар тасымалын субсидиялау</a:t>
                      </a:r>
                      <a:endParaRPr lang="ru-RU" sz="1200" b="0" baseline="0" dirty="0" smtClean="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35311</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kk-KZ" sz="1200" b="0" dirty="0" smtClean="0">
                          <a:solidFill>
                            <a:schemeClr val="tx1"/>
                          </a:solidFill>
                          <a:effectLst/>
                          <a:latin typeface="Arial" pitchFamily="34" charset="0"/>
                          <a:ea typeface="Times New Roman" panose="02020603050405020304" pitchFamily="18" charset="0"/>
                          <a:cs typeface="Arial" pitchFamily="34" charset="0"/>
                        </a:rPr>
                        <a:t>37430</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c>
                  <a:txBody>
                    <a:bodyPr/>
                    <a:lstStyle/>
                    <a:p>
                      <a:pPr algn="ctr">
                        <a:lnSpc>
                          <a:spcPct val="115000"/>
                        </a:lnSpc>
                        <a:spcAft>
                          <a:spcPts val="0"/>
                        </a:spcAft>
                      </a:pPr>
                      <a:r>
                        <a:rPr lang="ru-RU" sz="1200" b="0" dirty="0" smtClean="0">
                          <a:solidFill>
                            <a:schemeClr val="tx1"/>
                          </a:solidFill>
                          <a:effectLst/>
                          <a:latin typeface="Arial" pitchFamily="34" charset="0"/>
                          <a:ea typeface="Times New Roman" panose="02020603050405020304" pitchFamily="18" charset="0"/>
                          <a:cs typeface="Arial" pitchFamily="34" charset="0"/>
                        </a:rPr>
                        <a:t>39676</a:t>
                      </a:r>
                      <a:endParaRPr lang="ru-RU" sz="1200" b="0" dirty="0">
                        <a:solidFill>
                          <a:schemeClr val="tx1"/>
                        </a:solidFill>
                        <a:effectLst/>
                        <a:latin typeface="Arial" pitchFamily="34" charset="0"/>
                        <a:ea typeface="Times New Roman" panose="02020603050405020304" pitchFamily="18" charset="0"/>
                        <a:cs typeface="Arial" pitchFamily="34" charset="0"/>
                      </a:endParaRPr>
                    </a:p>
                  </a:txBody>
                  <a:tcPr marL="54634" marR="54634" marT="0" marB="0"/>
                </a:tc>
              </a:tr>
            </a:tbl>
          </a:graphicData>
        </a:graphic>
      </p:graphicFrame>
      <p:sp>
        <p:nvSpPr>
          <p:cNvPr id="4" name="Rectangle 1"/>
          <p:cNvSpPr>
            <a:spLocks noGrp="1" noChangeArrowheads="1"/>
          </p:cNvSpPr>
          <p:nvPr>
            <p:ph type="title"/>
          </p:nvPr>
        </p:nvSpPr>
        <p:spPr bwMode="auto">
          <a:xfrm>
            <a:off x="834000" y="-111930"/>
            <a:ext cx="93768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defTabSz="914400" eaLnBrk="0" fontAlgn="base" hangingPunct="0">
              <a:spcAft>
                <a:spcPct val="0"/>
              </a:spcAft>
            </a:pPr>
            <a:r>
              <a:rPr kumimoji="0" lang="ru-RU" altLang="ru-RU" sz="1400" b="1" i="1"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
            </a:r>
            <a:br>
              <a:rPr kumimoji="0" lang="ru-RU" altLang="ru-RU" sz="1400" b="1" i="1"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br>
            <a:r>
              <a:rPr lang="ru-RU" altLang="ru-RU" sz="1600" b="1" i="1" dirty="0"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 «</a:t>
            </a:r>
            <a:r>
              <a:rPr lang="ru-RU" altLang="ru-RU" sz="1600" b="1" i="1" dirty="0" err="1"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Ертіс</a:t>
            </a:r>
            <a:r>
              <a:rPr lang="ru-RU" altLang="ru-RU" sz="1600" b="1" i="1" dirty="0"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 </a:t>
            </a:r>
            <a:r>
              <a:rPr lang="ru-RU" altLang="ru-RU" sz="1600" b="1" i="1" dirty="0" err="1"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ауданының экономиканың нақты </a:t>
            </a:r>
            <a:r>
              <a:rPr lang="ru-RU" altLang="ru-RU" sz="1600" b="1" i="1" dirty="0"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секторы </a:t>
            </a:r>
            <a:r>
              <a:rPr lang="ru-RU" altLang="ru-RU" sz="1600" b="1" i="1" dirty="0" err="1"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бөлімі</a:t>
            </a:r>
            <a:r>
              <a:rPr lang="ru-RU" altLang="ru-RU" sz="1600" b="1" i="1" dirty="0"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 КММ </a:t>
            </a:r>
            <a:r>
              <a:rPr lang="ru-RU" altLang="ru-RU" sz="1600" b="1" i="1" dirty="0" err="1"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бюджетінің шығындары </a:t>
            </a:r>
            <a:r>
              <a:rPr kumimoji="0" lang="ru-RU" altLang="ru-RU" sz="1400" u="none" strike="noStrike" cap="none" normalizeH="0" baseline="0" dirty="0" smtClean="0">
                <a:ln>
                  <a:noFill/>
                </a:ln>
                <a:solidFill>
                  <a:schemeClr val="tx1"/>
                </a:solidFill>
                <a:effectLst/>
                <a:latin typeface="Arial" pitchFamily="34" charset="0"/>
                <a:ea typeface="Times New Roman" panose="02020603050405020304" pitchFamily="18" charset="0"/>
                <a:cs typeface="Arial" pitchFamily="34" charset="0"/>
              </a:rPr>
              <a:t/>
            </a:r>
            <a:br>
              <a:rPr kumimoji="0" lang="ru-RU" altLang="ru-RU" sz="1400" u="none" strike="noStrike" cap="none" normalizeH="0" baseline="0" dirty="0" smtClean="0">
                <a:ln>
                  <a:noFill/>
                </a:ln>
                <a:solidFill>
                  <a:schemeClr val="tx1"/>
                </a:solidFill>
                <a:effectLst/>
                <a:latin typeface="Arial" pitchFamily="34" charset="0"/>
                <a:ea typeface="Times New Roman" panose="02020603050405020304" pitchFamily="18" charset="0"/>
                <a:cs typeface="Arial" pitchFamily="34" charset="0"/>
              </a:rPr>
            </a:br>
            <a:r>
              <a:rPr lang="ru-RU" altLang="ru-RU" sz="1000" dirty="0"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                                                                                                                                                                                                                           			 </a:t>
            </a:r>
            <a:r>
              <a:rPr lang="ru-RU" altLang="ru-RU" sz="1000" dirty="0" err="1" smtClean="0">
                <a:solidFill>
                  <a:schemeClr val="tx1"/>
                </a:solidFill>
                <a:latin typeface="Calibri" panose="020F0502020204030204" pitchFamily="34" charset="0"/>
                <a:ea typeface="Times New Roman" panose="02020603050405020304" pitchFamily="18" charset="0"/>
                <a:cs typeface="Times New Roman" panose="02020603050405020304" pitchFamily="18" charset="0"/>
              </a:rPr>
              <a:t>мың теңге</a:t>
            </a: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628426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731981"/>
            <a:ext cx="8596668" cy="1828799"/>
          </a:xfrm>
        </p:spPr>
        <p:txBody>
          <a:bodyPr>
            <a:noAutofit/>
          </a:bodyPr>
          <a:lstStyle/>
          <a:p>
            <a:pPr algn="ctr"/>
            <a:r>
              <a:rPr lang="ru-RU" sz="6600" i="1" dirty="0" err="1" smtClean="0">
                <a:solidFill>
                  <a:schemeClr val="tx1"/>
                </a:solidFill>
              </a:rPr>
              <a:t>Назарларыңызға </a:t>
            </a:r>
            <a:r>
              <a:rPr lang="ru-RU" sz="6600" i="1" smtClean="0">
                <a:solidFill>
                  <a:schemeClr val="tx1"/>
                </a:solidFill>
              </a:rPr>
              <a:t>рахмет!</a:t>
            </a:r>
            <a:endParaRPr lang="ru-RU" sz="6600" i="1"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2474</TotalTime>
  <Words>121</Words>
  <Application>Microsoft Office PowerPoint</Application>
  <PresentationFormat>Произвольный</PresentationFormat>
  <Paragraphs>36</Paragraphs>
  <Slides>4</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4</vt:i4>
      </vt:variant>
    </vt:vector>
  </HeadingPairs>
  <TitlesOfParts>
    <vt:vector size="5" baseType="lpstr">
      <vt:lpstr>Аспект</vt:lpstr>
      <vt:lpstr>2027-2029 жылдарға арналған «Ертіс ауданының экономиканың нақты секторы бөлімі» КММ Азаматтық бюджетінің жобасы</vt:lpstr>
      <vt:lpstr> Құрметті оқырмандар     Сіздердің назарларыңызға 2027-2029 жылдарға арналған «Ертіс ауданының экономиканың нақты секторы бөлімі» КММ  Азаматтық бюджетінің жобасы ұсынылған, онда оны қалыптастыру параметрлері және бюджеттік бағдарламалар және олар бойынша жоспарланатын шығыстар туралы ақпарат қамтылған.   «Ертіс ауданының экономиканың нақты секторы бөлімі» КММ  2027-2029 жылдарға арналған бюджеті  Қазақстан Республикасының Бюджет және Салық кодекстеріне, сәйкес қалыптастырылды.  </vt:lpstr>
      <vt:lpstr>  «Ертіс ауданының экономиканың нақты секторы бөлімі» КММ бюджетінің шығындары                                                                                                                                                                                                                                 мың теңге</vt:lpstr>
      <vt:lpstr>Назарларыңызға рахмет!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Гражданский бюджет Амангельдинского сельского округа Иртышского района Павлодарской области на 2019-2021 годы</dc:title>
  <dc:creator>Lenovo</dc:creator>
  <cp:lastModifiedBy>Бухгалтер</cp:lastModifiedBy>
  <cp:revision>218</cp:revision>
  <cp:lastPrinted>2019-11-19T11:32:43Z</cp:lastPrinted>
  <dcterms:created xsi:type="dcterms:W3CDTF">2019-11-15T07:39:26Z</dcterms:created>
  <dcterms:modified xsi:type="dcterms:W3CDTF">2026-11-05T07:05:06Z</dcterms:modified>
</cp:coreProperties>
</file>