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1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39" autoAdjust="0"/>
  </p:normalViewPr>
  <p:slideViewPr>
    <p:cSldViewPr>
      <p:cViewPr varScale="1">
        <p:scale>
          <a:sx n="107" d="100"/>
          <a:sy n="107" d="100"/>
        </p:scale>
        <p:origin x="1332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7318390126350264E-2"/>
          <c:y val="3.0895344140585652E-2"/>
          <c:w val="0.7501732271340229"/>
          <c:h val="0.81854327968809204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Жылдық жоспар, мың тг</c:v>
                </c:pt>
              </c:strCache>
            </c:strRef>
          </c:tx>
          <c:invertIfNegative val="1"/>
          <c:cat>
            <c:strRef>
              <c:f>Лист1!$A$2:$A$3</c:f>
              <c:strCache>
                <c:ptCount val="2"/>
                <c:pt idx="0">
                  <c:v>001 - "Жергілікті бюджетті атқару және коммуналдық меншікті басқару саласындағы мемлекеттік саясатты іске асыру жөніндегі қызметтер"</c:v>
                </c:pt>
                <c:pt idx="1">
                  <c:v>009 - "Жекешелендіру, коммуналдық меншікті басқару, жекешелендіруден кейінгі қызмет және осыған байланысты дауларды реттеу"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288562</c:v>
                </c:pt>
                <c:pt idx="1">
                  <c:v>9100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39-4298-A166-BCB6FCDB774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Факт, тыс тг</c:v>
                </c:pt>
              </c:strCache>
            </c:strRef>
          </c:tx>
          <c:invertIfNegative val="1"/>
          <c:cat>
            <c:strRef>
              <c:f>Лист1!$A$2:$A$3</c:f>
              <c:strCache>
                <c:ptCount val="2"/>
                <c:pt idx="0">
                  <c:v>001 - "Жергілікті бюджетті атқару және коммуналдық меншікті басқару саласындағы мемлекеттік саясатты іске асыру жөніндегі қызметтер"</c:v>
                </c:pt>
                <c:pt idx="1">
                  <c:v>009 - "Жекешелендіру, коммуналдық меншікті басқару, жекешелендіруден кейінгі қызмет және осыған байланысты дауларды реттеу"</c:v>
                </c:pt>
              </c:strCache>
            </c:strRef>
          </c:cat>
          <c:val>
            <c:numRef>
              <c:f>Лист1!$C$2:$C$3</c:f>
              <c:numCache>
                <c:formatCode>0.0</c:formatCode>
                <c:ptCount val="2"/>
                <c:pt idx="0">
                  <c:v>180456.1</c:v>
                </c:pt>
                <c:pt idx="1">
                  <c:v>330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39-4298-A166-BCB6FCDB77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3657728"/>
        <c:axId val="113658880"/>
      </c:barChart>
      <c:catAx>
        <c:axId val="113657728"/>
        <c:scaling>
          <c:orientation val="minMax"/>
        </c:scaling>
        <c:delete val="1"/>
        <c:axPos val="b"/>
        <c:numFmt formatCode="General" sourceLinked="0"/>
        <c:majorTickMark val="cross"/>
        <c:minorTickMark val="cross"/>
        <c:tickLblPos val="nextTo"/>
        <c:crossAx val="113658880"/>
        <c:crosses val="autoZero"/>
        <c:auto val="1"/>
        <c:lblAlgn val="ctr"/>
        <c:lblOffset val="100"/>
        <c:noMultiLvlLbl val="1"/>
      </c:catAx>
      <c:valAx>
        <c:axId val="113658880"/>
        <c:scaling>
          <c:orientation val="minMax"/>
        </c:scaling>
        <c:delete val="1"/>
        <c:axPos val="l"/>
        <c:majorGridlines/>
        <c:numFmt formatCode="General" sourceLinked="1"/>
        <c:majorTickMark val="cross"/>
        <c:minorTickMark val="cross"/>
        <c:tickLblPos val="nextTo"/>
        <c:crossAx val="1136577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9580117646692861"/>
          <c:y val="0.43986571393174373"/>
          <c:w val="0.20047955690050917"/>
          <c:h val="0.2838365341085573"/>
        </c:manualLayout>
      </c:layout>
      <c:overlay val="1"/>
      <c:txPr>
        <a:bodyPr/>
        <a:lstStyle/>
        <a:p>
          <a:pPr>
            <a:defRPr sz="1200" b="1">
              <a:latin typeface="Times New Roman" pitchFamily="18" charset="0"/>
              <a:cs typeface="Times New Roman" pitchFamily="18" charset="0"/>
            </a:defRPr>
          </a:pPr>
          <a:endParaRPr lang="ru-KZ"/>
        </a:p>
      </c:txPr>
    </c:legend>
    <c:plotVisOnly val="1"/>
    <c:dispBlanksAs val="zero"/>
    <c:showDLblsOverMax val="1"/>
  </c:chart>
  <c:txPr>
    <a:bodyPr/>
    <a:lstStyle/>
    <a:p>
      <a:pPr>
        <a:defRPr sz="1800"/>
      </a:pPr>
      <a:endParaRPr lang="ru-KZ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371913580246915"/>
          <c:y val="3.0585732318888982E-2"/>
          <c:w val="0.72453241955866632"/>
          <c:h val="0.85994163010172064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Жоспар, тыс тг</c:v>
                </c:pt>
              </c:strCache>
            </c:strRef>
          </c:tx>
          <c:invertIfNegative val="1"/>
          <c:cat>
            <c:strRef>
              <c:f>Лист1!$A$2:$A$5</c:f>
              <c:strCache>
                <c:ptCount val="4"/>
                <c:pt idx="0">
                  <c:v>2020 жыл</c:v>
                </c:pt>
                <c:pt idx="1">
                  <c:v>2021 жыл</c:v>
                </c:pt>
                <c:pt idx="2">
                  <c:v>2022 жыл</c:v>
                </c:pt>
                <c:pt idx="3">
                  <c:v>2023 жыл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152350</c:v>
                </c:pt>
                <c:pt idx="1">
                  <c:v>243054</c:v>
                </c:pt>
                <c:pt idx="2">
                  <c:v>209657</c:v>
                </c:pt>
                <c:pt idx="3">
                  <c:v>288562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B0-430D-825E-36B26F4E310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Орындалысы, мың тг</c:v>
                </c:pt>
              </c:strCache>
            </c:strRef>
          </c:tx>
          <c:invertIfNegative val="1"/>
          <c:cat>
            <c:strRef>
              <c:f>Лист1!$A$2:$A$5</c:f>
              <c:strCache>
                <c:ptCount val="4"/>
                <c:pt idx="0">
                  <c:v>2020 жыл</c:v>
                </c:pt>
                <c:pt idx="1">
                  <c:v>2021 жыл</c:v>
                </c:pt>
                <c:pt idx="2">
                  <c:v>2022 жыл</c:v>
                </c:pt>
                <c:pt idx="3">
                  <c:v>2023 жыл</c:v>
                </c:pt>
              </c:strCache>
            </c:strRef>
          </c:cat>
          <c:val>
            <c:numRef>
              <c:f>Лист1!$C$2:$C$5</c:f>
              <c:numCache>
                <c:formatCode>0.0</c:formatCode>
                <c:ptCount val="4"/>
                <c:pt idx="0">
                  <c:v>83539.695000000007</c:v>
                </c:pt>
                <c:pt idx="1">
                  <c:v>162647.75399999999</c:v>
                </c:pt>
                <c:pt idx="2">
                  <c:v>147611.82399999895</c:v>
                </c:pt>
                <c:pt idx="3">
                  <c:v>180456.1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EB0-430D-825E-36B26F4E31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5597696"/>
        <c:axId val="115599232"/>
      </c:barChart>
      <c:catAx>
        <c:axId val="115597696"/>
        <c:scaling>
          <c:orientation val="minMax"/>
        </c:scaling>
        <c:delete val="1"/>
        <c:axPos val="b"/>
        <c:numFmt formatCode="General" sourceLinked="0"/>
        <c:majorTickMark val="cross"/>
        <c:minorTickMark val="cross"/>
        <c:tickLblPos val="nextTo"/>
        <c:crossAx val="115599232"/>
        <c:crosses val="autoZero"/>
        <c:auto val="1"/>
        <c:lblAlgn val="ctr"/>
        <c:lblOffset val="100"/>
        <c:noMultiLvlLbl val="1"/>
      </c:catAx>
      <c:valAx>
        <c:axId val="115599232"/>
        <c:scaling>
          <c:orientation val="minMax"/>
        </c:scaling>
        <c:delete val="1"/>
        <c:axPos val="l"/>
        <c:majorGridlines/>
        <c:numFmt formatCode="General" sourceLinked="1"/>
        <c:majorTickMark val="cross"/>
        <c:minorTickMark val="cross"/>
        <c:tickLblPos val="nextTo"/>
        <c:crossAx val="11559769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4603710994459025"/>
          <c:y val="0.43393836847539408"/>
          <c:w val="0.14779005054924038"/>
          <c:h val="0.19104972798054237"/>
        </c:manualLayout>
      </c:layout>
      <c:overlay val="1"/>
      <c:txPr>
        <a:bodyPr/>
        <a:lstStyle/>
        <a:p>
          <a:pPr>
            <a:defRPr sz="1200" b="1">
              <a:latin typeface="Times New Roman" pitchFamily="18" charset="0"/>
              <a:cs typeface="Times New Roman" pitchFamily="18" charset="0"/>
            </a:defRPr>
          </a:pPr>
          <a:endParaRPr lang="ru-KZ"/>
        </a:p>
      </c:txPr>
    </c:legend>
    <c:plotVisOnly val="1"/>
    <c:dispBlanksAs val="zero"/>
    <c:showDLblsOverMax val="1"/>
  </c:chart>
  <c:txPr>
    <a:bodyPr/>
    <a:lstStyle/>
    <a:p>
      <a:pPr>
        <a:defRPr sz="1800"/>
      </a:pPr>
      <a:endParaRPr lang="ru-KZ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311282444712802"/>
          <c:y val="3.081567781495646E-2"/>
          <c:w val="0.72453241955866632"/>
          <c:h val="0.85994163010172098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План, тыс тг</c:v>
                </c:pt>
              </c:strCache>
            </c:strRef>
          </c:tx>
          <c:invertIfNegative val="1"/>
          <c:cat>
            <c:strRef>
              <c:f>Лист1!$A$2:$A$5</c:f>
              <c:strCache>
                <c:ptCount val="4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  <c:pt idx="3">
                  <c:v>2023 год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9100</c:v>
                </c:pt>
                <c:pt idx="1">
                  <c:v>9100</c:v>
                </c:pt>
                <c:pt idx="2">
                  <c:v>9100</c:v>
                </c:pt>
                <c:pt idx="3">
                  <c:v>9100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11-452F-A41A-BF83F534B8D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Факт, тыс тг</c:v>
                </c:pt>
              </c:strCache>
            </c:strRef>
          </c:tx>
          <c:invertIfNegative val="1"/>
          <c:cat>
            <c:strRef>
              <c:f>Лист1!$A$2:$A$5</c:f>
              <c:strCache>
                <c:ptCount val="4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  <c:pt idx="3">
                  <c:v>2023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 formatCode="0.0">
                  <c:v>187.2</c:v>
                </c:pt>
                <c:pt idx="1">
                  <c:v>740</c:v>
                </c:pt>
                <c:pt idx="2" formatCode="0.0">
                  <c:v>210</c:v>
                </c:pt>
                <c:pt idx="3" formatCode="0.0">
                  <c:v>330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211-452F-A41A-BF83F534B8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0173184"/>
        <c:axId val="130174976"/>
      </c:barChart>
      <c:catAx>
        <c:axId val="130173184"/>
        <c:scaling>
          <c:orientation val="minMax"/>
        </c:scaling>
        <c:delete val="1"/>
        <c:axPos val="b"/>
        <c:numFmt formatCode="General" sourceLinked="0"/>
        <c:majorTickMark val="cross"/>
        <c:minorTickMark val="cross"/>
        <c:tickLblPos val="nextTo"/>
        <c:crossAx val="130174976"/>
        <c:crosses val="autoZero"/>
        <c:auto val="1"/>
        <c:lblAlgn val="ctr"/>
        <c:lblOffset val="100"/>
        <c:noMultiLvlLbl val="1"/>
      </c:catAx>
      <c:valAx>
        <c:axId val="130174976"/>
        <c:scaling>
          <c:orientation val="minMax"/>
        </c:scaling>
        <c:delete val="1"/>
        <c:axPos val="l"/>
        <c:majorGridlines/>
        <c:numFmt formatCode="General" sourceLinked="1"/>
        <c:majorTickMark val="cross"/>
        <c:minorTickMark val="cross"/>
        <c:tickLblPos val="nextTo"/>
        <c:crossAx val="13017318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3784558180227453"/>
          <c:y val="0.4462444787993185"/>
          <c:w val="0.15289515893846808"/>
          <c:h val="0.289902944412055"/>
        </c:manualLayout>
      </c:layout>
      <c:overlay val="1"/>
      <c:txPr>
        <a:bodyPr/>
        <a:lstStyle/>
        <a:p>
          <a:pPr>
            <a:defRPr sz="1200" b="1">
              <a:latin typeface="Times New Roman" pitchFamily="18" charset="0"/>
              <a:cs typeface="Times New Roman" pitchFamily="18" charset="0"/>
            </a:defRPr>
          </a:pPr>
          <a:endParaRPr lang="ru-KZ"/>
        </a:p>
      </c:txPr>
    </c:legend>
    <c:plotVisOnly val="1"/>
    <c:dispBlanksAs val="zero"/>
    <c:showDLblsOverMax val="1"/>
  </c:chart>
  <c:txPr>
    <a:bodyPr/>
    <a:lstStyle/>
    <a:p>
      <a:pPr>
        <a:defRPr sz="1800"/>
      </a:pPr>
      <a:endParaRPr lang="ru-KZ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0.35243</cdr:x>
      <cdr:y>0.11996</cdr:y>
    </cdr:from>
    <cdr:to>
      <cdr:x>0.41319</cdr:x>
      <cdr:y>0.16731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900354" y="542916"/>
          <a:ext cx="500066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0.38715</cdr:x>
      <cdr:y>0.13574</cdr:y>
    </cdr:from>
    <cdr:to>
      <cdr:x>0.49826</cdr:x>
      <cdr:y>0.33777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3186106" y="61435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0.16162</cdr:x>
      <cdr:y>0.10401</cdr:y>
    </cdr:from>
    <cdr:to>
      <cdr:x>0.27926</cdr:x>
      <cdr:y>0.16344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1200764" y="500066"/>
          <a:ext cx="874013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100" b="1" dirty="0">
              <a:latin typeface="Times New Roman" pitchFamily="18" charset="0"/>
              <a:cs typeface="Times New Roman" pitchFamily="18" charset="0"/>
            </a:rPr>
            <a:t>773 870,0</a:t>
          </a:r>
        </a:p>
      </cdr:txBody>
    </cdr:sp>
  </cdr:relSizeAnchor>
  <cdr:relSizeAnchor xmlns:cdr="http://schemas.openxmlformats.org/drawingml/2006/chartDrawing">
    <cdr:from>
      <cdr:x>0.33333</cdr:x>
      <cdr:y>0.68809</cdr:y>
    </cdr:from>
    <cdr:to>
      <cdr:x>0.43969</cdr:x>
      <cdr:y>0.74426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2476493" y="3500462"/>
          <a:ext cx="790207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kk-KZ" sz="1100" b="1" dirty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0.24038</cdr:x>
      <cdr:y>0.63197</cdr:y>
    </cdr:from>
    <cdr:to>
      <cdr:x>0.33654</cdr:x>
      <cdr:y>0.68809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1785950" y="3038516"/>
          <a:ext cx="714379" cy="2698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n-US" b="1" i="1" dirty="0">
              <a:latin typeface="Times New Roman" pitchFamily="18" charset="0"/>
              <a:cs typeface="Times New Roman" pitchFamily="18" charset="0"/>
            </a:rPr>
            <a:t>5</a:t>
          </a:r>
          <a:r>
            <a:rPr lang="kk-KZ" b="1" i="1" dirty="0">
              <a:latin typeface="Times New Roman" pitchFamily="18" charset="0"/>
              <a:cs typeface="Times New Roman" pitchFamily="18" charset="0"/>
            </a:rPr>
            <a:t>3 </a:t>
          </a:r>
          <a:r>
            <a:rPr lang="en-US" sz="1100" b="1" i="1" dirty="0">
              <a:latin typeface="Times New Roman" pitchFamily="18" charset="0"/>
              <a:cs typeface="Times New Roman" pitchFamily="18" charset="0"/>
            </a:rPr>
            <a:t>%</a:t>
          </a:r>
          <a:endParaRPr lang="ru-RU" sz="11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0.7274</cdr:x>
      <cdr:y>0.78817</cdr:y>
    </cdr:from>
    <cdr:to>
      <cdr:x>0.82355</cdr:x>
      <cdr:y>0.84578</cdr:y>
    </cdr:to>
    <cdr:sp macro="" textlink="">
      <cdr:nvSpPr>
        <cdr:cNvPr id="7" name="TextBox 9">
          <a:extLst xmlns:a="http://schemas.openxmlformats.org/drawingml/2006/main">
            <a:ext uri="{FF2B5EF4-FFF2-40B4-BE49-F238E27FC236}">
              <a16:creationId xmlns:a16="http://schemas.microsoft.com/office/drawing/2014/main" id="{57A36359-3970-2A8A-1E6D-10F682024662}"/>
            </a:ext>
          </a:extLst>
        </cdr:cNvPr>
        <cdr:cNvSpPr txBox="1"/>
      </cdr:nvSpPr>
      <cdr:spPr>
        <a:xfrm xmlns:a="http://schemas.openxmlformats.org/drawingml/2006/main">
          <a:off x="5404260" y="3789532"/>
          <a:ext cx="714380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kk-KZ" sz="1200" b="1" i="1" dirty="0">
              <a:latin typeface="Times New Roman" pitchFamily="18" charset="0"/>
              <a:cs typeface="Times New Roman" pitchFamily="18" charset="0"/>
            </a:rPr>
            <a:t>0</a:t>
          </a:r>
          <a:endParaRPr lang="ru-RU" sz="12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0.28846</cdr:x>
      <cdr:y>0.38631</cdr:y>
    </cdr:from>
    <cdr:to>
      <cdr:x>0.40385</cdr:x>
      <cdr:y>0.44574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2143140" y="1857381"/>
          <a:ext cx="857256" cy="2857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b="1" dirty="0">
              <a:latin typeface="Times New Roman" pitchFamily="18" charset="0"/>
              <a:cs typeface="Times New Roman" pitchFamily="18" charset="0"/>
            </a:rPr>
            <a:t>404</a:t>
          </a:r>
          <a:r>
            <a:rPr lang="kk-KZ" sz="1100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100" b="1" dirty="0">
              <a:latin typeface="Times New Roman" pitchFamily="18" charset="0"/>
              <a:cs typeface="Times New Roman" pitchFamily="18" charset="0"/>
            </a:rPr>
            <a:t>7</a:t>
          </a:r>
          <a:r>
            <a:rPr lang="kk-KZ" sz="1100" b="1" dirty="0">
              <a:latin typeface="Times New Roman" pitchFamily="18" charset="0"/>
              <a:cs typeface="Times New Roman" pitchFamily="18" charset="0"/>
            </a:rPr>
            <a:t>56,0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0.10069</cdr:x>
      <cdr:y>0.45104</cdr:y>
    </cdr:from>
    <cdr:to>
      <cdr:x>0.19618</cdr:x>
      <cdr:y>0.62213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28638" y="2071702"/>
          <a:ext cx="785845" cy="7858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dirty="0">
              <a:latin typeface="Times New Roman" pitchFamily="18" charset="0"/>
              <a:cs typeface="Times New Roman" pitchFamily="18" charset="0"/>
            </a:rPr>
            <a:t>152350,0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0.18229</cdr:x>
      <cdr:y>0.75763</cdr:y>
    </cdr:from>
    <cdr:to>
      <cdr:x>0.27778</cdr:x>
      <cdr:y>0.83655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500198" y="3429024"/>
          <a:ext cx="785818" cy="3571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dirty="0">
              <a:latin typeface="Times New Roman" pitchFamily="18" charset="0"/>
              <a:cs typeface="Times New Roman" pitchFamily="18" charset="0"/>
            </a:rPr>
            <a:t>91485,0</a:t>
          </a:r>
        </a:p>
        <a:p xmlns:a="http://schemas.openxmlformats.org/drawingml/2006/main"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0.2743</cdr:x>
      <cdr:y>0.24885</cdr:y>
    </cdr:from>
    <cdr:to>
      <cdr:x>0.36111</cdr:x>
      <cdr:y>0.29551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257379" y="1143008"/>
          <a:ext cx="714412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sz="1100" b="1" dirty="0">
              <a:latin typeface="Times New Roman" pitchFamily="18" charset="0"/>
              <a:cs typeface="Times New Roman" pitchFamily="18" charset="0"/>
            </a:rPr>
            <a:t>243054,0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0.35243</cdr:x>
      <cdr:y>0.11996</cdr:y>
    </cdr:from>
    <cdr:to>
      <cdr:x>0.41319</cdr:x>
      <cdr:y>0.16731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900354" y="542916"/>
          <a:ext cx="500066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0.36459</cdr:x>
      <cdr:y>0.75763</cdr:y>
    </cdr:from>
    <cdr:to>
      <cdr:x>0.46007</cdr:x>
      <cdr:y>0.83655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000396" y="3429024"/>
          <a:ext cx="785818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sz="1100" b="1" dirty="0">
              <a:latin typeface="Times New Roman" pitchFamily="18" charset="0"/>
              <a:cs typeface="Times New Roman" pitchFamily="18" charset="0"/>
            </a:rPr>
            <a:t>182816,0</a:t>
          </a:r>
        </a:p>
        <a:p xmlns:a="http://schemas.openxmlformats.org/drawingml/2006/main"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0.46528</cdr:x>
      <cdr:y>0.32662</cdr:y>
    </cdr:from>
    <cdr:to>
      <cdr:x>0.55208</cdr:x>
      <cdr:y>0.37328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829068" y="1500198"/>
          <a:ext cx="714330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dirty="0">
              <a:latin typeface="Times New Roman" pitchFamily="18" charset="0"/>
              <a:cs typeface="Times New Roman" pitchFamily="18" charset="0"/>
            </a:rPr>
            <a:t>222013,0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0.38715</cdr:x>
      <cdr:y>0.13574</cdr:y>
    </cdr:from>
    <cdr:to>
      <cdr:x>0.49826</cdr:x>
      <cdr:y>0.33777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3186106" y="61435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0.77257</cdr:x>
      <cdr:y>0.76211</cdr:y>
    </cdr:from>
    <cdr:to>
      <cdr:x>0.87674</cdr:x>
      <cdr:y>0.83655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6357982" y="3500462"/>
          <a:ext cx="857256" cy="3419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n-US" b="1" dirty="0">
              <a:latin typeface="Times New Roman" pitchFamily="18" charset="0"/>
              <a:cs typeface="Times New Roman" pitchFamily="18" charset="0"/>
            </a:rPr>
            <a:t>404</a:t>
          </a:r>
          <a:r>
            <a:rPr lang="kk-KZ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>
              <a:latin typeface="Times New Roman" pitchFamily="18" charset="0"/>
              <a:cs typeface="Times New Roman" pitchFamily="18" charset="0"/>
            </a:rPr>
            <a:t>7</a:t>
          </a:r>
          <a:r>
            <a:rPr lang="kk-KZ" b="1" dirty="0">
              <a:latin typeface="Times New Roman" pitchFamily="18" charset="0"/>
              <a:cs typeface="Times New Roman" pitchFamily="18" charset="0"/>
            </a:rPr>
            <a:t>56,0</a:t>
          </a:r>
        </a:p>
      </cdr:txBody>
    </cdr:sp>
  </cdr:relSizeAnchor>
  <cdr:relSizeAnchor xmlns:cdr="http://schemas.openxmlformats.org/drawingml/2006/chartDrawing">
    <cdr:from>
      <cdr:x>0.55556</cdr:x>
      <cdr:y>0.72607</cdr:y>
    </cdr:from>
    <cdr:to>
      <cdr:x>0.65105</cdr:x>
      <cdr:y>0.80499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4572032" y="3286149"/>
          <a:ext cx="785817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dirty="0">
              <a:latin typeface="Times New Roman" pitchFamily="18" charset="0"/>
              <a:cs typeface="Times New Roman" pitchFamily="18" charset="0"/>
            </a:rPr>
            <a:t>157892,3</a:t>
          </a:r>
        </a:p>
        <a:p xmlns:a="http://schemas.openxmlformats.org/drawingml/2006/main">
          <a:endParaRPr lang="kk-KZ" sz="1100" b="1" dirty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0.13021</cdr:x>
      <cdr:y>0.92161</cdr:y>
    </cdr:from>
    <cdr:to>
      <cdr:x>0.26562</cdr:x>
      <cdr:y>0.98239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1071571" y="4233067"/>
          <a:ext cx="1114376" cy="2791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dirty="0">
              <a:latin typeface="Times New Roman" pitchFamily="18" charset="0"/>
              <a:cs typeface="Times New Roman" pitchFamily="18" charset="0"/>
            </a:rPr>
            <a:t>қазан</a:t>
          </a:r>
          <a:endParaRPr lang="ru-RU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0.30382</cdr:x>
      <cdr:y>0.92161</cdr:y>
    </cdr:from>
    <cdr:to>
      <cdr:x>0.42535</cdr:x>
      <cdr:y>1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2500330" y="4233067"/>
          <a:ext cx="1000132" cy="3600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dirty="0">
              <a:latin typeface="Times New Roman" pitchFamily="18" charset="0"/>
              <a:cs typeface="Times New Roman" pitchFamily="18" charset="0"/>
            </a:rPr>
            <a:t>қазан</a:t>
          </a:r>
          <a:endParaRPr lang="ru-RU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0.4948</cdr:x>
      <cdr:y>0.92161</cdr:y>
    </cdr:from>
    <cdr:to>
      <cdr:x>0.59897</cdr:x>
      <cdr:y>0.9944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4072006" y="4233082"/>
          <a:ext cx="857278" cy="3343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dirty="0">
              <a:latin typeface="Times New Roman" pitchFamily="18" charset="0"/>
              <a:cs typeface="Times New Roman" pitchFamily="18" charset="0"/>
            </a:rPr>
            <a:t>қазан</a:t>
          </a:r>
          <a:endParaRPr lang="ru-RU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0.68229</cdr:x>
      <cdr:y>0.92161</cdr:y>
    </cdr:from>
    <cdr:to>
      <cdr:x>0.79514</cdr:x>
      <cdr:y>1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5614974" y="4233083"/>
          <a:ext cx="928710" cy="3600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dirty="0">
              <a:latin typeface="Times New Roman" pitchFamily="18" charset="0"/>
              <a:cs typeface="Times New Roman" pitchFamily="18" charset="0"/>
            </a:rPr>
            <a:t>қазан</a:t>
          </a:r>
          <a:endParaRPr lang="ru-RU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0.15278</cdr:x>
      <cdr:y>0.63136</cdr:y>
    </cdr:from>
    <cdr:to>
      <cdr:x>0.23958</cdr:x>
      <cdr:y>0.6945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1257318" y="2857521"/>
          <a:ext cx="714330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i="1" dirty="0">
              <a:latin typeface="Times New Roman" pitchFamily="18" charset="0"/>
              <a:cs typeface="Times New Roman" pitchFamily="18" charset="0"/>
            </a:rPr>
            <a:t>60</a:t>
          </a:r>
          <a:r>
            <a:rPr lang="en-US" b="1" i="1" dirty="0">
              <a:latin typeface="Times New Roman" pitchFamily="18" charset="0"/>
              <a:cs typeface="Times New Roman" pitchFamily="18" charset="0"/>
            </a:rPr>
            <a:t>%</a:t>
          </a:r>
          <a:endParaRPr lang="ru-RU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0.34375</cdr:x>
      <cdr:y>0.66293</cdr:y>
    </cdr:from>
    <cdr:to>
      <cdr:x>0.43056</cdr:x>
      <cdr:y>0.71028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2828925" y="3000396"/>
          <a:ext cx="714412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b="1" i="1" dirty="0">
              <a:latin typeface="Times New Roman" pitchFamily="18" charset="0"/>
              <a:cs typeface="Times New Roman" pitchFamily="18" charset="0"/>
            </a:rPr>
            <a:t>75,2</a:t>
          </a:r>
          <a:r>
            <a:rPr lang="en-US" b="1" i="1" dirty="0">
              <a:latin typeface="Times New Roman" pitchFamily="18" charset="0"/>
              <a:cs typeface="Times New Roman" pitchFamily="18" charset="0"/>
            </a:rPr>
            <a:t>%</a:t>
          </a:r>
          <a:endParaRPr lang="ru-RU" b="1" i="1" dirty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0.52952</cdr:x>
      <cdr:y>0.58401</cdr:y>
    </cdr:from>
    <cdr:to>
      <cdr:x>0.62501</cdr:x>
      <cdr:y>0.66293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4357718" y="2643206"/>
          <a:ext cx="785844" cy="3571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i="1" dirty="0">
              <a:latin typeface="Times New Roman" pitchFamily="18" charset="0"/>
              <a:cs typeface="Times New Roman" pitchFamily="18" charset="0"/>
            </a:rPr>
            <a:t>71,1</a:t>
          </a:r>
          <a:r>
            <a:rPr lang="en-US" b="1" i="1" dirty="0">
              <a:latin typeface="Times New Roman" pitchFamily="18" charset="0"/>
              <a:cs typeface="Times New Roman" pitchFamily="18" charset="0"/>
            </a:rPr>
            <a:t>%</a:t>
          </a:r>
          <a:endParaRPr lang="ru-RU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0.70833</cdr:x>
      <cdr:y>0.47352</cdr:y>
    </cdr:from>
    <cdr:to>
      <cdr:x>0.79514</cdr:x>
      <cdr:y>0.55244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5829273" y="2143140"/>
          <a:ext cx="714411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n-US" b="1" i="1" dirty="0">
              <a:latin typeface="Times New Roman" pitchFamily="18" charset="0"/>
              <a:cs typeface="Times New Roman" pitchFamily="18" charset="0"/>
            </a:rPr>
            <a:t>5</a:t>
          </a:r>
          <a:r>
            <a:rPr lang="kk-KZ" b="1" i="1" dirty="0">
              <a:latin typeface="Times New Roman" pitchFamily="18" charset="0"/>
              <a:cs typeface="Times New Roman" pitchFamily="18" charset="0"/>
            </a:rPr>
            <a:t>3</a:t>
          </a:r>
          <a:r>
            <a:rPr lang="en-US" b="1" i="1" dirty="0">
              <a:latin typeface="Times New Roman" pitchFamily="18" charset="0"/>
              <a:cs typeface="Times New Roman" pitchFamily="18" charset="0"/>
            </a:rPr>
            <a:t>%</a:t>
          </a:r>
          <a:endParaRPr lang="ru-RU" b="1" i="1" dirty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ru-RU" sz="11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0.10937</cdr:x>
      <cdr:y>0.49877</cdr:y>
    </cdr:from>
    <cdr:to>
      <cdr:x>0.17882</cdr:x>
      <cdr:y>0.54613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00090" y="2257428"/>
          <a:ext cx="571541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0.73504</cdr:x>
      <cdr:y>0.54142</cdr:y>
    </cdr:from>
    <cdr:to>
      <cdr:x>0.82051</cdr:x>
      <cdr:y>0.61538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143668" y="2614619"/>
          <a:ext cx="714380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0.35243</cdr:x>
      <cdr:y>0.14201</cdr:y>
    </cdr:from>
    <cdr:to>
      <cdr:x>0.42187</cdr:x>
      <cdr:y>0.18639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945697" y="685792"/>
          <a:ext cx="580396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0.35043</cdr:x>
      <cdr:y>0.14201</cdr:y>
    </cdr:from>
    <cdr:to>
      <cdr:x>0.41973</cdr:x>
      <cdr:y>0.20415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928958" y="685792"/>
          <a:ext cx="579285" cy="3001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0.26562</cdr:x>
      <cdr:y>0.06887</cdr:y>
    </cdr:from>
    <cdr:to>
      <cdr:x>0.35243</cdr:x>
      <cdr:y>0.12397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2258077" y="357191"/>
          <a:ext cx="737985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sz="1100" b="1" dirty="0">
              <a:latin typeface="Times New Roman" pitchFamily="18" charset="0"/>
              <a:cs typeface="Times New Roman" pitchFamily="18" charset="0"/>
            </a:rPr>
            <a:t>9100,0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0.52137</cdr:x>
      <cdr:y>0.60606</cdr:y>
    </cdr:from>
    <cdr:to>
      <cdr:x>0.61151</cdr:x>
      <cdr:y>0.70248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432247" y="3143273"/>
          <a:ext cx="766294" cy="5000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dirty="0">
              <a:latin typeface="Times New Roman" pitchFamily="18" charset="0"/>
              <a:cs typeface="Times New Roman" pitchFamily="18" charset="0"/>
            </a:rPr>
            <a:t>2,3</a:t>
          </a:r>
          <a:r>
            <a:rPr lang="en-US" b="1" i="1" dirty="0">
              <a:latin typeface="Times New Roman" pitchFamily="18" charset="0"/>
              <a:cs typeface="Times New Roman" pitchFamily="18" charset="0"/>
            </a:rPr>
            <a:t>%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0.38715</cdr:x>
      <cdr:y>0.13574</cdr:y>
    </cdr:from>
    <cdr:to>
      <cdr:x>0.49826</cdr:x>
      <cdr:y>0.33777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3186106" y="61435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0.64757</cdr:x>
      <cdr:y>0.06887</cdr:y>
    </cdr:from>
    <cdr:to>
      <cdr:x>0.71702</cdr:x>
      <cdr:y>0.13774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5505092" y="357191"/>
          <a:ext cx="590405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dirty="0">
              <a:latin typeface="Times New Roman" pitchFamily="18" charset="0"/>
              <a:cs typeface="Times New Roman" pitchFamily="18" charset="0"/>
            </a:rPr>
            <a:t>9 100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0.14025</cdr:x>
      <cdr:y>0.93878</cdr:y>
    </cdr:from>
    <cdr:to>
      <cdr:x>0.23932</cdr:x>
      <cdr:y>0.9801</cdr:y>
    </cdr:to>
    <cdr:sp macro="" textlink="">
      <cdr:nvSpPr>
        <cdr:cNvPr id="10" name="TextBox 9"/>
        <cdr:cNvSpPr txBox="1"/>
      </cdr:nvSpPr>
      <cdr:spPr>
        <a:xfrm xmlns:a="http://schemas.openxmlformats.org/drawingml/2006/main" rot="10800000" flipV="1">
          <a:off x="1192285" y="4868882"/>
          <a:ext cx="842209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dirty="0">
              <a:latin typeface="Times New Roman" pitchFamily="18" charset="0"/>
              <a:cs typeface="Times New Roman" pitchFamily="18" charset="0"/>
            </a:rPr>
            <a:t>қазан</a:t>
          </a:r>
          <a:endParaRPr lang="ru-RU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0.31771</cdr:x>
      <cdr:y>0.93878</cdr:y>
    </cdr:from>
    <cdr:to>
      <cdr:x>0.42735</cdr:x>
      <cdr:y>1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2700902" y="4868882"/>
          <a:ext cx="932066" cy="3175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dirty="0">
              <a:latin typeface="Times New Roman" pitchFamily="18" charset="0"/>
              <a:cs typeface="Times New Roman" pitchFamily="18" charset="0"/>
            </a:rPr>
            <a:t>қазан</a:t>
          </a:r>
          <a:endParaRPr lang="ru-RU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0.49132</cdr:x>
      <cdr:y>0.93878</cdr:y>
    </cdr:from>
    <cdr:to>
      <cdr:x>0.60684</cdr:x>
      <cdr:y>1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4176787" y="4868882"/>
          <a:ext cx="982053" cy="3175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dirty="0">
              <a:latin typeface="Times New Roman" pitchFamily="18" charset="0"/>
              <a:cs typeface="Times New Roman" pitchFamily="18" charset="0"/>
            </a:rPr>
            <a:t>қазан</a:t>
          </a:r>
          <a:endParaRPr lang="ru-RU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0.67563</cdr:x>
      <cdr:y>0.93878</cdr:y>
    </cdr:from>
    <cdr:to>
      <cdr:x>0.79297</cdr:x>
      <cdr:y>1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5743676" y="4868882"/>
          <a:ext cx="997484" cy="3175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dirty="0">
              <a:latin typeface="Times New Roman" pitchFamily="18" charset="0"/>
              <a:cs typeface="Times New Roman" pitchFamily="18" charset="0"/>
            </a:rPr>
            <a:t>қазан</a:t>
          </a:r>
          <a:endParaRPr lang="ru-RU" dirty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0.21008</cdr:x>
      <cdr:y>0.7989</cdr:y>
    </cdr:from>
    <cdr:to>
      <cdr:x>0.29412</cdr:x>
      <cdr:y>0.854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1785950" y="4143405"/>
          <a:ext cx="714409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dirty="0">
              <a:latin typeface="Times New Roman" pitchFamily="18" charset="0"/>
              <a:cs typeface="Times New Roman" pitchFamily="18" charset="0"/>
            </a:rPr>
            <a:t>887,2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0.34375</cdr:x>
      <cdr:y>0.55097</cdr:y>
    </cdr:from>
    <cdr:to>
      <cdr:x>0.43924</cdr:x>
      <cdr:y>0.61984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2922272" y="2857520"/>
          <a:ext cx="811775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100" b="1" i="1" dirty="0">
              <a:latin typeface="Times New Roman" pitchFamily="18" charset="0"/>
              <a:cs typeface="Times New Roman" pitchFamily="18" charset="0"/>
            </a:rPr>
            <a:t>13,7</a:t>
          </a:r>
          <a:r>
            <a:rPr lang="en-US" sz="1100" b="1" i="1" dirty="0">
              <a:latin typeface="Times New Roman" pitchFamily="18" charset="0"/>
              <a:cs typeface="Times New Roman" pitchFamily="18" charset="0"/>
            </a:rPr>
            <a:t>%</a:t>
          </a:r>
          <a:endParaRPr lang="ru-RU" sz="11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0.76042</cdr:x>
      <cdr:y>0.80104</cdr:y>
    </cdr:from>
    <cdr:to>
      <cdr:x>0.84615</cdr:x>
      <cdr:y>0.82859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6464448" y="4154502"/>
          <a:ext cx="728803" cy="1428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sz="1100" b="1" i="1" dirty="0">
              <a:latin typeface="Times New Roman" pitchFamily="18" charset="0"/>
              <a:cs typeface="Times New Roman" pitchFamily="18" charset="0"/>
            </a:rPr>
            <a:t>0</a:t>
          </a:r>
          <a:r>
            <a:rPr lang="en-US" sz="1100" b="1" i="1" dirty="0">
              <a:latin typeface="Times New Roman" pitchFamily="18" charset="0"/>
              <a:cs typeface="Times New Roman" pitchFamily="18" charset="0"/>
            </a:rPr>
            <a:t>%</a:t>
          </a:r>
          <a:endParaRPr lang="ru-RU" sz="11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0.46154</cdr:x>
      <cdr:y>0.06805</cdr:y>
    </cdr:from>
    <cdr:to>
      <cdr:x>0.52991</cdr:x>
      <cdr:y>0.12722</cdr:y>
    </cdr:to>
    <cdr:sp macro="" textlink="">
      <cdr:nvSpPr>
        <cdr:cNvPr id="18" name="Прямоугольник 17"/>
        <cdr:cNvSpPr/>
      </cdr:nvSpPr>
      <cdr:spPr>
        <a:xfrm xmlns:a="http://schemas.openxmlformats.org/drawingml/2006/main">
          <a:off x="3857665" y="328603"/>
          <a:ext cx="571453" cy="28575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r>
            <a: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9100,0</a:t>
          </a:r>
        </a:p>
      </cdr:txBody>
    </cdr:sp>
  </cdr:relSizeAnchor>
  <cdr:relSizeAnchor xmlns:cdr="http://schemas.openxmlformats.org/drawingml/2006/chartDrawing">
    <cdr:from>
      <cdr:x>0.52101</cdr:x>
      <cdr:y>0.57851</cdr:y>
    </cdr:from>
    <cdr:to>
      <cdr:x>0.6067</cdr:x>
      <cdr:y>0.66764</cdr:y>
    </cdr:to>
    <cdr:sp macro="" textlink="">
      <cdr:nvSpPr>
        <cdr:cNvPr id="19" name="Прямоугольник 18"/>
        <cdr:cNvSpPr/>
      </cdr:nvSpPr>
      <cdr:spPr>
        <a:xfrm xmlns:a="http://schemas.openxmlformats.org/drawingml/2006/main">
          <a:off x="4429156" y="3000396"/>
          <a:ext cx="728463" cy="46226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0.10084</cdr:x>
      <cdr:y>0.04132</cdr:y>
    </cdr:from>
    <cdr:to>
      <cdr:x>0.19486</cdr:x>
      <cdr:y>0.11019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857256" y="214315"/>
          <a:ext cx="799279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sz="1100" b="1" dirty="0">
              <a:latin typeface="Times New Roman" pitchFamily="18" charset="0"/>
              <a:cs typeface="Times New Roman" pitchFamily="18" charset="0"/>
            </a:rPr>
            <a:t>9100,0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0.17949</cdr:x>
      <cdr:y>0.11242</cdr:y>
    </cdr:from>
    <cdr:to>
      <cdr:x>0.26496</cdr:x>
      <cdr:y>0.1716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1500198" y="542916"/>
          <a:ext cx="714380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0.16239</cdr:x>
      <cdr:y>0.56474</cdr:y>
    </cdr:from>
    <cdr:to>
      <cdr:x>0.23932</cdr:x>
      <cdr:y>0.66116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1380502" y="2928959"/>
          <a:ext cx="653994" cy="5000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100" b="1" dirty="0">
              <a:latin typeface="Times New Roman" pitchFamily="18" charset="0"/>
              <a:cs typeface="Times New Roman" pitchFamily="18" charset="0"/>
            </a:rPr>
            <a:t>9,7%</a:t>
          </a:r>
        </a:p>
      </cdr:txBody>
    </cdr:sp>
  </cdr:relSizeAnchor>
  <cdr:relSizeAnchor xmlns:cdr="http://schemas.openxmlformats.org/drawingml/2006/chartDrawing">
    <cdr:from>
      <cdr:x>0.35043</cdr:x>
      <cdr:y>0.71006</cdr:y>
    </cdr:from>
    <cdr:to>
      <cdr:x>0.47009</cdr:x>
      <cdr:y>0.79882</cdr:y>
    </cdr:to>
    <cdr:sp macro="" textlink="">
      <cdr:nvSpPr>
        <cdr:cNvPr id="23" name="TextBox 1"/>
        <cdr:cNvSpPr txBox="1"/>
      </cdr:nvSpPr>
      <cdr:spPr>
        <a:xfrm xmlns:a="http://schemas.openxmlformats.org/drawingml/2006/main">
          <a:off x="3004082" y="3581195"/>
          <a:ext cx="1025793" cy="4476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endParaRPr lang="kk-KZ" sz="1100" b="1" dirty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0.78991</cdr:x>
      <cdr:y>0.84022</cdr:y>
    </cdr:from>
    <cdr:to>
      <cdr:x>0.86554</cdr:x>
      <cdr:y>0.87819</cdr:y>
    </cdr:to>
    <cdr:sp macro="" textlink="">
      <cdr:nvSpPr>
        <cdr:cNvPr id="24" name="TextBox 1"/>
        <cdr:cNvSpPr txBox="1"/>
      </cdr:nvSpPr>
      <cdr:spPr>
        <a:xfrm xmlns:a="http://schemas.openxmlformats.org/drawingml/2006/main">
          <a:off x="6715172" y="4357718"/>
          <a:ext cx="642942" cy="1969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0.54545</cdr:x>
      <cdr:y>0.77135</cdr:y>
    </cdr:from>
    <cdr:to>
      <cdr:x>0.61983</cdr:x>
      <cdr:y>0.84022</cdr:y>
    </cdr:to>
    <cdr:sp macro="" textlink="">
      <cdr:nvSpPr>
        <cdr:cNvPr id="25" name="Прямоугольник 24"/>
        <cdr:cNvSpPr/>
      </cdr:nvSpPr>
      <cdr:spPr>
        <a:xfrm xmlns:a="http://schemas.openxmlformats.org/drawingml/2006/main">
          <a:off x="4714908" y="4000528"/>
          <a:ext cx="642942" cy="35719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25400" cap="flat" cmpd="sng" algn="ctr">
          <a:noFill/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r>
            <a:rPr lang="kk-KZ" b="1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210,</a:t>
          </a:r>
          <a:endParaRPr lang="ru-RU" b="1" dirty="0">
            <a:solidFill>
              <a:sysClr val="windowText" lastClr="00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0.36975</cdr:x>
      <cdr:y>0.77135</cdr:y>
    </cdr:from>
    <cdr:to>
      <cdr:x>0.43697</cdr:x>
      <cdr:y>0.84022</cdr:y>
    </cdr:to>
    <cdr:sp macro="" textlink="">
      <cdr:nvSpPr>
        <cdr:cNvPr id="26" name="TextBox 1"/>
        <cdr:cNvSpPr txBox="1"/>
      </cdr:nvSpPr>
      <cdr:spPr>
        <a:xfrm xmlns:a="http://schemas.openxmlformats.org/drawingml/2006/main">
          <a:off x="3143272" y="4000528"/>
          <a:ext cx="571504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kk-KZ" b="1" dirty="0">
              <a:latin typeface="Times New Roman" pitchFamily="18" charset="0"/>
              <a:cs typeface="Times New Roman" pitchFamily="18" charset="0"/>
            </a:rPr>
            <a:t>1246,0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05.11.2026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05.11.2026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2026</a:t>
            </a:r>
            <a:r>
              <a:rPr lang="kk-KZ" sz="1800" b="1" dirty="0">
                <a:latin typeface="Times New Roman" pitchFamily="18" charset="0"/>
                <a:cs typeface="Times New Roman" pitchFamily="18" charset="0"/>
              </a:rPr>
              <a:t> жылғы 1 қараша жағдайына арналған </a:t>
            </a:r>
            <a:br>
              <a:rPr lang="kk-KZ" sz="1800" b="1" dirty="0">
                <a:latin typeface="Times New Roman" pitchFamily="18" charset="0"/>
                <a:cs typeface="Times New Roman" pitchFamily="18" charset="0"/>
              </a:rPr>
            </a:br>
            <a:r>
              <a:rPr lang="kk-KZ" sz="1800" b="1" dirty="0">
                <a:latin typeface="Times New Roman" pitchFamily="18" charset="0"/>
                <a:cs typeface="Times New Roman" pitchFamily="18" charset="0"/>
              </a:rPr>
              <a:t>Атырау облысы мемлекеттік сатып алу және коммуналдық меншік басқармасы бюджетінің  атқарылуы туралы есеп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4995168"/>
              </p:ext>
            </p:extLst>
          </p:nvPr>
        </p:nvGraphicFramePr>
        <p:xfrm>
          <a:off x="928662" y="1357298"/>
          <a:ext cx="7429552" cy="48080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929190" y="4857760"/>
            <a:ext cx="7858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100" b="1" dirty="0">
                <a:latin typeface="Times New Roman" pitchFamily="18" charset="0"/>
                <a:cs typeface="Times New Roman" pitchFamily="18" charset="0"/>
              </a:rPr>
              <a:t>9 100,0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42976" y="285728"/>
            <a:ext cx="914400" cy="285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6786578" y="4929198"/>
            <a:ext cx="6429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001 – </a:t>
            </a:r>
            <a:r>
              <a:rPr lang="kk-KZ" sz="1800" b="1" dirty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kk-K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Жергілікті деңгейде мемлекеттік активтер мен сатып алуды басқару саласындағы мемлекеттік саясатты іске асыру жөніндегі қызметтер </a:t>
            </a:r>
            <a:r>
              <a:rPr lang="kk-KZ" sz="1800" b="1" dirty="0">
                <a:latin typeface="Times New Roman" pitchFamily="18" charset="0"/>
                <a:cs typeface="Times New Roman" pitchFamily="18" charset="0"/>
              </a:rPr>
              <a:t>” бағдарламасы бойынша бюджеттің  атқарылуы туралы есеп (1 қараша 2026 ж жағдайына)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7980264"/>
              </p:ext>
            </p:extLst>
          </p:nvPr>
        </p:nvGraphicFramePr>
        <p:xfrm>
          <a:off x="214282" y="1571612"/>
          <a:ext cx="8229600" cy="45931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786446" y="2000240"/>
            <a:ext cx="10715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latin typeface="Times New Roman" pitchFamily="18" charset="0"/>
                <a:cs typeface="Times New Roman" pitchFamily="18" charset="0"/>
              </a:rPr>
              <a:t>773 870,0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00</a:t>
            </a:r>
            <a:r>
              <a:rPr lang="kk-KZ" sz="1800" b="1" dirty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kk-KZ" sz="1800" b="1" dirty="0">
                <a:latin typeface="Times New Roman" pitchFamily="18" charset="0"/>
                <a:cs typeface="Times New Roman" pitchFamily="18" charset="0"/>
              </a:rPr>
              <a:t>“Жекешелендіру, коммуналдық меншікті басқару, жекешелендіруден кейінгі қызмет және осыған байланысты дауларды реттеу” бағдарламасы бойынша бюджеттің  атқарылуы туралы есеп (1 қараша 2026 ж жағдайына)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8284967"/>
              </p:ext>
            </p:extLst>
          </p:nvPr>
        </p:nvGraphicFramePr>
        <p:xfrm>
          <a:off x="185646" y="1417638"/>
          <a:ext cx="8501154" cy="51863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1063</TotalTime>
  <Words>140</Words>
  <Application>Microsoft Office PowerPoint</Application>
  <PresentationFormat>Экран (4:3)</PresentationFormat>
  <Paragraphs>39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Calibri</vt:lpstr>
      <vt:lpstr>Times New Roman</vt:lpstr>
      <vt:lpstr>Тема Office</vt:lpstr>
      <vt:lpstr>2026 жылғы 1 қараша жағдайына арналған  Атырау облысы мемлекеттік сатып алу және коммуналдық меншік басқармасы бюджетінің  атқарылуы туралы есеп</vt:lpstr>
      <vt:lpstr>001 – “Жергілікті деңгейде мемлекеттік активтер мен сатып алуды басқару саласындағы мемлекеттік саясатты іске асыру жөніндегі қызметтер ” бағдарламасы бойынша бюджеттің  атқарылуы туралы есеп (1 қараша 2026 ж жағдайына)</vt:lpstr>
      <vt:lpstr>009 – “Жекешелендіру, коммуналдық меншікті басқару, жекешелендіруден кейінгі қызмет және осыған байланысты дауларды реттеу” бағдарламасы бойынша бюджеттің  атқарылуы туралы есеп (1 қараша 2026 ж жағдайына)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Gabdybek Habirov</dc:creator>
  <cp:lastModifiedBy>Akmaral Maukeeva</cp:lastModifiedBy>
  <cp:revision>194</cp:revision>
  <dcterms:created xsi:type="dcterms:W3CDTF">2020-06-02T11:11:02Z</dcterms:created>
  <dcterms:modified xsi:type="dcterms:W3CDTF">2026-11-05T04:57:04Z</dcterms:modified>
</cp:coreProperties>
</file>