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39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919" autoAdjust="0"/>
  </p:normalViewPr>
  <p:slideViewPr>
    <p:cSldViewPr snapToGrid="0">
      <p:cViewPr varScale="1">
        <p:scale>
          <a:sx n="88" d="100"/>
          <a:sy n="88" d="100"/>
        </p:scale>
        <p:origin x="1434" y="96"/>
      </p:cViewPr>
      <p:guideLst>
        <p:guide pos="3840"/>
        <p:guide pos="39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ai Sarsenbekova" userId="2c8f5ef3167e3a3f" providerId="LiveId" clId="{245C52AB-851C-47E0-8E6D-D3A4421F4946}"/>
    <pc:docChg chg="modSld">
      <pc:chgData name="Arai Sarsenbekova" userId="2c8f5ef3167e3a3f" providerId="LiveId" clId="{245C52AB-851C-47E0-8E6D-D3A4421F4946}" dt="2026-01-08T23:36:08.654" v="32" actId="20577"/>
      <pc:docMkLst>
        <pc:docMk/>
      </pc:docMkLst>
      <pc:sldChg chg="modSp mod">
        <pc:chgData name="Arai Sarsenbekova" userId="2c8f5ef3167e3a3f" providerId="LiveId" clId="{245C52AB-851C-47E0-8E6D-D3A4421F4946}" dt="2026-01-08T23:36:08.654" v="32" actId="20577"/>
        <pc:sldMkLst>
          <pc:docMk/>
          <pc:sldMk cId="521406876" sldId="262"/>
        </pc:sldMkLst>
        <pc:graphicFrameChg chg="modGraphic">
          <ac:chgData name="Arai Sarsenbekova" userId="2c8f5ef3167e3a3f" providerId="LiveId" clId="{245C52AB-851C-47E0-8E6D-D3A4421F4946}" dt="2026-01-08T23:36:08.654" v="32" actId="20577"/>
          <ac:graphicFrameMkLst>
            <pc:docMk/>
            <pc:sldMk cId="521406876" sldId="262"/>
            <ac:graphicFrameMk id="5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325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008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01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14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94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3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7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56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126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178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76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5971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093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1741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126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996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84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C7527D7-67F6-45F3-B8F0-C7FD090BE902}" type="datetimeFigureOut">
              <a:rPr lang="ru-RU" smtClean="0"/>
              <a:t>05.11.2026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DE809A9-740D-43D7-A2AA-4D63D80F00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9174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6780456" cy="56798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84478" y="606669"/>
            <a:ext cx="4378568" cy="5184531"/>
          </a:xfrm>
        </p:spPr>
        <p:txBody>
          <a:bodyPr>
            <a:normAutofit/>
          </a:bodyPr>
          <a:lstStyle/>
          <a:p>
            <a:pPr algn="ctr"/>
            <a:endParaRPr lang="ru-RU" sz="2400" b="1" dirty="0">
              <a:latin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ГРАЖДАНСКИЙ БЮДЖЕТ</a:t>
            </a:r>
            <a:b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ГУ «ОТДЕЛ ПРЕДПРИНИМАТЕЛЬСТВА И ТУРИЗМА ГОРОДА АКСУ»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на 202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6</a:t>
            </a: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-202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8</a:t>
            </a:r>
            <a:r>
              <a:rPr lang="kk-KZ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 годы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(уточненный бюджет)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26" descr="&amp;Kcy;&amp;acy;&amp;rcy;&amp;tcy;&amp;icy;&amp;ncy;&amp;kcy;&amp;icy; &amp;pcy;&amp;ocy; &amp;zcy;&amp;acy;&amp;pcy;&amp;rcy;&amp;ocy;&amp;scy;&amp;ucy; &amp;acy;&amp;kcy;&amp;scy;&amp;ucy; &amp;fcy;&amp;ocy;&amp;tcy;&amp;ocy; &amp;gcy;&amp;ocy;&amp;rcy;&amp;ocy;&amp;d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1" y="685799"/>
            <a:ext cx="6780457" cy="5750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971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940777"/>
            <a:ext cx="10710619" cy="4914900"/>
          </a:xfrm>
        </p:spPr>
        <p:txBody>
          <a:bodyPr>
            <a:normAutofit/>
          </a:bodyPr>
          <a:lstStyle/>
          <a:p>
            <a:pPr algn="ctr"/>
            <a:r>
              <a:rPr lang="kk-KZ" sz="3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представлен                                  Гражданский бюджет                                                                          ГУ </a:t>
            </a:r>
            <a:r>
              <a:rPr lang="ru-RU" sz="3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«Отдел предпринимательства и туризма города Аксу»                                                                       на 202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-202</a:t>
            </a:r>
            <a:r>
              <a:rPr lang="en-US" sz="3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32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годы </a:t>
            </a:r>
          </a:p>
          <a:p>
            <a:pPr marL="0" indent="0" algn="ctr">
              <a:buNone/>
            </a:pPr>
            <a:r>
              <a:rPr lang="ru-RU" dirty="0"/>
              <a:t>УТВЕРЖДЕННЫЙ РЕШЕНИЕМ АКСУСКОГО ГОРОДСКОГО МАСЛИХАТА (XXXI СЕССИЯ VII СОЗЫВ) ОТ 5 ОКТЯБРЯ 2026 года №301/55 «О ВНЕСЕНИИ ИЗМЕНЕНИЙ В РЕШЕНИЕ АКСУСКОГО ГОРОДСКОГО МАСЛИХАТА» ОТ 17 ДЕКАБРЯ 2025 ГОДА № 245/43 “О БЮДЖЕТЕ ГОРОДА АКСУ НА 2026-2028 ГОДЫ”. 	</a:t>
            </a:r>
          </a:p>
        </p:txBody>
      </p:sp>
    </p:spTree>
    <p:extLst>
      <p:ext uri="{BB962C8B-B14F-4D97-AF65-F5344CB8AC3E}">
        <p14:creationId xmlns:p14="http://schemas.microsoft.com/office/powerpoint/2010/main" val="4289252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0512706" cy="4388224"/>
          </a:xfrm>
        </p:spPr>
        <p:txBody>
          <a:bodyPr/>
          <a:lstStyle/>
          <a:p>
            <a:r>
              <a:rPr lang="kk-KZ" sz="4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ГОСУДАРСТВЕННОЙ ПОЛИТИКИ В ОБЛАСТИ ПОДДЕРЖКИ МАЛОГО И СРЕДНЕГО ПРЕДПРИНИМАТЕЛЬСТВА И ТУРИЗМА НА ТЕРРИТОРИИ АКСУСКОГО РЕГИОНА</a:t>
            </a:r>
            <a:r>
              <a:rPr lang="kk-KZ" sz="4000" i="1" dirty="0">
                <a:solidFill>
                  <a:schemeClr val="tx1"/>
                </a:solidFill>
              </a:rPr>
              <a:t>.</a:t>
            </a:r>
            <a:endParaRPr lang="ru-RU" sz="4000" i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741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842683"/>
            <a:ext cx="8534400" cy="1371600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органа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2214283"/>
            <a:ext cx="11041624" cy="3878785"/>
          </a:xfrm>
        </p:spPr>
        <p:txBody>
          <a:bodyPr>
            <a:normAutofit/>
          </a:bodyPr>
          <a:lstStyle/>
          <a:p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1.Реализация государственной политики по стабилизации цен на основные провольственные товары, входящие в минимальную потребительскую корзину</a:t>
            </a:r>
          </a:p>
          <a:p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2.Совершенствование  и развитие системы подготовки кадров  для малого предпринимательства.</a:t>
            </a:r>
          </a:p>
          <a:p>
            <a:r>
              <a:rPr lang="kk-K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3.Реализует государственную политику и осуществляет координацию в области туристской деятельности на территории соответсвующей административно-территориальной единицы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83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958362"/>
            <a:ext cx="8534400" cy="1406769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3244362"/>
            <a:ext cx="4687888" cy="2593729"/>
          </a:xfrm>
        </p:spPr>
        <p:txBody>
          <a:bodyPr>
            <a:noAutofit/>
          </a:bodyPr>
          <a:lstStyle/>
          <a:p>
            <a:r>
              <a:rPr lang="kk-KZ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1.Осуществляют реализацию государственной политики поддержки и развития частного предпринимательства;</a:t>
            </a:r>
          </a:p>
          <a:p>
            <a:r>
              <a:rPr lang="kk-KZ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2.Осуществляют реализацию государственной политики поддержки и развития частного предпринимательства;</a:t>
            </a:r>
          </a:p>
          <a:p>
            <a:r>
              <a:rPr lang="kk-KZ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3.Создают условия для развития частного предпринимательства; </a:t>
            </a:r>
          </a:p>
          <a:p>
            <a:r>
              <a:rPr lang="kk-KZ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4.Обеспечивают создание и развитие объектов инфраструктуры поддержки малого и среднего предпринимательства и инновационной деятельности;</a:t>
            </a:r>
          </a:p>
          <a:p>
            <a:r>
              <a:rPr lang="kk-KZ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5.Определяют стратегию развития взаимоотношений местных исполнительных органов с объединениями субъектов частного предпринимательтва, Национальной палатой предпринимателей РК и объектами рыночной инфраструктуры;</a:t>
            </a:r>
          </a:p>
          <a:p>
            <a:r>
              <a:rPr lang="kk-KZ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6.Организуют деятельность экспертных советов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32685" y="3004251"/>
            <a:ext cx="5442438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7.Обеспечивают государственную поддержку на местном уровне частного предпринимательства;</a:t>
            </a:r>
          </a:p>
          <a:p>
            <a:endParaRPr lang="kk-KZ" sz="1050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8.осуществляют в пределах своей компетеции государственный контроль  за соблюдением размера предельно допустимых розничных цен на социально значимые продовольтвенные товары ;</a:t>
            </a:r>
          </a:p>
          <a:p>
            <a:endParaRPr lang="kk-KZ" sz="1050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организуют обучение, подготовку,переподготовку и повышение квалификации специалистов и персонала для субъектов малого и среднего предпринимательства;</a:t>
            </a:r>
          </a:p>
          <a:p>
            <a:endParaRPr lang="kk-KZ" sz="1050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10.осуществление взаимодействия с банками и финансовыми организациями по вопросам финансирования и кредитования проектов по приоритетным сферам;</a:t>
            </a:r>
          </a:p>
          <a:p>
            <a:endParaRPr lang="kk-KZ" sz="1050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11.организация освещения вопросов предпринимательства в средствах массовой информации;</a:t>
            </a:r>
          </a:p>
          <a:p>
            <a:endParaRPr lang="kk-KZ" sz="1050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12.участие в огранизации и проведение Форумов, совещаний и семинаров по вопросам развития малого и среднего предпринимательства;</a:t>
            </a:r>
          </a:p>
          <a:p>
            <a:endParaRPr lang="kk-KZ" sz="1050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13.запрашивание и получение от государственных органов, иных организаций и граждан необходимую информацию по вопросам, относящимся к компетенции государственного учреждения </a:t>
            </a:r>
            <a:r>
              <a:rPr lang="en-US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kk-KZ" sz="105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предпринимательства и туризма города Аксу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kk-KZ" sz="10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838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799"/>
            <a:ext cx="5189050" cy="5565531"/>
          </a:xfrm>
        </p:spPr>
        <p:txBody>
          <a:bodyPr>
            <a:normAutofit fontScale="77500" lnSpcReduction="20000"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14) приглашение для участия, в том числе проведение Форумов, совещаний-семинаров, конференций, “круглых столов” представителей научных учреждений, коллективов, ученых и специалистов;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15) осуществление государственных закупок товара, работ и услуг, предусмотренных планом финансирования; 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16) взаимодействие с уполномоченным и вышестоящим органом по вопросам государственных закупок товаров, работ и услуг; 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17) реализует государственную политику и осуществляет координацию в области туристической деятельности на территории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Аксуского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региона; 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18) осуществляет сбор, анализ и предоставляет в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Аксу информацию о развитии туризма на территории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Аксуского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региона; 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19) разрабатывает и внедряет меры по защите городских туристских ресурсов; 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20) координирует деятельность по планированию и строительству объектов туристской индустрии на территории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Аксуского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734907" y="518746"/>
            <a:ext cx="5020407" cy="5475654"/>
          </a:xfrm>
        </p:spPr>
        <p:txBody>
          <a:bodyPr>
            <a:normAutofit/>
          </a:bodyPr>
          <a:lstStyle/>
          <a:p>
            <a: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21) оказывает содействие в деятельности детских и молодежных лагерей, объединений туристов и развитии самодеятельного туризма; </a:t>
            </a:r>
            <a:b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22) предоставляет туристскую информацию, в том числе о туристском потенциале, объектах туризма и лицах, осуществляющих туристскую деятельность; </a:t>
            </a:r>
            <a:b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23) ведет реестр туристских маршрутов и троп на территории </a:t>
            </a:r>
            <a:r>
              <a:rPr lang="ru-RU" sz="1600" i="1" cap="none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аксуского</a:t>
            </a:r>
            <a: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региона; </a:t>
            </a:r>
            <a:b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24) рассматривает дела об административных правонарушениях, предусмотренных кодексом республики </a:t>
            </a:r>
            <a:r>
              <a:rPr lang="ru-RU" sz="1600" i="1" cap="none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</a:t>
            </a:r>
            <a: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“об административных правонарушениях”; </a:t>
            </a:r>
            <a:b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25) осуществление иных функций, в пределах полномочий, предусмотренных действующим законодательством республики </a:t>
            </a:r>
            <a:r>
              <a:rPr lang="ru-RU" sz="1600" i="1" cap="none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</a:t>
            </a:r>
            <a:r>
              <a:rPr lang="ru-RU" sz="1600" i="1" cap="none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1200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492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ru/3/3e/FC_Aksu_Stepnogorsk_Logo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09892" y="316523"/>
            <a:ext cx="2769577" cy="1732085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162110"/>
              </p:ext>
            </p:extLst>
          </p:nvPr>
        </p:nvGraphicFramePr>
        <p:xfrm>
          <a:off x="949569" y="1652954"/>
          <a:ext cx="10287001" cy="4314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0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9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1182"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/>
                        <a:t>Наименование бюджетной программы </a:t>
                      </a:r>
                    </a:p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none" strike="noStrike" dirty="0"/>
                        <a:t>Факт</a:t>
                      </a:r>
                      <a:r>
                        <a:rPr lang="kk-KZ" sz="1800" u="none" strike="noStrike" baseline="0" dirty="0"/>
                        <a:t> на 202</a:t>
                      </a:r>
                      <a:r>
                        <a:rPr lang="en-US" sz="1800" u="none" strike="noStrike" baseline="0" dirty="0"/>
                        <a:t>5</a:t>
                      </a:r>
                      <a:r>
                        <a:rPr lang="kk-KZ" sz="1800" u="none" strike="noStrike" baseline="0" dirty="0"/>
                        <a:t> год</a:t>
                      </a:r>
                      <a:endParaRPr lang="ru-RU" sz="1800" u="none" strike="noStrike" dirty="0"/>
                    </a:p>
                    <a:p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kk-KZ" sz="1800" u="none" strike="noStrike" dirty="0"/>
                        <a:t>Утвержденный</a:t>
                      </a:r>
                      <a:r>
                        <a:rPr lang="kk-KZ" sz="1800" u="none" strike="noStrike" baseline="0" dirty="0"/>
                        <a:t> план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6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202</a:t>
                      </a:r>
                      <a:r>
                        <a:rPr lang="en-US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6</a:t>
                      </a:r>
                      <a:r>
                        <a:rPr lang="ru-RU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год </a:t>
                      </a:r>
                      <a:endParaRPr lang="ru-RU" sz="1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202</a:t>
                      </a:r>
                      <a:r>
                        <a:rPr lang="en-US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7</a:t>
                      </a:r>
                      <a:r>
                        <a:rPr lang="ru-RU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 год</a:t>
                      </a:r>
                      <a:endParaRPr lang="ru-RU" sz="1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202</a:t>
                      </a:r>
                      <a:r>
                        <a:rPr lang="en-US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8</a:t>
                      </a:r>
                      <a:r>
                        <a:rPr lang="ru-RU" sz="1800" dirty="0">
                          <a:ln>
                            <a:solidFill>
                              <a:schemeClr val="tx1"/>
                            </a:solidFill>
                          </a:ln>
                        </a:rPr>
                        <a:t> год</a:t>
                      </a:r>
                      <a:endParaRPr lang="ru-RU" sz="1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2004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области развития предпринимательства и туризма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lang="en-US" sz="16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052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kk-KZ"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6 558</a:t>
                      </a:r>
                      <a:r>
                        <a:rPr lang="ru-RU"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43 048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43 178</a:t>
                      </a:r>
                      <a:r>
                        <a:rPr lang="ru-RU"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3430">
                <a:tc>
                  <a:txBody>
                    <a:bodyPr/>
                    <a:lstStyle/>
                    <a:p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государственного органа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40687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52</TotalTime>
  <Words>651</Words>
  <Application>Microsoft Office PowerPoint</Application>
  <PresentationFormat>Широкоэкранный</PresentationFormat>
  <Paragraphs>55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 ЗАДАЧИ государственного органа</vt:lpstr>
      <vt:lpstr>Функции:</vt:lpstr>
      <vt:lpstr>21) оказывает содействие в деятельности детских и молодежных лагерей, объединений туристов и развитии самодеятельного туризма;  22) предоставляет туристскую информацию, в том числе о туристском потенциале, объектах туризма и лицах, осуществляющих туристскую деятельность;  23) ведет реестр туристских маршрутов и троп на территории аксуского региона;  24) рассматривает дела об административных правонарушениях, предусмотренных кодексом республики казахстан “об административных правонарушениях”;  25) осуществление иных функций, в пределах полномочий, предусмотренных действующим законодательством республики казахстан;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aksu jkh</dc:creator>
  <cp:lastModifiedBy>Arai Sarsenbekova</cp:lastModifiedBy>
  <cp:revision>19</cp:revision>
  <dcterms:created xsi:type="dcterms:W3CDTF">2024-01-25T04:32:19Z</dcterms:created>
  <dcterms:modified xsi:type="dcterms:W3CDTF">2026-11-05T04:50:56Z</dcterms:modified>
</cp:coreProperties>
</file>