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7" r:id="rId3"/>
    <p:sldId id="280" r:id="rId4"/>
    <p:sldId id="265" r:id="rId5"/>
    <p:sldId id="267" r:id="rId6"/>
    <p:sldId id="258" r:id="rId7"/>
    <p:sldId id="269" r:id="rId8"/>
    <p:sldId id="272" r:id="rId9"/>
    <p:sldId id="276" r:id="rId10"/>
    <p:sldId id="282" r:id="rId11"/>
    <p:sldId id="274" r:id="rId12"/>
    <p:sldId id="278" r:id="rId13"/>
  </p:sldIdLst>
  <p:sldSz cx="12192000" cy="6858000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6D8A"/>
    <a:srgbClr val="E1E1FB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0989" autoAdjust="0"/>
    <p:restoredTop sz="93728" autoAdjust="0"/>
  </p:normalViewPr>
  <p:slideViewPr>
    <p:cSldViewPr snapToGrid="0">
      <p:cViewPr varScale="1">
        <p:scale>
          <a:sx n="106" d="100"/>
          <a:sy n="106" d="100"/>
        </p:scale>
        <p:origin x="-906" y="-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6" d="100"/>
          <a:sy n="56" d="100"/>
        </p:scale>
        <p:origin x="-2850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plotArea>
      <c:layout>
        <c:manualLayout>
          <c:layoutTarget val="inner"/>
          <c:xMode val="edge"/>
          <c:yMode val="edge"/>
          <c:x val="1.0709487526567241E-2"/>
          <c:y val="5.2674528443726922E-2"/>
          <c:w val="0.72132215448401371"/>
          <c:h val="0.69300652313894551"/>
        </c:manualLayout>
      </c:layout>
      <c:bar3DChart>
        <c:barDir val="col"/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Жоғары мемлекеттік органдардан ауыстыру</c:v>
                </c:pt>
              </c:strCache>
            </c:strRef>
          </c:tx>
          <c:spPr>
            <a:solidFill>
              <a:schemeClr val="tx2"/>
            </a:solidFill>
          </c:spPr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chemeClr val="tx2"/>
                        </a:solidFill>
                      </a:rPr>
                      <a:t>36839</a:t>
                    </a:r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66A6-4627-AA22-E7ED7A71F409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z="1800" i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36883</a:t>
                    </a:r>
                  </a:p>
                  <a:p>
                    <a:endParaRPr lang="en-US" dirty="0">
                      <a:solidFill>
                        <a:schemeClr val="tx2"/>
                      </a:solidFill>
                    </a:endParaRPr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66A6-4627-AA22-E7ED7A71F409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z="1800" i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35658</a:t>
                    </a:r>
                    <a:endParaRPr lang="en-US" dirty="0">
                      <a:solidFill>
                        <a:schemeClr val="tx2"/>
                      </a:solidFill>
                    </a:endParaRPr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66A6-4627-AA22-E7ED7A71F409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ru-RU" sz="1800" i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41 583</a:t>
                    </a:r>
                    <a:endParaRPr lang="en-US" dirty="0">
                      <a:solidFill>
                        <a:schemeClr val="tx2"/>
                      </a:solidFill>
                    </a:endParaRPr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66A6-4627-AA22-E7ED7A71F40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1" i="1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3"/>
                <c:pt idx="0">
                  <c:v>2025 жыл</c:v>
                </c:pt>
                <c:pt idx="1">
                  <c:v>2026 жыл</c:v>
                </c:pt>
                <c:pt idx="2">
                  <c:v>2027 жыл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27472</c:v>
                </c:pt>
                <c:pt idx="1">
                  <c:v>27786</c:v>
                </c:pt>
                <c:pt idx="2">
                  <c:v>28018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66A6-4627-AA22-E7ED7A71F40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Жеке түбіртектері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</c:spPr>
          <c:dLbls>
            <c:dLbl>
              <c:idx val="0"/>
              <c:layout>
                <c:manualLayout>
                  <c:x val="2.5702768980046611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sz="1800" i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7892</a:t>
                    </a:r>
                    <a:endParaRPr lang="en-US" dirty="0">
                      <a:solidFill>
                        <a:schemeClr val="tx2"/>
                      </a:solidFill>
                    </a:endParaRPr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66A6-4627-AA22-E7ED7A71F409}"/>
                </c:ext>
              </c:extLst>
            </c:dLbl>
            <c:dLbl>
              <c:idx val="1"/>
              <c:layout>
                <c:manualLayout>
                  <c:x val="2.0883499796287869E-2"/>
                  <c:y val="-3.2921580277329677E-3"/>
                </c:manualLayout>
              </c:layout>
              <c:tx>
                <c:rich>
                  <a:bodyPr/>
                  <a:lstStyle/>
                  <a:p>
                    <a:r>
                      <a:rPr lang="en-US" sz="1800" i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8355</a:t>
                    </a:r>
                    <a:endParaRPr lang="en-US" dirty="0">
                      <a:solidFill>
                        <a:schemeClr val="tx2"/>
                      </a:solidFill>
                    </a:endParaRPr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66A6-4627-AA22-E7ED7A71F409}"/>
                </c:ext>
              </c:extLst>
            </c:dLbl>
            <c:dLbl>
              <c:idx val="2"/>
              <c:layout>
                <c:manualLayout>
                  <c:x val="2.8087358550971095E-2"/>
                  <c:y val="-5.1845008310754827E-7"/>
                </c:manualLayout>
              </c:layout>
              <c:tx>
                <c:rich>
                  <a:bodyPr/>
                  <a:lstStyle/>
                  <a:p>
                    <a:r>
                      <a:rPr lang="en-US" sz="1800" i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8846</a:t>
                    </a:r>
                    <a:endParaRPr lang="en-US" dirty="0">
                      <a:solidFill>
                        <a:schemeClr val="tx2"/>
                      </a:solidFill>
                    </a:endParaRPr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66A6-4627-AA22-E7ED7A71F409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ru-RU" sz="1800" i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2903</a:t>
                    </a:r>
                    <a:endParaRPr lang="en-US" dirty="0">
                      <a:solidFill>
                        <a:schemeClr val="tx2"/>
                      </a:solidFill>
                    </a:endParaRPr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8-66A6-4627-AA22-E7ED7A71F40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1" i="1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3"/>
                <c:pt idx="0">
                  <c:v>2025 жыл</c:v>
                </c:pt>
                <c:pt idx="1">
                  <c:v>2026 жыл</c:v>
                </c:pt>
                <c:pt idx="2">
                  <c:v>2027 жыл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10365</c:v>
                </c:pt>
                <c:pt idx="1">
                  <c:v>10898</c:v>
                </c:pt>
                <c:pt idx="2">
                  <c:v>11376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66A6-4627-AA22-E7ED7A71F409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Столбец1</c:v>
                </c:pt>
              </c:strCache>
            </c:strRef>
          </c:tx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z="1200" b="1" dirty="0"/>
                      <a:t>9</a:t>
                    </a:r>
                    <a:r>
                      <a:rPr lang="ru-RU" sz="1200" b="1" dirty="0"/>
                      <a:t>3 387</a:t>
                    </a:r>
                    <a:endParaRPr lang="en-US" sz="1200" b="1" dirty="0"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A-66A6-4627-AA22-E7ED7A71F40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3"/>
                <c:pt idx="0">
                  <c:v>2025 жыл</c:v>
                </c:pt>
                <c:pt idx="1">
                  <c:v>2026 жыл</c:v>
                </c:pt>
                <c:pt idx="2">
                  <c:v>2027 жыл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B-66A6-4627-AA22-E7ED7A71F409}"/>
            </c:ext>
          </c:extLst>
        </c:ser>
        <c:shape val="cone"/>
        <c:axId val="192409600"/>
        <c:axId val="192411136"/>
        <c:axId val="192049600"/>
      </c:bar3DChart>
      <c:catAx>
        <c:axId val="192409600"/>
        <c:scaling>
          <c:orientation val="minMax"/>
        </c:scaling>
        <c:delete val="1"/>
        <c:axPos val="b"/>
        <c:numFmt formatCode="General" sourceLinked="0"/>
        <c:tickLblPos val="nextTo"/>
        <c:crossAx val="192411136"/>
        <c:crosses val="autoZero"/>
        <c:auto val="1"/>
        <c:lblAlgn val="ctr"/>
        <c:lblOffset val="100"/>
      </c:catAx>
      <c:valAx>
        <c:axId val="192411136"/>
        <c:scaling>
          <c:orientation val="minMax"/>
        </c:scaling>
        <c:axPos val="l"/>
        <c:majorGridlines/>
        <c:numFmt formatCode="General" sourceLinked="1"/>
        <c:tickLblPos val="none"/>
        <c:crossAx val="192409600"/>
        <c:crosses val="autoZero"/>
        <c:crossBetween val="between"/>
      </c:valAx>
      <c:serAx>
        <c:axId val="192049600"/>
        <c:scaling>
          <c:orientation val="minMax"/>
        </c:scaling>
        <c:delete val="1"/>
        <c:axPos val="b"/>
        <c:tickLblPos val="none"/>
        <c:crossAx val="192411136"/>
        <c:crosses val="autoZero"/>
      </c:serAx>
    </c:plotArea>
    <c:legend>
      <c:legendPos val="r"/>
      <c:legendEntry>
        <c:idx val="2"/>
        <c:delete val="1"/>
      </c:legendEntry>
      <c:layout>
        <c:manualLayout>
          <c:xMode val="edge"/>
          <c:yMode val="edge"/>
          <c:x val="0.64409264505749864"/>
          <c:y val="3.8046200123806356E-2"/>
          <c:w val="0.33123886967013838"/>
          <c:h val="0.55928735925376349"/>
        </c:manualLayout>
      </c:layout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4.3117828250486948E-4"/>
          <c:y val="7.3339981434100948E-2"/>
          <c:w val="0.55777888985320601"/>
          <c:h val="0.84031183913941065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3"/>
          <c:dPt>
            <c:idx val="1"/>
            <c:explosion val="49"/>
            <c:extLst xmlns:c16r2="http://schemas.microsoft.com/office/drawing/2015/06/chart">
              <c:ext xmlns:c16="http://schemas.microsoft.com/office/drawing/2014/chart" uri="{C3380CC4-5D6E-409C-BE32-E72D297353CC}">
                <c16:uniqueId val="{00000000-C99F-49ED-93A5-F9B40F851485}"/>
              </c:ext>
            </c:extLst>
          </c:dPt>
          <c:dPt>
            <c:idx val="2"/>
            <c:explosion val="108"/>
            <c:extLst xmlns:c16r2="http://schemas.microsoft.com/office/drawing/2015/06/chart">
              <c:ext xmlns:c16="http://schemas.microsoft.com/office/drawing/2014/chart" uri="{C3380CC4-5D6E-409C-BE32-E72D297353CC}">
                <c16:uniqueId val="{00000001-C99F-49ED-93A5-F9B40F851485}"/>
              </c:ext>
            </c:extLst>
          </c:dPt>
          <c:dLbls>
            <c:dLbl>
              <c:idx val="0"/>
              <c:layout>
                <c:manualLayout>
                  <c:x val="-3.6501949397115277E-2"/>
                  <c:y val="0.20750753229249777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29349</a:t>
                    </a:r>
                  </a:p>
                </c:rich>
              </c:tx>
              <c:dLblPos val="bestFit"/>
              <c:showPercent val="1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C99F-49ED-93A5-F9B40F851485}"/>
                </c:ext>
              </c:extLst>
            </c:dLbl>
            <c:dLbl>
              <c:idx val="1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99F-49ED-93A5-F9B40F851485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/>
                      <a:t>4487</a:t>
                    </a:r>
                  </a:p>
                </c:rich>
              </c:tx>
              <c:showPercent val="1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C99F-49ED-93A5-F9B40F851485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 dirty="0"/>
                      <a:t>10895</a:t>
                    </a:r>
                  </a:p>
                </c:rich>
              </c:tx>
              <c:spPr/>
              <c:showPercent val="1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C99F-49ED-93A5-F9B40F851485}"/>
                </c:ext>
              </c:extLst>
            </c:dLbl>
            <c:dLbl>
              <c:idx val="4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99F-49ED-93A5-F9B40F851485}"/>
                </c:ext>
              </c:extLst>
            </c:dLbl>
            <c:dLbl>
              <c:idx val="5"/>
              <c:layout>
                <c:manualLayout>
                  <c:x val="5.0886957921554676E-2"/>
                  <c:y val="-7.2928964890442956E-3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3165</a:t>
                    </a:r>
                  </a:p>
                </c:rich>
              </c:tx>
              <c:dLblPos val="bestFit"/>
              <c:showPercent val="1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C99F-49ED-93A5-F9B40F851485}"/>
                </c:ext>
              </c:extLst>
            </c:dLbl>
            <c:spPr>
              <a:noFill/>
              <a:ln>
                <a:noFill/>
              </a:ln>
              <a:effectLst/>
            </c:spPr>
            <c:showVal val="1"/>
            <c:showPercent val="1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3"/>
                <c:pt idx="0">
                  <c:v>тұрғын үй-коммуналдық шаруашылық</c:v>
                </c:pt>
                <c:pt idx="1">
                  <c:v>Жалпы сипаттағы мемлекеттік қызметтер</c:v>
                </c:pt>
                <c:pt idx="2">
                  <c:v>Көлік және коммуникация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7168</c:v>
                </c:pt>
                <c:pt idx="1">
                  <c:v>32038</c:v>
                </c:pt>
                <c:pt idx="2">
                  <c:v>4233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C99F-49ED-93A5-F9B40F851485}"/>
            </c:ext>
          </c:extLst>
        </c:ser>
      </c:pie3DChart>
      <c:spPr>
        <a:noFill/>
        <a:ln w="25400">
          <a:noFill/>
        </a:ln>
      </c:spPr>
    </c:plotArea>
    <c:legend>
      <c:legendPos val="r"/>
      <c:legendEntry>
        <c:idx val="3"/>
        <c:delete val="1"/>
      </c:legendEntry>
      <c:legendEntry>
        <c:idx val="4"/>
        <c:delete val="1"/>
      </c:legendEntry>
      <c:layout>
        <c:manualLayout>
          <c:xMode val="edge"/>
          <c:yMode val="edge"/>
          <c:x val="0.57023601175101557"/>
          <c:y val="0.13317574388440528"/>
          <c:w val="0.32722823165991266"/>
          <c:h val="0.50288888525108999"/>
        </c:manualLayout>
      </c:layout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461AF68-5A0C-400C-8161-A39D234D772A}" type="datetimeFigureOut">
              <a:rPr lang="ru-RU"/>
              <a:pPr>
                <a:defRPr/>
              </a:pPr>
              <a:t>04.11.2026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2B0D8E1-B53E-48D8-BA8C-E821B891DF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DFEC068-6D10-4523-9842-EEA7B66235CE}" type="datetimeFigureOut">
              <a:rPr lang="ru-RU"/>
              <a:pPr>
                <a:defRPr/>
              </a:pPr>
              <a:t>04.11.2026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2EF1FF5-E1F1-4072-96A8-1D2D29A055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25603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1BE2906-684A-4882-9805-22006B85F059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0" y="-7938"/>
            <a:ext cx="12192000" cy="6865938"/>
            <a:chOff x="0" y="-8467"/>
            <a:chExt cx="12192000" cy="6866467"/>
          </a:xfrm>
        </p:grpSpPr>
        <p:cxnSp>
          <p:nvCxnSpPr>
            <p:cNvPr id="5" name="Straight Connector 31"/>
            <p:cNvCxnSpPr/>
            <p:nvPr/>
          </p:nvCxnSpPr>
          <p:spPr>
            <a:xfrm>
              <a:off x="9371013" y="-528"/>
              <a:ext cx="1219200" cy="6858528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20"/>
            <p:cNvCxnSpPr/>
            <p:nvPr/>
          </p:nvCxnSpPr>
          <p:spPr>
            <a:xfrm flipH="1">
              <a:off x="7424738" y="3681168"/>
              <a:ext cx="4764087" cy="3176832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ectangle 23"/>
            <p:cNvSpPr/>
            <p:nvPr/>
          </p:nvSpPr>
          <p:spPr>
            <a:xfrm>
              <a:off x="9182100" y="-8467"/>
              <a:ext cx="3006725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25"/>
            <p:cNvSpPr/>
            <p:nvPr/>
          </p:nvSpPr>
          <p:spPr>
            <a:xfrm>
              <a:off x="9602788" y="-8467"/>
              <a:ext cx="2589212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Isosceles Triangle 26"/>
            <p:cNvSpPr/>
            <p:nvPr/>
          </p:nvSpPr>
          <p:spPr>
            <a:xfrm>
              <a:off x="8932863" y="3047706"/>
              <a:ext cx="3259137" cy="3810294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27"/>
            <p:cNvSpPr/>
            <p:nvPr/>
          </p:nvSpPr>
          <p:spPr>
            <a:xfrm>
              <a:off x="9334500" y="-8467"/>
              <a:ext cx="2854325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28"/>
            <p:cNvSpPr/>
            <p:nvPr/>
          </p:nvSpPr>
          <p:spPr>
            <a:xfrm>
              <a:off x="10898188" y="-8467"/>
              <a:ext cx="1290637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Rectangle 29"/>
            <p:cNvSpPr/>
            <p:nvPr/>
          </p:nvSpPr>
          <p:spPr>
            <a:xfrm>
              <a:off x="10939463" y="-8467"/>
              <a:ext cx="1249362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Isosceles Triangle 30"/>
            <p:cNvSpPr/>
            <p:nvPr/>
          </p:nvSpPr>
          <p:spPr>
            <a:xfrm>
              <a:off x="10371138" y="3589086"/>
              <a:ext cx="1817687" cy="326891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Isosceles Triangle 18"/>
            <p:cNvSpPr/>
            <p:nvPr/>
          </p:nvSpPr>
          <p:spPr>
            <a:xfrm rot="10800000">
              <a:off x="0" y="-528"/>
              <a:ext cx="842963" cy="5666225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0E8136-7B0C-47BC-9E76-D60E3621A2A4}" type="datetimeFigureOut">
              <a:rPr lang="ru-RU"/>
              <a:pPr>
                <a:defRPr/>
              </a:pPr>
              <a:t>04.11.2026</a:t>
            </a:fld>
            <a:endParaRPr lang="ru-RU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972182-6105-4908-B0A3-64D3F3F0A5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5CF14E-3293-442F-A384-2D8514B41A91}" type="datetimeFigureOut">
              <a:rPr lang="ru-RU"/>
              <a:pPr>
                <a:defRPr/>
              </a:pPr>
              <a:t>04.11.2026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10AEC1-1CB3-48EC-8797-E76FF37E3C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C5E0C5-02B4-406E-A236-D1002F9AD511}" type="datetimeFigureOut">
              <a:rPr lang="ru-RU"/>
              <a:pPr>
                <a:defRPr/>
              </a:pPr>
              <a:t>04.11.2026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B60B1B-A6CC-4BD7-9815-0499803BD8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19C2AE-9FED-4AF9-833C-51AA6CB55073}" type="datetimeFigureOut">
              <a:rPr lang="ru-RU"/>
              <a:pPr>
                <a:defRPr/>
              </a:pPr>
              <a:t>04.11.2026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95EE95-F137-4475-AC9C-35257C67AC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1AFDE1-63D2-48D2-ABEF-90B02450D0C9}" type="datetimeFigureOut">
              <a:rPr lang="ru-RU"/>
              <a:pPr>
                <a:defRPr/>
              </a:pPr>
              <a:t>04.11.2026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D47312-A7AF-49EC-BF3A-ED033AFAE2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36D698-E9A1-43BE-B858-6A3CB580F0F6}" type="datetimeFigureOut">
              <a:rPr lang="ru-RU"/>
              <a:pPr>
                <a:defRPr/>
              </a:pPr>
              <a:t>04.11.2026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782A45-00C4-4B78-A305-2C360BBD21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4C9FA9-A2E0-4910-8BA8-CCC46F55BB7A}" type="datetimeFigureOut">
              <a:rPr lang="ru-RU"/>
              <a:pPr>
                <a:defRPr/>
              </a:pPr>
              <a:t>04.11.2026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1BD16C-06D9-44FC-BA66-A52F9874C6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D51A0C-5630-410F-9684-8E8CBEA8D319}" type="datetimeFigureOut">
              <a:rPr lang="ru-RU"/>
              <a:pPr>
                <a:defRPr/>
              </a:pPr>
              <a:t>04.11.2026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D1D970-E1D7-450A-A8A9-72B6BC247A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4CE03E-CE0D-406C-82DC-7356010DB3A9}" type="datetimeFigureOut">
              <a:rPr lang="ru-RU"/>
              <a:pPr>
                <a:defRPr/>
              </a:pPr>
              <a:t>04.11.2026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478888-90CB-49CA-BF16-6EF3344437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330140-F2E8-4116-8944-48C1715327B4}" type="datetimeFigureOut">
              <a:rPr lang="ru-RU"/>
              <a:pPr>
                <a:defRPr/>
              </a:pPr>
              <a:t>04.11.2026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597073-E5A4-4627-85F1-41BF6AD96F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9"/>
          <p:cNvSpPr txBox="1"/>
          <p:nvPr/>
        </p:nvSpPr>
        <p:spPr>
          <a:xfrm>
            <a:off x="541338" y="790575"/>
            <a:ext cx="609600" cy="584200"/>
          </a:xfrm>
          <a:prstGeom prst="rect">
            <a:avLst/>
          </a:prstGeom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+mn-cs"/>
              </a:rPr>
              <a:t>“</a:t>
            </a:r>
          </a:p>
        </p:txBody>
      </p:sp>
      <p:sp>
        <p:nvSpPr>
          <p:cNvPr id="6" name="TextBox 21"/>
          <p:cNvSpPr txBox="1"/>
          <p:nvPr/>
        </p:nvSpPr>
        <p:spPr>
          <a:xfrm>
            <a:off x="8893175" y="2886075"/>
            <a:ext cx="609600" cy="585788"/>
          </a:xfrm>
          <a:prstGeom prst="rect">
            <a:avLst/>
          </a:prstGeom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+mn-cs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BD79A3-C96E-497C-A9B7-7191FA6E8071}" type="datetimeFigureOut">
              <a:rPr lang="ru-RU"/>
              <a:pPr>
                <a:defRPr/>
              </a:pPr>
              <a:t>04.11.2026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BB60F7-63B8-40F4-854C-270B75B371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2B628F-4E0E-4EB1-B2FF-7E83B8CC425F}" type="datetimeFigureOut">
              <a:rPr lang="ru-RU"/>
              <a:pPr>
                <a:defRPr/>
              </a:pPr>
              <a:t>04.11.2026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C352DC-0EAB-430F-A05B-7C869CDEAD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3"/>
          <p:cNvSpPr txBox="1"/>
          <p:nvPr/>
        </p:nvSpPr>
        <p:spPr>
          <a:xfrm>
            <a:off x="541338" y="790575"/>
            <a:ext cx="609600" cy="584200"/>
          </a:xfrm>
          <a:prstGeom prst="rect">
            <a:avLst/>
          </a:prstGeom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+mn-cs"/>
              </a:rPr>
              <a:t>“</a:t>
            </a:r>
          </a:p>
        </p:txBody>
      </p:sp>
      <p:sp>
        <p:nvSpPr>
          <p:cNvPr id="6" name="TextBox 24"/>
          <p:cNvSpPr txBox="1"/>
          <p:nvPr/>
        </p:nvSpPr>
        <p:spPr>
          <a:xfrm>
            <a:off x="8893175" y="2886075"/>
            <a:ext cx="609600" cy="585788"/>
          </a:xfrm>
          <a:prstGeom prst="rect">
            <a:avLst/>
          </a:prstGeom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+mn-cs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FCF045-424B-4EA2-A89E-8CDDEC41BB12}" type="datetimeFigureOut">
              <a:rPr lang="ru-RU"/>
              <a:pPr>
                <a:defRPr/>
              </a:pPr>
              <a:t>04.11.2026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9B5676-5998-442E-AE2B-721FF32EDA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940CFB-2779-457B-8E3B-FB559CF859EA}" type="datetimeFigureOut">
              <a:rPr lang="ru-RU"/>
              <a:pPr>
                <a:defRPr/>
              </a:pPr>
              <a:t>04.11.2026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5E075B-8E78-43E1-887C-7D2F831BDD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F0311D-F272-455E-AC06-3999441261B0}" type="datetimeFigureOut">
              <a:rPr lang="ru-RU"/>
              <a:pPr>
                <a:defRPr/>
              </a:pPr>
              <a:t>04.11.2026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FA2F98-BB76-46A9-A7D0-6EF8164A90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FE0BAF-892A-4955-BB76-D0C0E1D04381}" type="datetimeFigureOut">
              <a:rPr lang="ru-RU"/>
              <a:pPr>
                <a:defRPr/>
              </a:pPr>
              <a:t>04.11.2026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4510CB-E247-482F-8B1E-A9EBDDDCB9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6"/>
          <p:cNvGrpSpPr>
            <a:grpSpLocks/>
          </p:cNvGrpSpPr>
          <p:nvPr/>
        </p:nvGrpSpPr>
        <p:grpSpPr bwMode="auto">
          <a:xfrm>
            <a:off x="0" y="-7938"/>
            <a:ext cx="12192000" cy="6865938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3" y="-528"/>
              <a:ext cx="1219200" cy="6858528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4738" y="3681168"/>
              <a:ext cx="4764087" cy="3176832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2100" y="-8467"/>
              <a:ext cx="3006725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2788" y="-8467"/>
              <a:ext cx="2589212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863" y="3047706"/>
              <a:ext cx="3259137" cy="3810294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5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188" y="-8467"/>
              <a:ext cx="1290637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9463" y="-8467"/>
              <a:ext cx="1249362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138" y="3589086"/>
              <a:ext cx="1817687" cy="326891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2981"/>
              <a:ext cx="449263" cy="2845019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677863" y="609600"/>
            <a:ext cx="8596312" cy="132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77863" y="2160588"/>
            <a:ext cx="8596312" cy="3881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663" y="6042025"/>
            <a:ext cx="9112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470B622-3D9E-4CA2-8108-D1A9108E9399}" type="datetimeFigureOut">
              <a:rPr lang="ru-RU"/>
              <a:pPr>
                <a:defRPr/>
              </a:pPr>
              <a:t>04.11.2026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863" y="6042025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89963" y="6042025"/>
            <a:ext cx="6842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accent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F4ACCFF-4ECE-4189-8A56-D5FBC51389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8" r:id="rId11"/>
    <p:sldLayoutId id="2147483673" r:id="rId12"/>
    <p:sldLayoutId id="2147483679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Заголовок 1"/>
          <p:cNvSpPr>
            <a:spLocks noGrp="1"/>
          </p:cNvSpPr>
          <p:nvPr>
            <p:ph type="title"/>
          </p:nvPr>
        </p:nvSpPr>
        <p:spPr>
          <a:xfrm>
            <a:off x="658813" y="1419225"/>
            <a:ext cx="8596312" cy="2138363"/>
          </a:xfrm>
        </p:spPr>
        <p:txBody>
          <a:bodyPr/>
          <a:lstStyle/>
          <a:p>
            <a:pPr algn="ctr" eaLnBrk="1" hangingPunct="1"/>
            <a:r>
              <a:rPr lang="ru-RU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Павлодар </a:t>
            </a:r>
            <a:r>
              <a:rPr lang="ru-RU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облысы</a:t>
            </a:r>
            <a:r>
              <a:rPr lang="ru-RU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Ертіс</a:t>
            </a:r>
            <a:r>
              <a:rPr lang="ru-RU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ауданы</a:t>
            </a:r>
            <a:r>
              <a:rPr lang="ru-RU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Байзақов</a:t>
            </a:r>
            <a:r>
              <a:rPr lang="ru-RU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ауылдық</a:t>
            </a:r>
            <a:r>
              <a:rPr lang="ru-RU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округінің</a:t>
            </a:r>
            <a:r>
              <a:rPr lang="ru-RU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202</a:t>
            </a:r>
            <a:r>
              <a:rPr lang="x-none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lang="ru-RU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-202</a:t>
            </a:r>
            <a:r>
              <a:rPr lang="x-none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9</a:t>
            </a:r>
            <a:r>
              <a:rPr lang="ru-RU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жылдарға</a:t>
            </a:r>
            <a:r>
              <a:rPr lang="ru-RU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Азаматтық</a:t>
            </a:r>
            <a:r>
              <a:rPr lang="ru-RU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бюджеті</a:t>
            </a:r>
            <a:r>
              <a:rPr lang="ru-RU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жоба</a:t>
            </a:r>
            <a:endParaRPr lang="ru-RU" sz="2400" i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Заголовок 1"/>
          <p:cNvSpPr>
            <a:spLocks noGrp="1"/>
          </p:cNvSpPr>
          <p:nvPr>
            <p:ph type="title"/>
          </p:nvPr>
        </p:nvSpPr>
        <p:spPr>
          <a:xfrm>
            <a:off x="682101" y="258240"/>
            <a:ext cx="8596313" cy="936625"/>
          </a:xfrm>
        </p:spPr>
        <p:txBody>
          <a:bodyPr/>
          <a:lstStyle/>
          <a:p>
            <a:pPr eaLnBrk="1" hangingPunct="1"/>
            <a:r>
              <a:rPr lang="ru-RU" sz="2200" i="1" dirty="0">
                <a:latin typeface="Microsoft New Tai Lue" pitchFamily="34" charset="0"/>
              </a:rPr>
              <a:t>                     </a:t>
            </a:r>
            <a:r>
              <a:rPr lang="ru-RU" sz="2200" b="1" i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Құрметті</a:t>
            </a:r>
            <a:r>
              <a:rPr lang="ru-RU" sz="22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i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оқырмандар</a:t>
            </a:r>
            <a:r>
              <a:rPr lang="ru-RU" sz="22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! </a:t>
            </a:r>
            <a:br>
              <a:rPr lang="ru-RU" sz="22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Сіздердің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назарларыңызға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Байзақов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ауылдық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округінің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202</a:t>
            </a:r>
            <a:r>
              <a:rPr lang="x-none" sz="20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-202</a:t>
            </a:r>
            <a:r>
              <a:rPr lang="x-none" sz="20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9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жылдарға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Азаматтық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бюджеті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ұсынылған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онда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оны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қалыптастыру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параметрлері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бағдарламалар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олар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20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жоспарланатын</a:t>
            </a:r>
            <a:r>
              <a:rPr lang="ru-RU" sz="20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шығыстар</a:t>
            </a:r>
            <a:r>
              <a:rPr lang="ru-RU" sz="20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20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ақпарат</a:t>
            </a:r>
            <a:r>
              <a:rPr lang="ru-RU" sz="20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бар. </a:t>
            </a:r>
            <a:r>
              <a:rPr lang="ru-RU" sz="20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Сондай-ақ</a:t>
            </a:r>
            <a:r>
              <a:rPr lang="ru-RU" sz="20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ауыл</a:t>
            </a:r>
            <a:r>
              <a:rPr lang="ru-RU" sz="20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бюджетінің</a:t>
            </a:r>
            <a:r>
              <a:rPr lang="ru-RU" sz="20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sz="20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көрсеткіштері</a:t>
            </a:r>
            <a:r>
              <a:rPr lang="ru-RU" sz="20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20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ақпарат</a:t>
            </a:r>
            <a:r>
              <a:rPr lang="ru-RU" sz="20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Аталған</a:t>
            </a:r>
            <a:r>
              <a:rPr lang="ru-RU" sz="20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құжат</a:t>
            </a:r>
            <a:r>
              <a:rPr lang="ru-RU" sz="20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келесі</a:t>
            </a:r>
            <a:r>
              <a:rPr lang="ru-RU" sz="20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бөлімдерді</a:t>
            </a:r>
            <a:r>
              <a:rPr lang="ru-RU" sz="20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қамтиды</a:t>
            </a:r>
            <a:r>
              <a:rPr lang="ru-RU" sz="20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: -</a:t>
            </a:r>
            <a:r>
              <a:rPr lang="ru-RU" sz="20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Байзақов</a:t>
            </a:r>
            <a:r>
              <a:rPr lang="ru-RU" sz="20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ауылдық</a:t>
            </a:r>
            <a:r>
              <a:rPr lang="ru-RU" sz="20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округінің</a:t>
            </a:r>
            <a:r>
              <a:rPr lang="ru-RU" sz="20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әлеуметтік-экономикалық</a:t>
            </a:r>
            <a:r>
              <a:rPr lang="ru-RU" sz="20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дамуының</a:t>
            </a:r>
            <a:r>
              <a:rPr lang="ru-RU" sz="20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sz="20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көрсеткіштері</a:t>
            </a:r>
            <a:r>
              <a:rPr lang="ru-RU" sz="20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; -</a:t>
            </a:r>
            <a:r>
              <a:rPr lang="ru-RU" sz="20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Байзақов</a:t>
            </a:r>
            <a:r>
              <a:rPr lang="ru-RU" sz="20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ауылдық</a:t>
            </a:r>
            <a:r>
              <a:rPr lang="ru-RU" sz="20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округі</a:t>
            </a:r>
            <a:r>
              <a:rPr lang="ru-RU" sz="20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бюджетінің</a:t>
            </a:r>
            <a:r>
              <a:rPr lang="ru-RU" sz="20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түсімдері</a:t>
            </a:r>
            <a:r>
              <a:rPr lang="ru-RU" sz="20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0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шығыстары</a:t>
            </a:r>
            <a:r>
              <a:rPr lang="ru-RU" sz="20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;- " </a:t>
            </a:r>
            <a:r>
              <a:rPr lang="ru-RU" sz="20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Байзақов</a:t>
            </a:r>
            <a:r>
              <a:rPr lang="ru-RU" sz="20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ауылдық</a:t>
            </a:r>
            <a:r>
              <a:rPr lang="ru-RU" sz="20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округінің</a:t>
            </a:r>
            <a:r>
              <a:rPr lang="ru-RU" sz="20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тапшылығы</a:t>
            </a:r>
            <a:r>
              <a:rPr lang="ru-RU" sz="20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профициті</a:t>
            </a:r>
            <a:r>
              <a:rPr lang="ru-RU" sz="20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)"; </a:t>
            </a:r>
            <a:r>
              <a:rPr lang="ru-RU" sz="20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Байзақов</a:t>
            </a:r>
            <a:r>
              <a:rPr lang="ru-RU" sz="20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ауылдық</a:t>
            </a:r>
            <a:r>
              <a:rPr lang="ru-RU" sz="20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округінің</a:t>
            </a:r>
            <a:r>
              <a:rPr lang="ru-RU" sz="20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202</a:t>
            </a:r>
            <a:r>
              <a:rPr lang="x-none" sz="20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lang="ru-RU" sz="20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202</a:t>
            </a:r>
            <a:r>
              <a:rPr lang="x-none" sz="20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9</a:t>
            </a:r>
            <a:r>
              <a:rPr lang="ru-RU" sz="20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жылдарға</a:t>
            </a:r>
            <a:r>
              <a:rPr lang="ru-RU" sz="20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20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бюджеті</a:t>
            </a:r>
            <a:r>
              <a:rPr lang="ru-RU" sz="20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Қазақстан</a:t>
            </a:r>
            <a:r>
              <a:rPr lang="ru-RU" sz="20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Республикасының</a:t>
            </a:r>
            <a:r>
              <a:rPr lang="ru-RU" sz="20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Бюджет </a:t>
            </a:r>
            <a:r>
              <a:rPr lang="ru-RU" sz="20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Салық</a:t>
            </a:r>
            <a:r>
              <a:rPr lang="ru-RU" sz="20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кодекстеріне</a:t>
            </a:r>
            <a:r>
              <a:rPr lang="ru-RU" sz="20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Ертіс</a:t>
            </a:r>
            <a:r>
              <a:rPr lang="ru-RU" sz="20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ауданының</a:t>
            </a:r>
            <a:r>
              <a:rPr lang="ru-RU" sz="20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2025 - 2029 </a:t>
            </a:r>
            <a:r>
              <a:rPr lang="ru-RU" sz="20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жылдарға</a:t>
            </a:r>
            <a:r>
              <a:rPr lang="ru-RU" sz="20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20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әлеуметтік-экономикалық</a:t>
            </a:r>
            <a:r>
              <a:rPr lang="ru-RU" sz="20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даму </a:t>
            </a:r>
            <a:r>
              <a:rPr lang="ru-RU" sz="20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болжамына</a:t>
            </a:r>
            <a:r>
              <a:rPr lang="ru-RU" sz="20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сәйкес</a:t>
            </a:r>
            <a:r>
              <a:rPr lang="ru-RU" sz="20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қалыптастырылды</a:t>
            </a:r>
            <a:r>
              <a:rPr lang="en-US" sz="2000" b="1" i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800" b="1" i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Прямоугольник 4"/>
          <p:cNvSpPr>
            <a:spLocks noChangeArrowheads="1"/>
          </p:cNvSpPr>
          <p:nvPr/>
        </p:nvSpPr>
        <p:spPr bwMode="auto">
          <a:xfrm>
            <a:off x="1592263" y="404813"/>
            <a:ext cx="96361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ru-RU" sz="3200" b="1" i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БЮДЖЕТТІК ПРОЦЕСТІҢ СЫЗБАСЫ</a:t>
            </a:r>
          </a:p>
        </p:txBody>
      </p:sp>
      <p:sp>
        <p:nvSpPr>
          <p:cNvPr id="22530" name="Прямоугольник 16"/>
          <p:cNvSpPr>
            <a:spLocks noChangeArrowheads="1"/>
          </p:cNvSpPr>
          <p:nvPr/>
        </p:nvSpPr>
        <p:spPr bwMode="auto">
          <a:xfrm>
            <a:off x="852488" y="2133600"/>
            <a:ext cx="4321175" cy="461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ru-RU" sz="1200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Ағымдағы</a:t>
            </a:r>
            <a:r>
              <a:rPr lang="ru-RU" sz="12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жылдың</a:t>
            </a:r>
            <a:r>
              <a:rPr lang="ru-RU" sz="12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lang="ru-RU" sz="12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i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маусым </a:t>
            </a:r>
            <a:r>
              <a:rPr lang="ru-RU" sz="1200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дейін</a:t>
            </a:r>
            <a:r>
              <a:rPr lang="ru-RU" sz="12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2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өтінім</a:t>
            </a:r>
            <a:r>
              <a:rPr lang="ru-RU" sz="12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200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2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бағдарламалардың</a:t>
            </a:r>
            <a:r>
              <a:rPr lang="ru-RU" sz="12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жобаларын</a:t>
            </a:r>
            <a:r>
              <a:rPr lang="ru-RU" sz="12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ұсыну</a:t>
            </a:r>
            <a:endParaRPr lang="ru-RU" sz="1100" b="1" i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531" name="Прямоугольник 16"/>
          <p:cNvSpPr>
            <a:spLocks noChangeArrowheads="1"/>
          </p:cNvSpPr>
          <p:nvPr/>
        </p:nvSpPr>
        <p:spPr bwMode="auto">
          <a:xfrm>
            <a:off x="912813" y="4244975"/>
            <a:ext cx="4222750" cy="6461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ru-RU" sz="1200" b="1" i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Ауылдар, кенттер, ауылдық округтер бюджеттерінің жобаларын жергілікті қоғамдастықтар жиналысымен келісу 1 қыркүйекке дейін</a:t>
            </a:r>
            <a:endParaRPr lang="ru-RU" sz="1100" b="1" i="1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532" name="Прямоугольник 16"/>
          <p:cNvSpPr>
            <a:spLocks noChangeArrowheads="1"/>
          </p:cNvSpPr>
          <p:nvPr/>
        </p:nvSpPr>
        <p:spPr bwMode="auto">
          <a:xfrm>
            <a:off x="925513" y="5392738"/>
            <a:ext cx="4222750" cy="101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ru-RU" sz="1200" b="1" i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15 қыркүйекке дейін ауданның бюджеттік комиссиясы мен жергілікті қоғамдастық жиналысының ұсыныстарына сәйкес пысықталған бюджеттік өтінімдер мен бюджеттік бағдарламалардың жобаларын ЭҚБЖ-ға ұсыну</a:t>
            </a:r>
            <a:endParaRPr lang="ru-RU" sz="1100" b="1" i="1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533" name="Прямоугольник 16"/>
          <p:cNvSpPr>
            <a:spLocks noChangeArrowheads="1"/>
          </p:cNvSpPr>
          <p:nvPr/>
        </p:nvSpPr>
        <p:spPr bwMode="auto">
          <a:xfrm>
            <a:off x="912813" y="3103563"/>
            <a:ext cx="4222750" cy="6461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ru-RU" sz="1200" b="1" i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Аудандық бюджеттің қарауына бюджеттік бағдарламалар әкімшілерінің бюджеттік өтінімдерін қарау ағымдағы жылдың 15 тамызына дейін</a:t>
            </a:r>
          </a:p>
        </p:txBody>
      </p:sp>
      <p:sp>
        <p:nvSpPr>
          <p:cNvPr id="22534" name="Rectangle 21"/>
          <p:cNvSpPr>
            <a:spLocks noChangeArrowheads="1"/>
          </p:cNvSpPr>
          <p:nvPr/>
        </p:nvSpPr>
        <p:spPr bwMode="auto">
          <a:xfrm>
            <a:off x="3503613" y="1052513"/>
            <a:ext cx="5375275" cy="720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/>
            <a:r>
              <a:rPr lang="ru-RU" sz="1100" b="1" i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БЮДЖЕТТІ ӘЗІРЛЕУ (уәкілетті орган – әкім аппараты Байзақов ауылдық округі</a:t>
            </a:r>
          </a:p>
        </p:txBody>
      </p:sp>
      <p:sp>
        <p:nvSpPr>
          <p:cNvPr id="22535" name="AutoShape 24"/>
          <p:cNvSpPr>
            <a:spLocks noChangeArrowheads="1"/>
          </p:cNvSpPr>
          <p:nvPr/>
        </p:nvSpPr>
        <p:spPr bwMode="auto">
          <a:xfrm>
            <a:off x="2735263" y="2781300"/>
            <a:ext cx="574675" cy="287338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endParaRPr lang="ru-RU">
              <a:latin typeface="Trebuchet MS" pitchFamily="34" charset="0"/>
            </a:endParaRPr>
          </a:p>
        </p:txBody>
      </p:sp>
      <p:sp>
        <p:nvSpPr>
          <p:cNvPr id="22536" name="AutoShape 27"/>
          <p:cNvSpPr>
            <a:spLocks noChangeArrowheads="1"/>
          </p:cNvSpPr>
          <p:nvPr/>
        </p:nvSpPr>
        <p:spPr bwMode="auto">
          <a:xfrm>
            <a:off x="2747963" y="3943350"/>
            <a:ext cx="574675" cy="287338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endParaRPr lang="ru-RU">
              <a:latin typeface="Trebuchet MS" pitchFamily="34" charset="0"/>
            </a:endParaRPr>
          </a:p>
        </p:txBody>
      </p:sp>
      <p:sp>
        <p:nvSpPr>
          <p:cNvPr id="22537" name="AutoShape 39"/>
          <p:cNvSpPr>
            <a:spLocks noChangeArrowheads="1"/>
          </p:cNvSpPr>
          <p:nvPr/>
        </p:nvSpPr>
        <p:spPr bwMode="auto">
          <a:xfrm>
            <a:off x="2749550" y="5084763"/>
            <a:ext cx="576263" cy="287337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endParaRPr lang="ru-RU">
              <a:latin typeface="Trebuchet MS" pitchFamily="34" charset="0"/>
            </a:endParaRPr>
          </a:p>
        </p:txBody>
      </p:sp>
      <p:sp>
        <p:nvSpPr>
          <p:cNvPr id="22538" name="Прямоугольник 16"/>
          <p:cNvSpPr>
            <a:spLocks noChangeArrowheads="1"/>
          </p:cNvSpPr>
          <p:nvPr/>
        </p:nvSpPr>
        <p:spPr bwMode="auto">
          <a:xfrm>
            <a:off x="6110288" y="2205038"/>
            <a:ext cx="4130675" cy="8302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ru-RU" sz="1200" b="1" i="1">
                <a:solidFill>
                  <a:schemeClr val="tx2"/>
                </a:solidFill>
                <a:latin typeface="Trebuchet MS" pitchFamily="34" charset="0"/>
              </a:rPr>
              <a:t>Ауданның бюджет комиссиясына саны 2 мың адамнан асатын ауылдар, кенттер және ауылдық округтер бюджеттерінің жобаларын 15 қазаннан кешіктірмей енгізу</a:t>
            </a:r>
            <a:endParaRPr lang="ru-RU" sz="1100" b="1" i="1">
              <a:solidFill>
                <a:schemeClr val="tx2"/>
              </a:solidFill>
              <a:latin typeface="Trebuchet MS" pitchFamily="34" charset="0"/>
            </a:endParaRPr>
          </a:p>
        </p:txBody>
      </p:sp>
      <p:sp>
        <p:nvSpPr>
          <p:cNvPr id="22539" name="Прямоугольник 16"/>
          <p:cNvSpPr>
            <a:spLocks noChangeArrowheads="1"/>
          </p:cNvSpPr>
          <p:nvPr/>
        </p:nvSpPr>
        <p:spPr bwMode="auto">
          <a:xfrm>
            <a:off x="6132513" y="3500438"/>
            <a:ext cx="4141787" cy="8302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ru-RU" sz="1200" b="1" i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Ауданның бюджет комиссиясы мақұлдаған саны 2 мың адамнан асатын ауылдар, кенттер және ауылдық округтер бюджетінің жобасын жергілікті қоғамдастық жиналысының қарауына 1 қарашадан кешіктірмей ұсыну</a:t>
            </a:r>
          </a:p>
        </p:txBody>
      </p:sp>
      <p:sp>
        <p:nvSpPr>
          <p:cNvPr id="22540" name="Прямоугольник 16"/>
          <p:cNvSpPr>
            <a:spLocks noChangeArrowheads="1"/>
          </p:cNvSpPr>
          <p:nvPr/>
        </p:nvSpPr>
        <p:spPr bwMode="auto">
          <a:xfrm>
            <a:off x="6196013" y="5300663"/>
            <a:ext cx="4164012" cy="101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ru-RU" sz="1200" b="1" i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Саны 2 мың адамнан асатын ауылдар, кенттер және ауылдық округтер бюджеттерінің жобаларын аудандық бюджетті бекіту туралы аудан мәслихатының шешіміне қол қойылғаннан кейін екі апта мерзімнен кешіктірмей бекіту</a:t>
            </a:r>
          </a:p>
        </p:txBody>
      </p:sp>
      <p:sp>
        <p:nvSpPr>
          <p:cNvPr id="22541" name="AutoShape 46"/>
          <p:cNvSpPr>
            <a:spLocks noChangeArrowheads="1"/>
          </p:cNvSpPr>
          <p:nvPr/>
        </p:nvSpPr>
        <p:spPr bwMode="auto">
          <a:xfrm>
            <a:off x="8783638" y="3068638"/>
            <a:ext cx="576262" cy="360362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endParaRPr lang="ru-RU">
              <a:latin typeface="Trebuchet MS" pitchFamily="34" charset="0"/>
            </a:endParaRPr>
          </a:p>
        </p:txBody>
      </p:sp>
      <p:sp>
        <p:nvSpPr>
          <p:cNvPr id="22542" name="AutoShape 48"/>
          <p:cNvSpPr>
            <a:spLocks noChangeArrowheads="1"/>
          </p:cNvSpPr>
          <p:nvPr/>
        </p:nvSpPr>
        <p:spPr bwMode="auto">
          <a:xfrm>
            <a:off x="8688388" y="4724400"/>
            <a:ext cx="768350" cy="504825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endParaRPr lang="ru-RU">
              <a:latin typeface="Trebuchet MS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Заголовок 1"/>
          <p:cNvSpPr>
            <a:spLocks noGrp="1"/>
          </p:cNvSpPr>
          <p:nvPr>
            <p:ph type="title"/>
          </p:nvPr>
        </p:nvSpPr>
        <p:spPr>
          <a:xfrm>
            <a:off x="609600" y="0"/>
            <a:ext cx="10725150" cy="1428750"/>
          </a:xfrm>
        </p:spPr>
        <p:txBody>
          <a:bodyPr/>
          <a:lstStyle/>
          <a:p>
            <a:pPr algn="ctr" eaLnBrk="1" hangingPunct="1"/>
            <a:r>
              <a:rPr lang="ru-RU" sz="3200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Ертіс</a:t>
            </a:r>
            <a:r>
              <a:rPr lang="ru-RU" sz="32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ауданы</a:t>
            </a:r>
            <a:r>
              <a:rPr lang="ru-RU" sz="32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Байзақов</a:t>
            </a:r>
            <a:r>
              <a:rPr lang="ru-RU" sz="32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ауылдық</a:t>
            </a:r>
            <a:r>
              <a:rPr lang="ru-RU" sz="32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округінің</a:t>
            </a:r>
            <a:r>
              <a:rPr lang="ru-RU" sz="32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202</a:t>
            </a:r>
            <a:r>
              <a:rPr lang="x-none" sz="32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lang="ru-RU" sz="32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-202</a:t>
            </a:r>
            <a:r>
              <a:rPr lang="x-none" sz="32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9</a:t>
            </a:r>
            <a:r>
              <a:rPr lang="ru-RU" sz="32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жылдарға</a:t>
            </a:r>
            <a:r>
              <a:rPr lang="ru-RU" sz="32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32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бюджеті</a:t>
            </a:r>
            <a:endParaRPr lang="ru-RU" sz="3200" b="1" i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557" name="Содержимое 5"/>
          <p:cNvSpPr txBox="1">
            <a:spLocks/>
          </p:cNvSpPr>
          <p:nvPr/>
        </p:nvSpPr>
        <p:spPr bwMode="auto">
          <a:xfrm>
            <a:off x="4411663" y="1417638"/>
            <a:ext cx="666750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 algn="ctr">
              <a:spcBef>
                <a:spcPts val="600"/>
              </a:spcBef>
              <a:buClr>
                <a:schemeClr val="accent1"/>
              </a:buClr>
              <a:buSzPct val="70000"/>
              <a:buFontTx/>
              <a:buBlip>
                <a:blip r:embed="rId2"/>
              </a:buBlip>
            </a:pPr>
            <a:r>
              <a:rPr lang="ru-RU" sz="2000" b="1" i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Ертіс ауданы Байзақов ауылдық округі бюджетінің көлемі, мың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90500" y="1314450"/>
            <a:ext cx="4191000" cy="520382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Blip>
                <a:blip r:embed="rId2"/>
              </a:buBlip>
              <a:defRPr/>
            </a:pPr>
            <a:r>
              <a:rPr lang="ru-RU" sz="2000" b="1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Ауылдық</a:t>
            </a:r>
            <a:r>
              <a:rPr lang="ru-RU" sz="24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округ </a:t>
            </a:r>
            <a:r>
              <a:rPr lang="ru-RU" sz="2400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бюджеті-бұл</a:t>
            </a:r>
            <a:r>
              <a:rPr lang="ru-RU" sz="24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ауылдық</a:t>
            </a:r>
            <a:r>
              <a:rPr lang="ru-RU" sz="24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округ</a:t>
            </a:r>
            <a:r>
              <a:rPr lang="ru-RU" sz="24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әкімінің</a:t>
            </a:r>
            <a:r>
              <a:rPr lang="ru-RU" sz="24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оған</a:t>
            </a:r>
            <a:r>
              <a:rPr lang="ru-RU" sz="24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ведомстволық</a:t>
            </a:r>
            <a:r>
              <a:rPr lang="ru-RU" sz="24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бағынысты</a:t>
            </a:r>
            <a:r>
              <a:rPr lang="ru-RU" sz="24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24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мекемелердің</a:t>
            </a:r>
            <a:r>
              <a:rPr lang="ru-RU" sz="24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міндеттері</a:t>
            </a:r>
            <a:r>
              <a:rPr lang="ru-RU" sz="24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400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функцияларын</a:t>
            </a:r>
            <a:r>
              <a:rPr lang="ru-RU" sz="24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қаржылық</a:t>
            </a:r>
            <a:r>
              <a:rPr lang="ru-RU" sz="24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sz="24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етуге</a:t>
            </a:r>
            <a:r>
              <a:rPr lang="ru-RU" sz="24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4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тиісті</a:t>
            </a:r>
            <a:r>
              <a:rPr lang="ru-RU" sz="24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әкімшілік-аумақтық</a:t>
            </a:r>
            <a:r>
              <a:rPr lang="ru-RU" sz="24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бірлікте</a:t>
            </a:r>
            <a:r>
              <a:rPr lang="ru-RU" sz="24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24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саясатты</a:t>
            </a:r>
            <a:r>
              <a:rPr lang="ru-RU" sz="24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іске</a:t>
            </a:r>
            <a:r>
              <a:rPr lang="ru-RU" sz="24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асыруға</a:t>
            </a:r>
            <a:r>
              <a:rPr lang="ru-RU" sz="24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24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орталықтандырылған</a:t>
            </a:r>
            <a:r>
              <a:rPr lang="ru-RU" sz="24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ақша</a:t>
            </a:r>
            <a:r>
              <a:rPr lang="ru-RU" sz="24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қоры</a:t>
            </a:r>
            <a:r>
              <a:rPr lang="ru-RU" sz="2000" dirty="0">
                <a:latin typeface="+mn-lt"/>
                <a:cs typeface="+mn-cs"/>
              </a:rPr>
              <a:t>.</a:t>
            </a:r>
            <a:endParaRPr lang="ru-RU" sz="2000" b="1" i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="" xmlns:p14="http://schemas.microsoft.com/office/powerpoint/2010/main" val="3397529807"/>
              </p:ext>
            </p:extLst>
          </p:nvPr>
        </p:nvGraphicFramePr>
        <p:xfrm>
          <a:off x="4000485" y="2143116"/>
          <a:ext cx="7905763" cy="38576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982145508"/>
              </p:ext>
            </p:extLst>
          </p:nvPr>
        </p:nvGraphicFramePr>
        <p:xfrm>
          <a:off x="494849" y="1280162"/>
          <a:ext cx="11370835" cy="5822216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42400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00559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3269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74352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642453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2122555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42395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1" u="none" strike="noStrike" dirty="0"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 п/п</a:t>
                      </a:r>
                    </a:p>
                  </a:txBody>
                  <a:tcPr marL="12700" marR="12700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1" dirty="0" err="1">
                          <a:solidFill>
                            <a:schemeClr val="tx2"/>
                          </a:solidFill>
                          <a:latin typeface="+mj-lt"/>
                          <a:cs typeface="Times New Roman" pitchFamily="18" charset="0"/>
                        </a:rPr>
                        <a:t>Атауы</a:t>
                      </a:r>
                      <a:endParaRPr lang="ru-RU" sz="1400" b="1" i="1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12700" marR="12700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u="none" strike="noStrike" dirty="0"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lang="x-none" sz="1400" b="1" i="1" u="none" strike="noStrike" dirty="0"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r>
                        <a:rPr lang="ru-RU" sz="1400" b="1" i="1" u="none" strike="noStrike" dirty="0"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год</a:t>
                      </a:r>
                      <a:endParaRPr lang="ru-RU" sz="1400" b="1" i="1" dirty="0">
                        <a:solidFill>
                          <a:schemeClr val="tx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700" marR="12700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u="none" strike="noStrike" dirty="0"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r>
                        <a:rPr lang="x-none" sz="1400" b="1" i="1" u="none" strike="noStrike" dirty="0"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</a:t>
                      </a:r>
                      <a:r>
                        <a:rPr lang="ru-RU" sz="1400" b="1" i="1" u="none" strike="noStrike" dirty="0"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год</a:t>
                      </a:r>
                      <a:endParaRPr lang="ru-RU" sz="1400" b="1" i="1" dirty="0">
                        <a:solidFill>
                          <a:schemeClr val="tx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700" marR="12700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u="none" strike="noStrike" dirty="0"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lang="x-none" sz="1400" b="1" i="1" u="none" strike="noStrike" dirty="0"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r>
                        <a:rPr lang="ru-RU" sz="1400" b="1" i="1" u="none" strike="noStrike" dirty="0"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год</a:t>
                      </a:r>
                      <a:endParaRPr lang="ru-RU" sz="1400" b="1" i="1" dirty="0">
                        <a:solidFill>
                          <a:schemeClr val="tx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700" marR="12700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u="none" strike="noStrike" dirty="0"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lang="x-none" sz="1400" b="1" i="1" u="none" strike="noStrike" dirty="0"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r>
                        <a:rPr lang="ru-RU" sz="1400" b="1" i="1" u="none" strike="noStrike" dirty="0"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год</a:t>
                      </a:r>
                      <a:endParaRPr lang="ru-RU" sz="1400" b="1" i="1" dirty="0">
                        <a:solidFill>
                          <a:schemeClr val="tx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700" marR="12700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1660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1" u="none" strike="noStrike" dirty="0"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12700" marR="12700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1" u="none" strike="noStrike" dirty="0">
                          <a:solidFill>
                            <a:schemeClr val="tx2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12700" marR="12700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1" u="none" strike="noStrike" dirty="0"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12700" marR="12700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1" u="none" strike="noStrike" dirty="0"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12700" marR="12700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1" u="none" strike="noStrike" dirty="0"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12700" marR="12700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1" u="none" strike="noStrike" dirty="0"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12700" marR="12700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96211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1" i="1" u="none" strike="noStrike" kern="1200" dirty="0"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12700" marR="12700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1) </a:t>
                      </a:r>
                      <a:r>
                        <a:rPr lang="ru-RU" sz="14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Кірістер-барлығы</a:t>
                      </a:r>
                      <a:r>
                        <a:rPr lang="ru-RU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:</a:t>
                      </a:r>
                      <a:endParaRPr kumimoji="0" lang="ru-RU" sz="1400" b="1" i="1" u="none" strike="noStrike" kern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+mj-lt"/>
                        <a:ea typeface="+mn-ea"/>
                        <a:cs typeface="Times New Roman" pitchFamily="18" charset="0"/>
                      </a:endParaRPr>
                    </a:p>
                  </a:txBody>
                  <a:tcPr marL="12700" marR="12700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1" i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71249,0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1" i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44731,0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1" i="1" dirty="0" smtClean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45238,0</a:t>
                      </a:r>
                      <a:endParaRPr lang="ru-RU" sz="1400" b="1" i="1" dirty="0">
                        <a:solidFill>
                          <a:schemeClr val="tx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1" i="1" dirty="0" smtClean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44504,0</a:t>
                      </a:r>
                      <a:endParaRPr lang="ru-RU" sz="1400" b="1" i="1" dirty="0">
                        <a:solidFill>
                          <a:schemeClr val="tx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96211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1" i="1" u="none" strike="noStrike" kern="1200" dirty="0"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12700" marR="12700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kumimoji="0" lang="ru-RU" sz="1400" b="1" i="1" u="none" strike="noStrike" kern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+mj-lt"/>
                        <a:ea typeface="+mn-ea"/>
                        <a:cs typeface="Times New Roman" pitchFamily="18" charset="0"/>
                      </a:endParaRPr>
                    </a:p>
                  </a:txBody>
                  <a:tcPr marL="12700" marR="12700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1" i="1" dirty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10561,0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1" i="1" dirty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7892,0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1" i="1" dirty="0" smtClean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8355,0</a:t>
                      </a:r>
                      <a:endParaRPr lang="ru-RU" sz="1400" b="1" i="1" dirty="0">
                        <a:solidFill>
                          <a:schemeClr val="tx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1" i="1" dirty="0" smtClean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8846,0</a:t>
                      </a:r>
                      <a:endParaRPr lang="ru-RU" sz="1400" b="1" i="1" dirty="0">
                        <a:solidFill>
                          <a:schemeClr val="tx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24193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1" u="none" strike="noStrike" kern="1200" dirty="0"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1400" b="1" i="1" u="none" strike="noStrike" kern="1200" dirty="0"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12700" marR="12700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400" b="1" i="1" u="none" strike="noStrike" kern="12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i="1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Салықтық</a:t>
                      </a:r>
                      <a:r>
                        <a:rPr lang="ru-RU" sz="1400" b="1" i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i="1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түсімдер</a:t>
                      </a:r>
                      <a:r>
                        <a:rPr lang="ru-RU" sz="1400" b="1" i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, </a:t>
                      </a:r>
                      <a:r>
                        <a:rPr lang="ru-RU" sz="1400" b="1" i="1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оның</a:t>
                      </a:r>
                      <a:r>
                        <a:rPr lang="ru-RU" sz="1400" b="1" i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i="1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ішінде</a:t>
                      </a:r>
                      <a:r>
                        <a:rPr lang="ru-RU" sz="1400" b="1" i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i="1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ішінде</a:t>
                      </a:r>
                      <a:r>
                        <a:rPr lang="ru-RU" sz="1400" b="1" i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:</a:t>
                      </a:r>
                      <a:endParaRPr kumimoji="0" lang="ru-RU" sz="1400" b="1" i="1" u="none" strike="noStrike" kern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+mj-lt"/>
                        <a:ea typeface="+mn-ea"/>
                        <a:cs typeface="Times New Roman" pitchFamily="18" charset="0"/>
                      </a:endParaRPr>
                    </a:p>
                  </a:txBody>
                  <a:tcPr marL="12700" marR="12700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400" b="1" i="1" u="none" strike="noStrike" kern="1200" dirty="0"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7013,0</a:t>
                      </a:r>
                    </a:p>
                  </a:txBody>
                  <a:tcPr marL="12700" marR="12700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400" b="1" i="1" u="none" strike="noStrike" kern="1200" dirty="0"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5476,0</a:t>
                      </a:r>
                    </a:p>
                  </a:txBody>
                  <a:tcPr marL="12700" marR="12700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400" b="1" i="1" u="none" strike="noStrike" kern="1200" dirty="0"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5805,0</a:t>
                      </a:r>
                    </a:p>
                  </a:txBody>
                  <a:tcPr marL="12700" marR="12700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400" b="1" i="1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6153,0</a:t>
                      </a:r>
                      <a:endParaRPr kumimoji="0" lang="ru-RU" sz="1400" b="1" i="1" u="none" strike="noStrike" kern="1200" dirty="0"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12700" marR="12700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24193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400" b="1" i="1" u="none" strike="noStrike" kern="1200" dirty="0"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 </a:t>
                      </a:r>
                    </a:p>
                  </a:txBody>
                  <a:tcPr marL="12700" marR="12700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Ø"/>
                      </a:pPr>
                      <a:r>
                        <a:rPr kumimoji="0" lang="ru-RU" sz="1400" b="1" i="1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i="1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жеке</a:t>
                      </a:r>
                      <a:r>
                        <a:rPr lang="ru-RU" sz="1400" b="1" i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i="1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табыс</a:t>
                      </a:r>
                      <a:r>
                        <a:rPr lang="ru-RU" sz="1400" b="1" i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i="1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салығы</a:t>
                      </a:r>
                      <a:r>
                        <a:rPr lang="ru-RU" sz="1400" b="1" i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i="1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салық</a:t>
                      </a:r>
                      <a:endParaRPr kumimoji="0" lang="ru-RU" sz="1400" b="1" i="1" u="none" strike="noStrike" kern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+mj-lt"/>
                        <a:ea typeface="+mn-ea"/>
                        <a:cs typeface="Times New Roman" pitchFamily="18" charset="0"/>
                      </a:endParaRPr>
                    </a:p>
                  </a:txBody>
                  <a:tcPr marL="12700" marR="12700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105,0</a:t>
                      </a:r>
                    </a:p>
                  </a:txBody>
                  <a:tcPr marL="12700" marR="12700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110,0</a:t>
                      </a:r>
                    </a:p>
                  </a:txBody>
                  <a:tcPr marL="12700" marR="12700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116,0</a:t>
                      </a:r>
                    </a:p>
                  </a:txBody>
                  <a:tcPr marL="12700" marR="12700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122,0</a:t>
                      </a:r>
                      <a:endParaRPr lang="ru-RU" sz="1400" b="1" i="1" dirty="0">
                        <a:solidFill>
                          <a:schemeClr val="tx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700" marR="12700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16605">
                <a:tc>
                  <a:txBody>
                    <a:bodyPr/>
                    <a:lstStyle/>
                    <a:p>
                      <a:pPr algn="ctr" fontAlgn="b"/>
                      <a:endParaRPr kumimoji="0" lang="ru-RU" sz="1400" b="1" i="1" u="none" strike="noStrike" kern="1200" dirty="0"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12700" marR="12700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Ø"/>
                      </a:pPr>
                      <a:r>
                        <a:rPr kumimoji="0" lang="ru-RU" sz="1400" b="1" i="1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i="1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мүлік</a:t>
                      </a:r>
                      <a:r>
                        <a:rPr lang="ru-RU" sz="1400" b="1" i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i="1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салығы</a:t>
                      </a:r>
                      <a:endParaRPr kumimoji="0" lang="ru-RU" sz="1400" b="1" i="1" u="none" strike="noStrike" kern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+mj-lt"/>
                        <a:ea typeface="+mn-ea"/>
                        <a:cs typeface="Times New Roman" pitchFamily="18" charset="0"/>
                      </a:endParaRPr>
                    </a:p>
                  </a:txBody>
                  <a:tcPr marL="12700" marR="12700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364,0</a:t>
                      </a:r>
                    </a:p>
                  </a:txBody>
                  <a:tcPr marL="12700" marR="12700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38,0</a:t>
                      </a:r>
                    </a:p>
                  </a:txBody>
                  <a:tcPr marL="12700" marR="12700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40,0</a:t>
                      </a:r>
                    </a:p>
                  </a:txBody>
                  <a:tcPr marL="12700" marR="12700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43,0</a:t>
                      </a:r>
                      <a:endParaRPr lang="ru-RU" sz="1400" b="1" i="1" dirty="0">
                        <a:solidFill>
                          <a:schemeClr val="tx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700" marR="12700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16605">
                <a:tc>
                  <a:txBody>
                    <a:bodyPr/>
                    <a:lstStyle/>
                    <a:p>
                      <a:pPr algn="ctr" fontAlgn="b"/>
                      <a:endParaRPr kumimoji="0" lang="ru-RU" sz="1400" b="1" i="1" u="none" strike="noStrike" kern="1200" dirty="0"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12700" marR="12700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Ø"/>
                      </a:pPr>
                      <a:r>
                        <a:rPr kumimoji="0" lang="ru-RU" sz="1400" b="1" i="1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j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i="1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жер</a:t>
                      </a:r>
                      <a:r>
                        <a:rPr lang="ru-RU" sz="1400" b="1" i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i="1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салығы</a:t>
                      </a:r>
                      <a:endParaRPr kumimoji="0" lang="ru-RU" sz="1400" b="1" i="1" u="none" strike="noStrike" kern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+mj-lt"/>
                        <a:ea typeface="+mn-ea"/>
                        <a:cs typeface="Times New Roman" pitchFamily="18" charset="0"/>
                      </a:endParaRPr>
                    </a:p>
                  </a:txBody>
                  <a:tcPr marL="12700" marR="12700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2198,0</a:t>
                      </a:r>
                    </a:p>
                  </a:txBody>
                  <a:tcPr marL="12700" marR="12700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1387,0</a:t>
                      </a:r>
                    </a:p>
                  </a:txBody>
                  <a:tcPr marL="12700" marR="12700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1470,0</a:t>
                      </a:r>
                      <a:endParaRPr lang="ru-RU" sz="1400" b="1" i="1" dirty="0">
                        <a:solidFill>
                          <a:schemeClr val="tx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700" marR="12700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1558,0</a:t>
                      </a:r>
                      <a:endParaRPr lang="ru-RU" sz="1400" b="1" i="1" dirty="0">
                        <a:solidFill>
                          <a:schemeClr val="tx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700" marR="12700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16605">
                <a:tc>
                  <a:txBody>
                    <a:bodyPr/>
                    <a:lstStyle/>
                    <a:p>
                      <a:pPr algn="ctr" fontAlgn="b"/>
                      <a:endParaRPr kumimoji="0" lang="ru-RU" sz="1400" b="1" i="1" u="none" strike="noStrike" kern="1200" dirty="0"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12700" marR="12700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Ø"/>
                      </a:pPr>
                      <a:r>
                        <a:rPr kumimoji="0" lang="ru-RU" sz="1400" b="1" i="1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j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i="1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көлік</a:t>
                      </a:r>
                      <a:r>
                        <a:rPr lang="ru-RU" sz="1400" b="1" i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i="1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құралдарына</a:t>
                      </a:r>
                      <a:r>
                        <a:rPr lang="ru-RU" sz="1400" b="1" i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i="1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салынатын</a:t>
                      </a:r>
                      <a:r>
                        <a:rPr lang="ru-RU" sz="1400" b="1" i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i="1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салық</a:t>
                      </a:r>
                      <a:endParaRPr kumimoji="0" lang="ru-RU" sz="1400" b="1" i="1" u="none" strike="noStrike" kern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+mj-lt"/>
                        <a:ea typeface="+mn-ea"/>
                        <a:cs typeface="Times New Roman" pitchFamily="18" charset="0"/>
                      </a:endParaRPr>
                    </a:p>
                  </a:txBody>
                  <a:tcPr marL="12700" marR="12700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99,0</a:t>
                      </a:r>
                    </a:p>
                  </a:txBody>
                  <a:tcPr marL="12700" marR="12700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59,0</a:t>
                      </a:r>
                    </a:p>
                  </a:txBody>
                  <a:tcPr marL="12700" marR="12700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61,0</a:t>
                      </a:r>
                    </a:p>
                  </a:txBody>
                  <a:tcPr marL="12700" marR="12700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64,0</a:t>
                      </a:r>
                      <a:endParaRPr lang="ru-RU" sz="1400" b="1" i="1" dirty="0">
                        <a:solidFill>
                          <a:schemeClr val="tx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700" marR="12700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423952">
                <a:tc>
                  <a:txBody>
                    <a:bodyPr/>
                    <a:lstStyle/>
                    <a:p>
                      <a:pPr algn="ctr" fontAlgn="b"/>
                      <a:endParaRPr kumimoji="0" lang="ru-RU" sz="1400" b="1" i="1" u="none" strike="noStrike" kern="1200" dirty="0"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12700" marR="12700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Ø"/>
                      </a:pPr>
                      <a:r>
                        <a:rPr kumimoji="0" lang="ru-RU" sz="1400" b="1" i="1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j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табиғи ресурстарды</a:t>
                      </a:r>
                      <a:r>
                        <a:rPr lang="ru-RU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 </a:t>
                      </a:r>
                      <a:r>
                        <a:rPr lang="ru-RU" sz="14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пайдалану</a:t>
                      </a:r>
                      <a:r>
                        <a:rPr lang="ru-RU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 </a:t>
                      </a:r>
                      <a:r>
                        <a:rPr lang="ru-RU" sz="14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есебінен</a:t>
                      </a:r>
                      <a:r>
                        <a:rPr lang="ru-RU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 </a:t>
                      </a:r>
                      <a:r>
                        <a:rPr lang="ru-RU" sz="14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түсетін түсімдер</a:t>
                      </a:r>
                      <a:endParaRPr kumimoji="0" lang="ru-RU" sz="1400" b="1" i="1" u="none" strike="noStrike" kern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+mj-lt"/>
                        <a:ea typeface="+mn-ea"/>
                        <a:cs typeface="Times New Roman" pitchFamily="18" charset="0"/>
                      </a:endParaRPr>
                    </a:p>
                  </a:txBody>
                  <a:tcPr marL="12700" marR="12700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782,0</a:t>
                      </a:r>
                    </a:p>
                  </a:txBody>
                  <a:tcPr marL="12700" marR="12700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12700" marR="12700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400" b="1" i="1" dirty="0">
                        <a:solidFill>
                          <a:schemeClr val="tx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700" marR="12700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400" b="1" i="1" dirty="0">
                        <a:solidFill>
                          <a:schemeClr val="tx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700" marR="12700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96211">
                <a:tc>
                  <a:txBody>
                    <a:bodyPr/>
                    <a:lstStyle/>
                    <a:p>
                      <a:pPr algn="ctr" fontAlgn="b"/>
                      <a:endParaRPr kumimoji="0" lang="ru-RU" sz="1400" b="1" i="1" u="none" strike="noStrike" kern="1200" dirty="0"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12700" marR="12700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Ø"/>
                      </a:pPr>
                      <a:r>
                        <a:rPr kumimoji="0" lang="ru-RU" sz="1400" b="1" i="1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j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бірыңғай жер</a:t>
                      </a:r>
                      <a:r>
                        <a:rPr lang="ru-RU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 </a:t>
                      </a:r>
                      <a:r>
                        <a:rPr lang="ru-RU" sz="14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салығы</a:t>
                      </a:r>
                      <a:endParaRPr kumimoji="0" lang="ru-RU" sz="1400" b="1" i="1" u="none" strike="noStrike" kern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+mj-lt"/>
                        <a:ea typeface="+mn-ea"/>
                        <a:cs typeface="Times New Roman" pitchFamily="18" charset="0"/>
                      </a:endParaRPr>
                    </a:p>
                  </a:txBody>
                  <a:tcPr marL="12700" marR="12700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1" i="1" dirty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1" i="1" dirty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822,0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1" i="1" dirty="0" smtClean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863,0</a:t>
                      </a:r>
                      <a:endParaRPr lang="ru-RU" sz="1400" b="1" i="1" dirty="0">
                        <a:solidFill>
                          <a:schemeClr val="tx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1" i="1" dirty="0" smtClean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906,0</a:t>
                      </a:r>
                      <a:endParaRPr lang="ru-RU" sz="1400" b="1" i="1" dirty="0">
                        <a:solidFill>
                          <a:schemeClr val="tx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483185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400" b="1" i="1" u="none" strike="noStrike" kern="1200" dirty="0"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12700" marR="12700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None/>
                      </a:pPr>
                      <a:r>
                        <a:rPr lang="ru-RU" sz="1400" b="1" i="1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Салықтық емес</a:t>
                      </a:r>
                      <a:r>
                        <a:rPr lang="ru-RU" sz="1400" b="1" i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i="1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түсімдер</a:t>
                      </a:r>
                      <a:r>
                        <a:rPr lang="ru-RU" sz="1400" b="1" i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, </a:t>
                      </a:r>
                      <a:r>
                        <a:rPr lang="ru-RU" sz="1400" b="1" i="1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Негізгі</a:t>
                      </a:r>
                      <a:r>
                        <a:rPr lang="ru-RU" sz="1400" b="1" i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i="1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капиталды</a:t>
                      </a:r>
                      <a:r>
                        <a:rPr lang="ru-RU" sz="1400" b="1" i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i="1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сатудан</a:t>
                      </a:r>
                      <a:r>
                        <a:rPr lang="ru-RU" sz="1400" b="1" i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i="1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түсетін</a:t>
                      </a:r>
                      <a:r>
                        <a:rPr lang="ru-RU" sz="1400" b="1" i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i="1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түсімдер</a:t>
                      </a:r>
                      <a:endParaRPr kumimoji="0" lang="ru-RU" sz="1400" b="1" i="1" u="none" strike="noStrike" kern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+mj-lt"/>
                        <a:ea typeface="+mn-ea"/>
                        <a:cs typeface="Times New Roman" pitchFamily="18" charset="0"/>
                      </a:endParaRPr>
                    </a:p>
                  </a:txBody>
                  <a:tcPr marL="12700" marR="12700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1" i="1" dirty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1" i="1" dirty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1" i="1" dirty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1" i="1" dirty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483185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400" b="1" i="1" u="none" strike="noStrike" kern="1200" dirty="0"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12700" marR="12700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400" b="1" i="1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i="1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Трансферттердің</a:t>
                      </a:r>
                      <a:r>
                        <a:rPr lang="ru-RU" sz="1400" b="1" i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i="1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түсімдері</a:t>
                      </a:r>
                      <a:r>
                        <a:rPr lang="ru-RU" sz="1400" b="1" i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i="1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жоғары</a:t>
                      </a:r>
                      <a:r>
                        <a:rPr lang="ru-RU" sz="1400" b="1" i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i="1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тұрған</a:t>
                      </a:r>
                      <a:r>
                        <a:rPr lang="ru-RU" sz="1400" b="1" i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i="1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органдардан</a:t>
                      </a:r>
                      <a:r>
                        <a:rPr lang="ru-RU" sz="1400" b="1" i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i="1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мемлекеттік</a:t>
                      </a:r>
                      <a:r>
                        <a:rPr lang="ru-RU" sz="1400" b="1" i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i="1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басқару</a:t>
                      </a:r>
                      <a:endParaRPr kumimoji="0" lang="ru-RU" sz="1400" b="1" i="1" u="none" strike="noStrike" kern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12700" marR="12700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1" i="1" dirty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1" i="1" dirty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1" i="1" dirty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1" i="1" dirty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403228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400" b="1" i="1" u="none" strike="noStrike" kern="1200" dirty="0"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12700" marR="12700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1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Берілетін</a:t>
                      </a:r>
                      <a:r>
                        <a:rPr lang="ru-RU" sz="1400" b="1" i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i="1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ағымдағы</a:t>
                      </a:r>
                      <a:r>
                        <a:rPr lang="ru-RU" sz="1400" b="1" i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i="1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нысаналы</a:t>
                      </a:r>
                      <a:r>
                        <a:rPr lang="ru-RU" sz="1400" b="1" i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i="1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трансферттер</a:t>
                      </a:r>
                      <a:endParaRPr kumimoji="0" lang="ru-RU" sz="1400" b="1" i="1" u="none" strike="noStrike" kern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+mj-lt"/>
                        <a:ea typeface="+mn-ea"/>
                        <a:cs typeface="Times New Roman" pitchFamily="18" charset="0"/>
                      </a:endParaRPr>
                    </a:p>
                  </a:txBody>
                  <a:tcPr marL="12700" marR="12700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1" i="1" dirty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26673,0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1" i="1" dirty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1" i="1" dirty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1" i="1" dirty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96211">
                <a:tc>
                  <a:txBody>
                    <a:bodyPr/>
                    <a:lstStyle/>
                    <a:p>
                      <a:pPr algn="ctr" fontAlgn="b"/>
                      <a:endParaRPr kumimoji="0" lang="ru-RU" sz="1400" b="1" i="1" u="none" strike="noStrike" kern="1200" dirty="0"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12700" marR="12700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400" b="1" i="1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j-lt"/>
                          <a:ea typeface="+mn-ea"/>
                          <a:cs typeface="Times New Roman" pitchFamily="18" charset="0"/>
                        </a:rPr>
                        <a:t>Субвенции</a:t>
                      </a:r>
                    </a:p>
                  </a:txBody>
                  <a:tcPr marL="12700" marR="12700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1" i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34060,0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1" i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36839,0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1" i="1" dirty="0" smtClean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36889,0</a:t>
                      </a:r>
                      <a:endParaRPr lang="ru-RU" sz="1400" b="1" i="1" dirty="0">
                        <a:solidFill>
                          <a:schemeClr val="tx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1" i="1" dirty="0" smtClean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35658,0</a:t>
                      </a:r>
                      <a:endParaRPr lang="ru-RU" sz="1400" b="1" i="1" dirty="0">
                        <a:solidFill>
                          <a:schemeClr val="tx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296211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400" b="1" i="1" u="none" strike="noStrike" kern="1200" dirty="0"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12700" marR="12700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Бюджет </a:t>
                      </a:r>
                      <a:r>
                        <a:rPr lang="ru-RU" sz="1400" b="1" i="1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тапшылығы</a:t>
                      </a:r>
                      <a:r>
                        <a:rPr lang="ru-RU" sz="1400" b="1" i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 (</a:t>
                      </a:r>
                      <a:r>
                        <a:rPr lang="ru-RU" sz="1400" b="1" i="1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профициті</a:t>
                      </a:r>
                      <a:r>
                        <a:rPr lang="ru-RU" sz="1400" b="1" i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)</a:t>
                      </a:r>
                      <a:endParaRPr kumimoji="0" lang="ru-RU" sz="1400" b="1" i="1" u="none" strike="noStrike" kern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+mj-lt"/>
                        <a:ea typeface="+mn-ea"/>
                        <a:cs typeface="Times New Roman" pitchFamily="18" charset="0"/>
                      </a:endParaRPr>
                    </a:p>
                  </a:txBody>
                  <a:tcPr marL="12700" marR="12700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1" i="1" dirty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1" i="1" dirty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1" i="1" dirty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1" i="1" dirty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483185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400" b="1" i="1" u="none" strike="noStrike" kern="1200" dirty="0"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12700" marR="12700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1" dirty="0">
                          <a:solidFill>
                            <a:schemeClr val="tx2"/>
                          </a:solidFill>
                          <a:latin typeface="+mj-lt"/>
                          <a:cs typeface="Times New Roman" pitchFamily="18" charset="0"/>
                        </a:rPr>
                        <a:t>Бюджет </a:t>
                      </a:r>
                      <a:r>
                        <a:rPr lang="ru-RU" sz="1400" b="1" i="1" dirty="0" err="1">
                          <a:solidFill>
                            <a:schemeClr val="tx2"/>
                          </a:solidFill>
                          <a:latin typeface="+mj-lt"/>
                          <a:cs typeface="Times New Roman" pitchFamily="18" charset="0"/>
                        </a:rPr>
                        <a:t>тапшылығын</a:t>
                      </a:r>
                      <a:r>
                        <a:rPr lang="ru-RU" sz="1400" b="1" i="1" dirty="0">
                          <a:solidFill>
                            <a:schemeClr val="tx2"/>
                          </a:solidFill>
                          <a:latin typeface="+mj-lt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i="1" dirty="0" err="1">
                          <a:solidFill>
                            <a:schemeClr val="tx2"/>
                          </a:solidFill>
                          <a:latin typeface="+mj-lt"/>
                          <a:cs typeface="Times New Roman" pitchFamily="18" charset="0"/>
                        </a:rPr>
                        <a:t>қаржыландыру</a:t>
                      </a:r>
                      <a:r>
                        <a:rPr lang="ru-RU" sz="1400" b="1" i="1" dirty="0">
                          <a:solidFill>
                            <a:schemeClr val="tx2"/>
                          </a:solidFill>
                          <a:latin typeface="+mj-lt"/>
                          <a:cs typeface="Times New Roman" pitchFamily="18" charset="0"/>
                        </a:rPr>
                        <a:t> (</a:t>
                      </a:r>
                      <a:r>
                        <a:rPr lang="ru-RU" sz="1400" b="1" i="1" dirty="0" err="1">
                          <a:solidFill>
                            <a:schemeClr val="tx2"/>
                          </a:solidFill>
                          <a:latin typeface="+mj-lt"/>
                          <a:cs typeface="Times New Roman" pitchFamily="18" charset="0"/>
                        </a:rPr>
                        <a:t>профицитін</a:t>
                      </a:r>
                      <a:r>
                        <a:rPr lang="ru-RU" sz="1400" b="1" i="1" dirty="0">
                          <a:solidFill>
                            <a:schemeClr val="tx2"/>
                          </a:solidFill>
                          <a:latin typeface="+mj-lt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i="1" dirty="0" err="1">
                          <a:solidFill>
                            <a:schemeClr val="tx2"/>
                          </a:solidFill>
                          <a:latin typeface="+mj-lt"/>
                          <a:cs typeface="Times New Roman" pitchFamily="18" charset="0"/>
                        </a:rPr>
                        <a:t>пайдалану</a:t>
                      </a:r>
                      <a:r>
                        <a:rPr lang="ru-RU" sz="1400" b="1" i="1" dirty="0">
                          <a:solidFill>
                            <a:schemeClr val="tx2"/>
                          </a:solidFill>
                          <a:latin typeface="+mj-lt"/>
                          <a:cs typeface="Times New Roman" pitchFamily="18" charset="0"/>
                        </a:rPr>
                        <a:t>)</a:t>
                      </a:r>
                      <a:endParaRPr kumimoji="0" lang="ru-RU" sz="1400" b="1" i="1" u="none" strike="noStrike" kern="1200" dirty="0">
                        <a:solidFill>
                          <a:schemeClr val="tx2"/>
                        </a:solidFill>
                        <a:effectLst/>
                        <a:latin typeface="+mj-lt"/>
                        <a:ea typeface="+mn-ea"/>
                        <a:cs typeface="Times New Roman" pitchFamily="18" charset="0"/>
                      </a:endParaRPr>
                    </a:p>
                  </a:txBody>
                  <a:tcPr marL="12700" marR="12700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i="1" dirty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i="1" dirty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i="1" dirty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i="1" dirty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24578" name="Прямоугольник 3"/>
          <p:cNvSpPr>
            <a:spLocks noChangeArrowheads="1"/>
          </p:cNvSpPr>
          <p:nvPr/>
        </p:nvSpPr>
        <p:spPr bwMode="auto">
          <a:xfrm>
            <a:off x="806450" y="247650"/>
            <a:ext cx="833755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 i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Байзақов ауылдық округінің бюджет түсімдерінің құрылымы</a:t>
            </a:r>
            <a:endParaRPr lang="ru-RU" b="1" i="1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 flipH="1">
            <a:off x="8013700" y="925513"/>
            <a:ext cx="1312863" cy="30797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мы</a:t>
            </a:r>
            <a:r>
              <a:rPr lang="kk-KZ" sz="14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ң</a:t>
            </a:r>
            <a:r>
              <a:rPr lang="ru-RU" sz="14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.тенге</a:t>
            </a:r>
            <a:endParaRPr lang="ru-RU" sz="1400" dirty="0">
              <a:latin typeface="+mn-lt"/>
              <a:cs typeface="+mn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463941998"/>
              </p:ext>
            </p:extLst>
          </p:nvPr>
        </p:nvGraphicFramePr>
        <p:xfrm>
          <a:off x="389627" y="753032"/>
          <a:ext cx="9507408" cy="6688546"/>
        </p:xfrm>
        <a:graphic>
          <a:graphicData uri="http://schemas.openxmlformats.org/drawingml/2006/table">
            <a:tbl>
              <a:tblPr/>
              <a:tblGrid>
                <a:gridCol w="283483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8262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63631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65960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89403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5749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Атауы</a:t>
                      </a:r>
                      <a:endParaRPr kumimoji="0" lang="ru-RU" sz="1000" b="1" i="1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A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chemeClr val="tx2"/>
                          </a:solidFill>
                          <a:effectLst/>
                        </a:rPr>
                        <a:t>202</a:t>
                      </a:r>
                      <a:r>
                        <a:rPr lang="x-none" sz="1400" b="1" i="1" dirty="0">
                          <a:solidFill>
                            <a:schemeClr val="tx2"/>
                          </a:solidFill>
                          <a:effectLst/>
                        </a:rPr>
                        <a:t>6</a:t>
                      </a:r>
                      <a:r>
                        <a:rPr lang="ru-RU" sz="1400" b="1" i="1" dirty="0">
                          <a:solidFill>
                            <a:schemeClr val="tx2"/>
                          </a:solidFill>
                          <a:effectLst/>
                        </a:rPr>
                        <a:t> год </a:t>
                      </a:r>
                      <a:endParaRPr lang="ru-RU" sz="1400" b="1" i="1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34" marR="54634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A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chemeClr val="tx2"/>
                          </a:solidFill>
                          <a:effectLst/>
                        </a:rPr>
                        <a:t>202</a:t>
                      </a:r>
                      <a:r>
                        <a:rPr lang="x-none" sz="1400" b="1" i="1" dirty="0">
                          <a:solidFill>
                            <a:schemeClr val="tx2"/>
                          </a:solidFill>
                          <a:effectLst/>
                        </a:rPr>
                        <a:t>7</a:t>
                      </a:r>
                      <a:r>
                        <a:rPr lang="ru-RU" sz="1400" b="1" i="1" dirty="0">
                          <a:solidFill>
                            <a:schemeClr val="tx2"/>
                          </a:solidFill>
                          <a:effectLst/>
                        </a:rPr>
                        <a:t>год</a:t>
                      </a:r>
                      <a:endParaRPr lang="ru-RU" sz="1400" b="1" i="1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34" marR="54634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A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chemeClr val="tx2"/>
                          </a:solidFill>
                          <a:effectLst/>
                        </a:rPr>
                        <a:t>202</a:t>
                      </a:r>
                      <a:r>
                        <a:rPr lang="x-none" sz="1400" b="1" i="1" dirty="0">
                          <a:solidFill>
                            <a:schemeClr val="tx2"/>
                          </a:solidFill>
                          <a:effectLst/>
                        </a:rPr>
                        <a:t>8</a:t>
                      </a:r>
                      <a:r>
                        <a:rPr lang="ru-RU" sz="1400" b="1" i="1" dirty="0">
                          <a:solidFill>
                            <a:schemeClr val="tx2"/>
                          </a:solidFill>
                          <a:effectLst/>
                        </a:rPr>
                        <a:t> год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chemeClr val="tx2"/>
                          </a:solidFill>
                          <a:effectLst/>
                        </a:rPr>
                        <a:t> </a:t>
                      </a:r>
                      <a:endParaRPr lang="ru-RU" sz="1400" b="1" i="1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34" marR="54634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A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chemeClr val="tx2"/>
                          </a:solidFill>
                          <a:effectLst/>
                        </a:rPr>
                        <a:t>202</a:t>
                      </a:r>
                      <a:r>
                        <a:rPr lang="x-none" sz="1400" b="1" i="1" dirty="0">
                          <a:solidFill>
                            <a:schemeClr val="tx2"/>
                          </a:solidFill>
                          <a:effectLst/>
                        </a:rPr>
                        <a:t>9</a:t>
                      </a:r>
                      <a:r>
                        <a:rPr lang="ru-RU" sz="1400" b="1" i="1" dirty="0">
                          <a:solidFill>
                            <a:schemeClr val="tx2"/>
                          </a:solidFill>
                          <a:effectLst/>
                        </a:rPr>
                        <a:t> год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chemeClr val="tx2"/>
                          </a:solidFill>
                          <a:effectLst/>
                        </a:rPr>
                        <a:t> </a:t>
                      </a:r>
                      <a:endParaRPr lang="ru-RU" sz="1400" b="1" i="1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34" marR="54634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A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183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5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</a:t>
                      </a:r>
                      <a:endParaRPr kumimoji="0" lang="ru-RU" sz="1000" b="1" i="1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A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i="1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34" marR="54634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chemeClr val="tx2"/>
                          </a:solidFill>
                          <a:effectLst/>
                        </a:rPr>
                        <a:t>3</a:t>
                      </a:r>
                      <a:endParaRPr lang="ru-RU" sz="1400" b="1" i="1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34" marR="54634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chemeClr val="tx2"/>
                          </a:solidFill>
                          <a:effectLst/>
                        </a:rPr>
                        <a:t>4</a:t>
                      </a:r>
                      <a:endParaRPr lang="ru-RU" sz="1400" b="1" i="1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34" marR="54634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chemeClr val="tx2"/>
                          </a:solidFill>
                          <a:effectLst/>
                        </a:rPr>
                        <a:t>5</a:t>
                      </a:r>
                      <a:endParaRPr lang="ru-RU" sz="1400" b="1" i="1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34" marR="54634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7996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Шығыстар-барлығы</a:t>
                      </a:r>
                      <a:endParaRPr kumimoji="0" lang="ru-RU" sz="1200" b="1" i="1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A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106437,0</a:t>
                      </a:r>
                    </a:p>
                  </a:txBody>
                  <a:tcPr marL="54634" marR="54634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44731,0</a:t>
                      </a:r>
                    </a:p>
                  </a:txBody>
                  <a:tcPr marL="54634" marR="54634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45238,0</a:t>
                      </a:r>
                    </a:p>
                  </a:txBody>
                  <a:tcPr marL="54634" marR="54634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44504,0</a:t>
                      </a:r>
                    </a:p>
                  </a:txBody>
                  <a:tcPr marL="54634" marR="54634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6925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k-KZ" sz="1200" dirty="0"/>
                        <a:t>Жалпы шығындар:</a:t>
                      </a:r>
                      <a:endParaRPr kumimoji="0" lang="ru-RU" sz="1200" b="1" i="1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AF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i="1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34" marR="54634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i="1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34" marR="54634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i="1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34" marR="54634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i="1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34" marR="54634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9366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Қаладағы аудан</a:t>
                      </a:r>
                      <a:r>
                        <a:rPr kumimoji="0" lang="ru-RU" sz="12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,аудандық маңызы </a:t>
                      </a:r>
                      <a:r>
                        <a:rPr kumimoji="0" lang="ru-RU" sz="12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бар </a:t>
                      </a:r>
                      <a:r>
                        <a:rPr kumimoji="0" lang="ru-RU" sz="12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қала</a:t>
                      </a:r>
                      <a:r>
                        <a:rPr kumimoji="0" lang="ru-RU" sz="12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12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кент</a:t>
                      </a:r>
                      <a:r>
                        <a:rPr kumimoji="0" lang="ru-RU" sz="12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12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ауыл</a:t>
                      </a:r>
                      <a:r>
                        <a:rPr kumimoji="0" lang="ru-RU" sz="12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12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ауылдық </a:t>
                      </a:r>
                      <a:r>
                        <a:rPr kumimoji="0" lang="ru-RU" sz="12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округ </a:t>
                      </a:r>
                      <a:r>
                        <a:rPr kumimoji="0" lang="ru-RU" sz="12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әкімінің қызметін қамтамасыз ету</a:t>
                      </a:r>
                      <a:r>
                        <a:rPr kumimoji="0" lang="ru-RU" sz="12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жөніндегі қызметтер</a:t>
                      </a:r>
                      <a:endParaRPr kumimoji="0" lang="ru-RU" sz="1200" b="1" i="1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A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28557,0</a:t>
                      </a:r>
                    </a:p>
                  </a:txBody>
                  <a:tcPr marL="54634" marR="54634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29349,0</a:t>
                      </a:r>
                    </a:p>
                  </a:txBody>
                  <a:tcPr marL="54634" marR="54634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 smtClean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29557,0</a:t>
                      </a:r>
                      <a:endParaRPr lang="ru-RU" sz="1400" b="1" i="1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34" marR="54634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 smtClean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29922,0</a:t>
                      </a:r>
                      <a:endParaRPr lang="ru-RU" sz="1400" b="1" i="1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34" marR="54634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661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Елді</a:t>
                      </a:r>
                      <a:r>
                        <a:rPr kumimoji="0" lang="ru-RU" sz="12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мекендерде</a:t>
                      </a:r>
                      <a:r>
                        <a:rPr kumimoji="0" lang="ru-RU" sz="12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көшелерді</a:t>
                      </a:r>
                      <a:endParaRPr kumimoji="0" lang="ru-RU" sz="1200" b="1" i="1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A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4957,0</a:t>
                      </a:r>
                    </a:p>
                  </a:txBody>
                  <a:tcPr marL="54634" marR="54634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6020,0</a:t>
                      </a:r>
                    </a:p>
                  </a:txBody>
                  <a:tcPr marL="54634" marR="54634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 smtClean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6381,0</a:t>
                      </a:r>
                      <a:endParaRPr lang="ru-RU" sz="1400" b="1" i="1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34" marR="54634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 smtClean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6763,0</a:t>
                      </a:r>
                      <a:endParaRPr lang="ru-RU" sz="1400" b="1" i="1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34" marR="54634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9366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Аудандық маңызы </a:t>
                      </a:r>
                      <a:r>
                        <a:rPr kumimoji="0" lang="ru-RU" sz="12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бар </a:t>
                      </a:r>
                      <a:r>
                        <a:rPr kumimoji="0" lang="ru-RU" sz="12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қалаларда</a:t>
                      </a:r>
                      <a:r>
                        <a:rPr kumimoji="0" lang="ru-RU" sz="12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12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кенттерде</a:t>
                      </a:r>
                      <a:r>
                        <a:rPr kumimoji="0" lang="ru-RU" sz="12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12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ауылдарда</a:t>
                      </a:r>
                      <a:r>
                        <a:rPr kumimoji="0" lang="ru-RU" sz="12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12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ауылдық округтерде</a:t>
                      </a:r>
                      <a:r>
                        <a:rPr kumimoji="0" lang="ru-RU" sz="12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автомобиль </a:t>
                      </a:r>
                      <a:r>
                        <a:rPr kumimoji="0" lang="ru-RU" sz="12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жолдарының жұмыс істеуін</a:t>
                      </a:r>
                      <a:r>
                        <a:rPr kumimoji="0" lang="ru-RU" sz="12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қамтамасыз ету</a:t>
                      </a:r>
                      <a:endParaRPr kumimoji="0" lang="ru-RU" sz="1200" b="1" i="1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A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4012,0</a:t>
                      </a:r>
                    </a:p>
                  </a:txBody>
                  <a:tcPr marL="54634" marR="54634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4487,0</a:t>
                      </a:r>
                    </a:p>
                  </a:txBody>
                  <a:tcPr marL="54634" marR="54634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 smtClean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4756,0</a:t>
                      </a:r>
                      <a:endParaRPr lang="ru-RU" sz="1400" b="1" i="1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34" marR="54634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 smtClean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5041,0</a:t>
                      </a:r>
                      <a:endParaRPr lang="ru-RU" sz="1400" b="1" i="1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34" marR="54634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6834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Елді</a:t>
                      </a:r>
                      <a:r>
                        <a:rPr kumimoji="0" lang="ru-RU" sz="12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мекендерді</a:t>
                      </a:r>
                      <a:r>
                        <a:rPr kumimoji="0" lang="ru-RU" sz="12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абаттандыру</a:t>
                      </a:r>
                      <a:r>
                        <a:rPr kumimoji="0" lang="ru-RU" sz="12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мен </a:t>
                      </a:r>
                      <a:r>
                        <a:rPr kumimoji="0" lang="ru-RU" sz="12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көгалдандыру</a:t>
                      </a:r>
                      <a:endParaRPr kumimoji="0" lang="ru-RU" sz="1200" b="1" i="1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A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1103,0</a:t>
                      </a:r>
                    </a:p>
                  </a:txBody>
                  <a:tcPr marL="54634" marR="54634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1234,0</a:t>
                      </a:r>
                    </a:p>
                  </a:txBody>
                  <a:tcPr marL="54634" marR="54634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 smtClean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1308,0</a:t>
                      </a:r>
                      <a:endParaRPr lang="ru-RU" sz="1400" b="1" i="1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34" marR="54634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 smtClean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1368,0</a:t>
                      </a:r>
                      <a:endParaRPr lang="ru-RU" sz="1400" b="1" i="1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34" marR="54634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46834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Елді</a:t>
                      </a:r>
                      <a:r>
                        <a:rPr kumimoji="0" lang="ru-RU" sz="12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мекендердің санитариясын</a:t>
                      </a:r>
                      <a:r>
                        <a:rPr kumimoji="0" lang="ru-RU" sz="12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қамтамасыз ету</a:t>
                      </a:r>
                      <a:endParaRPr kumimoji="0" lang="ru-RU" sz="1200" b="1" i="1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A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1108,0</a:t>
                      </a:r>
                    </a:p>
                  </a:txBody>
                  <a:tcPr marL="54634" marR="54634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1239,0</a:t>
                      </a:r>
                    </a:p>
                  </a:txBody>
                  <a:tcPr marL="54634" marR="54634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 smtClean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1313,0</a:t>
                      </a:r>
                      <a:endParaRPr lang="ru-RU" sz="1400" b="1" i="1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34" marR="54634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 smtClean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1392,0</a:t>
                      </a:r>
                      <a:endParaRPr lang="ru-RU" sz="1400" b="1" i="1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34" marR="54634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786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k-KZ" sz="1200" b="1" i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Мақсатты трансферттерді қайтару</a:t>
                      </a:r>
                      <a:endParaRPr kumimoji="0" lang="ru-RU" sz="1200" b="1" i="1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A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54634" marR="54634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54634" marR="54634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54634" marR="54634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54634" marR="54634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91258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k-KZ" sz="1200" b="1" i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Аудандық қалалардың, ауылдардың, кенттердің, ауылдық округтердің автомобиль жолдарын күрделі және орташа жөндеу</a:t>
                      </a:r>
                      <a:endParaRPr kumimoji="0" lang="ru-RU" sz="1200" b="1" i="1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A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66699,0</a:t>
                      </a:r>
                    </a:p>
                  </a:txBody>
                  <a:tcPr marL="54634" marR="54634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54634" marR="54634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54634" marR="54634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54634" marR="54634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91258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Заңнаманың өзгеруіне байланысты жоғары тұрған бюджеттің шығындарын өтеуге төмен тұрған бюджеттен берілетін ағымдағы нысаналы трансферттер</a:t>
                      </a:r>
                      <a:endParaRPr kumimoji="0" lang="ru-RU" sz="1200" b="1" i="1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A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1" dirty="0" smtClean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1" i="1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34" marR="54634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1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1" i="1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34" marR="54634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1" dirty="0" smtClean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1923</a:t>
                      </a:r>
                      <a:endParaRPr lang="ru-RU" sz="1400" b="1" i="1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34" marR="54634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1" smtClean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1" i="1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34" marR="54634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</a:tr>
            </a:tbl>
          </a:graphicData>
        </a:graphic>
      </p:graphicFrame>
      <p:sp>
        <p:nvSpPr>
          <p:cNvPr id="26711" name="Rectangle 1"/>
          <p:cNvSpPr>
            <a:spLocks noGrp="1" noChangeArrowheads="1"/>
          </p:cNvSpPr>
          <p:nvPr>
            <p:ph type="title"/>
          </p:nvPr>
        </p:nvSpPr>
        <p:spPr>
          <a:xfrm>
            <a:off x="268941" y="-666974"/>
            <a:ext cx="10886739" cy="1231106"/>
          </a:xfrm>
        </p:spPr>
        <p:txBody>
          <a:bodyPr wrap="square" anchor="ctr">
            <a:spAutoFit/>
          </a:bodyPr>
          <a:lstStyle/>
          <a:p>
            <a:pPr algn="ctr" defTabSz="914400"/>
            <a:r>
              <a:rPr lang="ru-RU" sz="2400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Байзақов</a:t>
            </a:r>
            <a:r>
              <a:rPr lang="ru-RU" sz="24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ауылдық</a:t>
            </a:r>
            <a:r>
              <a:rPr lang="ru-RU" sz="24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округі</a:t>
            </a:r>
            <a:r>
              <a:rPr lang="ru-RU" sz="24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бюджетінің</a:t>
            </a:r>
            <a:r>
              <a:rPr lang="ru-RU" sz="24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шығыстары</a:t>
            </a:r>
            <a:r>
              <a:rPr lang="ru-RU" sz="1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бағдарламалар</a:t>
            </a:r>
            <a:r>
              <a:rPr lang="ru-RU" sz="1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бөлінісінде</a:t>
            </a:r>
            <a:r>
              <a:rPr lang="ru-RU" sz="1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altLang="ru-RU" sz="16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16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1600" b="1" i="1" dirty="0">
                <a:solidFill>
                  <a:schemeClr val="tx2"/>
                </a:solidFill>
                <a:latin typeface="Calibri" pitchFamily="34" charset="0"/>
                <a:cs typeface="Times New Roman" pitchFamily="18" charset="0"/>
              </a:rPr>
              <a:t>                                                                                                                </a:t>
            </a:r>
            <a:r>
              <a:rPr lang="ru-RU" altLang="ru-RU" sz="1600" b="1" i="1" dirty="0" err="1">
                <a:solidFill>
                  <a:schemeClr val="tx2"/>
                </a:solidFill>
                <a:latin typeface="Calibri" pitchFamily="34" charset="0"/>
                <a:cs typeface="Times New Roman" pitchFamily="18" charset="0"/>
              </a:rPr>
              <a:t>мың.тенге</a:t>
            </a:r>
            <a:r>
              <a:rPr lang="ru-RU" altLang="ru-RU" sz="16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16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altLang="ru-RU" sz="1800" dirty="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Прямоугольник 2"/>
          <p:cNvSpPr>
            <a:spLocks noChangeArrowheads="1"/>
          </p:cNvSpPr>
          <p:nvPr/>
        </p:nvSpPr>
        <p:spPr bwMode="auto">
          <a:xfrm>
            <a:off x="285750" y="142875"/>
            <a:ext cx="11334750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 i="1" dirty="0" err="1">
                <a:solidFill>
                  <a:schemeClr val="tx2"/>
                </a:solidFill>
                <a:latin typeface="Trebuchet MS" pitchFamily="34" charset="0"/>
              </a:rPr>
              <a:t>Байзақов</a:t>
            </a:r>
            <a:r>
              <a:rPr lang="ru-RU" sz="2800" b="1" i="1" dirty="0">
                <a:solidFill>
                  <a:schemeClr val="tx2"/>
                </a:solidFill>
                <a:latin typeface="Trebuchet MS" pitchFamily="34" charset="0"/>
              </a:rPr>
              <a:t> </a:t>
            </a:r>
            <a:r>
              <a:rPr lang="ru-RU" sz="2800" b="1" i="1" dirty="0" err="1">
                <a:solidFill>
                  <a:schemeClr val="tx2"/>
                </a:solidFill>
                <a:latin typeface="Trebuchet MS" pitchFamily="34" charset="0"/>
              </a:rPr>
              <a:t>ауылдық</a:t>
            </a:r>
            <a:r>
              <a:rPr lang="ru-RU" sz="2800" b="1" i="1" dirty="0">
                <a:solidFill>
                  <a:schemeClr val="tx2"/>
                </a:solidFill>
                <a:latin typeface="Trebuchet MS" pitchFamily="34" charset="0"/>
              </a:rPr>
              <a:t> </a:t>
            </a:r>
            <a:r>
              <a:rPr lang="ru-RU" sz="2800" b="1" i="1" dirty="0" err="1">
                <a:solidFill>
                  <a:schemeClr val="tx2"/>
                </a:solidFill>
                <a:latin typeface="Trebuchet MS" pitchFamily="34" charset="0"/>
              </a:rPr>
              <a:t>округі</a:t>
            </a:r>
            <a:r>
              <a:rPr lang="ru-RU" sz="2800" b="1" i="1" dirty="0">
                <a:solidFill>
                  <a:schemeClr val="tx2"/>
                </a:solidFill>
                <a:latin typeface="Trebuchet MS" pitchFamily="34" charset="0"/>
              </a:rPr>
              <a:t> </a:t>
            </a:r>
            <a:r>
              <a:rPr lang="ru-RU" sz="2800" b="1" i="1" dirty="0" err="1">
                <a:solidFill>
                  <a:schemeClr val="tx2"/>
                </a:solidFill>
                <a:latin typeface="Trebuchet MS" pitchFamily="34" charset="0"/>
              </a:rPr>
              <a:t>бюджетінің</a:t>
            </a:r>
            <a:r>
              <a:rPr lang="ru-RU" sz="2800" b="1" i="1" dirty="0">
                <a:solidFill>
                  <a:schemeClr val="tx2"/>
                </a:solidFill>
                <a:latin typeface="Trebuchet MS" pitchFamily="34" charset="0"/>
              </a:rPr>
              <a:t> </a:t>
            </a:r>
            <a:r>
              <a:rPr lang="ru-RU" sz="2800" b="1" i="1" dirty="0" err="1">
                <a:solidFill>
                  <a:schemeClr val="tx2"/>
                </a:solidFill>
                <a:latin typeface="Trebuchet MS" pitchFamily="34" charset="0"/>
              </a:rPr>
              <a:t>қаражатын</a:t>
            </a:r>
            <a:r>
              <a:rPr lang="ru-RU" sz="2800" b="1" i="1" dirty="0">
                <a:solidFill>
                  <a:schemeClr val="tx2"/>
                </a:solidFill>
                <a:latin typeface="Trebuchet MS" pitchFamily="34" charset="0"/>
              </a:rPr>
              <a:t> </a:t>
            </a:r>
            <a:r>
              <a:rPr lang="ru-RU" sz="2800" b="1" i="1" dirty="0" err="1">
                <a:solidFill>
                  <a:schemeClr val="tx2"/>
                </a:solidFill>
                <a:latin typeface="Trebuchet MS" pitchFamily="34" charset="0"/>
              </a:rPr>
              <a:t>жұмсаудың</a:t>
            </a:r>
            <a:r>
              <a:rPr lang="ru-RU" sz="2800" b="1" i="1" dirty="0">
                <a:solidFill>
                  <a:schemeClr val="tx2"/>
                </a:solidFill>
                <a:latin typeface="Trebuchet MS" pitchFamily="34" charset="0"/>
              </a:rPr>
              <a:t> </a:t>
            </a:r>
            <a:r>
              <a:rPr lang="ru-RU" sz="2800" b="1" i="1" dirty="0" err="1">
                <a:solidFill>
                  <a:schemeClr val="tx2"/>
                </a:solidFill>
                <a:latin typeface="Trebuchet MS" pitchFamily="34" charset="0"/>
              </a:rPr>
              <a:t>негізгі</a:t>
            </a:r>
            <a:r>
              <a:rPr lang="ru-RU" sz="2800" b="1" i="1" dirty="0">
                <a:solidFill>
                  <a:schemeClr val="tx2"/>
                </a:solidFill>
                <a:latin typeface="Trebuchet MS" pitchFamily="34" charset="0"/>
              </a:rPr>
              <a:t> </a:t>
            </a:r>
            <a:r>
              <a:rPr lang="ru-RU" sz="2800" b="1" i="1" dirty="0" err="1">
                <a:solidFill>
                  <a:schemeClr val="tx2"/>
                </a:solidFill>
                <a:latin typeface="Trebuchet MS" pitchFamily="34" charset="0"/>
              </a:rPr>
              <a:t>бағыттары</a:t>
            </a:r>
            <a:r>
              <a:rPr lang="ru-RU" sz="2800" b="1" i="1" dirty="0">
                <a:solidFill>
                  <a:schemeClr val="tx2"/>
                </a:solidFill>
                <a:latin typeface="Trebuchet MS" pitchFamily="34" charset="0"/>
              </a:rPr>
              <a:t> </a:t>
            </a:r>
            <a:r>
              <a:rPr lang="ru-RU" sz="2800" b="1" i="1" dirty="0" err="1">
                <a:solidFill>
                  <a:schemeClr val="tx2"/>
                </a:solidFill>
                <a:latin typeface="Trebuchet MS" pitchFamily="34" charset="0"/>
              </a:rPr>
              <a:t>Ертіс</a:t>
            </a:r>
            <a:r>
              <a:rPr lang="ru-RU" sz="2800" b="1" i="1" dirty="0">
                <a:solidFill>
                  <a:schemeClr val="tx2"/>
                </a:solidFill>
                <a:latin typeface="Trebuchet MS" pitchFamily="34" charset="0"/>
              </a:rPr>
              <a:t> </a:t>
            </a:r>
            <a:r>
              <a:rPr lang="ru-RU" sz="2800" b="1" i="1" dirty="0" err="1">
                <a:solidFill>
                  <a:schemeClr val="tx2"/>
                </a:solidFill>
                <a:latin typeface="Trebuchet MS" pitchFamily="34" charset="0"/>
              </a:rPr>
              <a:t>ауданының</a:t>
            </a:r>
            <a:r>
              <a:rPr lang="ru-RU" sz="2800" b="1" i="1" dirty="0">
                <a:solidFill>
                  <a:schemeClr val="tx2"/>
                </a:solidFill>
                <a:latin typeface="Trebuchet MS" pitchFamily="34" charset="0"/>
              </a:rPr>
              <a:t> 202</a:t>
            </a:r>
            <a:r>
              <a:rPr lang="x-none" sz="2800" b="1" i="1" dirty="0">
                <a:solidFill>
                  <a:schemeClr val="tx2"/>
                </a:solidFill>
                <a:latin typeface="Trebuchet MS" pitchFamily="34" charset="0"/>
              </a:rPr>
              <a:t>7</a:t>
            </a:r>
            <a:r>
              <a:rPr lang="ru-RU" sz="2800" b="1" i="1" dirty="0">
                <a:solidFill>
                  <a:schemeClr val="tx2"/>
                </a:solidFill>
                <a:latin typeface="Trebuchet MS" pitchFamily="34" charset="0"/>
              </a:rPr>
              <a:t> </a:t>
            </a:r>
            <a:r>
              <a:rPr lang="ru-RU" sz="2800" b="1" i="1" dirty="0" err="1">
                <a:solidFill>
                  <a:schemeClr val="tx2"/>
                </a:solidFill>
                <a:latin typeface="Trebuchet MS" pitchFamily="34" charset="0"/>
              </a:rPr>
              <a:t>жылы</a:t>
            </a:r>
            <a:r>
              <a:rPr lang="ru-RU" sz="2800" b="1" i="1" dirty="0">
                <a:solidFill>
                  <a:schemeClr val="tx2"/>
                </a:solidFill>
                <a:latin typeface="Trebuchet MS" pitchFamily="34" charset="0"/>
              </a:rPr>
              <a:t> </a:t>
            </a:r>
            <a:r>
              <a:rPr lang="ru-RU" sz="2800" b="1" i="1" dirty="0" err="1">
                <a:solidFill>
                  <a:schemeClr val="tx2"/>
                </a:solidFill>
                <a:latin typeface="Trebuchet MS" pitchFamily="34" charset="0"/>
              </a:rPr>
              <a:t>жылы</a:t>
            </a:r>
            <a:r>
              <a:rPr lang="ru-RU" sz="2800" dirty="0">
                <a:latin typeface="Trebuchet MS" pitchFamily="34" charset="0"/>
              </a:rPr>
              <a:t>, </a:t>
            </a:r>
          </a:p>
          <a:p>
            <a:pPr algn="ctr"/>
            <a:r>
              <a:rPr lang="ru-RU" sz="2800" dirty="0">
                <a:latin typeface="Trebuchet MS" pitchFamily="34" charset="0"/>
              </a:rPr>
              <a:t>                                                                             </a:t>
            </a:r>
            <a:r>
              <a:rPr lang="ru-RU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мың теңге</a:t>
            </a:r>
            <a:endParaRPr lang="ru-RU" b="1" i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b="1" i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Диаграмма 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3507273523"/>
              </p:ext>
            </p:extLst>
          </p:nvPr>
        </p:nvGraphicFramePr>
        <p:xfrm>
          <a:off x="487363" y="1387736"/>
          <a:ext cx="9675812" cy="47010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Прямоугольник 1"/>
          <p:cNvSpPr>
            <a:spLocks noChangeArrowheads="1"/>
          </p:cNvSpPr>
          <p:nvPr/>
        </p:nvSpPr>
        <p:spPr bwMode="auto">
          <a:xfrm>
            <a:off x="0" y="142875"/>
            <a:ext cx="118110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 i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Абаттандыру</a:t>
            </a:r>
            <a:r>
              <a:rPr lang="ru-RU" sz="32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32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іс-шаралар</a:t>
            </a:r>
            <a:r>
              <a:rPr lang="ru-RU" sz="32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  <p:sp>
        <p:nvSpPr>
          <p:cNvPr id="28674" name="TextBox 4"/>
          <p:cNvSpPr txBox="1">
            <a:spLocks noChangeArrowheads="1"/>
          </p:cNvSpPr>
          <p:nvPr/>
        </p:nvSpPr>
        <p:spPr bwMode="auto">
          <a:xfrm>
            <a:off x="285750" y="1428750"/>
            <a:ext cx="9493250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endParaRPr lang="ru-RU">
              <a:solidFill>
                <a:srgbClr val="000099"/>
              </a:solidFill>
              <a:latin typeface="Trebuchet MS" pitchFamily="34" charset="0"/>
            </a:endParaRPr>
          </a:p>
          <a:p>
            <a:pPr algn="just">
              <a:buFont typeface="Wingdings" pitchFamily="2" charset="2"/>
              <a:buChar char="v"/>
            </a:pPr>
            <a:endParaRPr lang="ru-RU" sz="2000" b="1" i="1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5751" y="494853"/>
            <a:ext cx="4727314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6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kk-KZ" sz="2400" b="1" i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ағаш көшеттерін отырғызу (шырша, терек, қарағай), И.Байзақова, Үлгүлі, Луговое ауылдарына гүл егу.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400" b="1" i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- ақпараттық баннерлерді шығару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400" b="1" i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- экологиялық тазалық күндері жалпы сомасы 1</a:t>
            </a:r>
            <a:r>
              <a:rPr lang="x-none" sz="2400" b="1" i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234</a:t>
            </a:r>
            <a:r>
              <a:rPr lang="kk-KZ" sz="2400" b="1" i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,0 мың теңге. </a:t>
            </a:r>
            <a:endParaRPr lang="kk-KZ" sz="2400" b="1" i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i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8676" name="Picture 4" descr="D:\system\Desktop\IMG-20211103-WA00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7338" y="795338"/>
            <a:ext cx="5884862" cy="3798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7" name="Picture 4" descr="D:\system\Desktop\IMG-20211103-WA003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41938" y="3765550"/>
            <a:ext cx="5964237" cy="287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46552" y="3377900"/>
            <a:ext cx="5938220" cy="3281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2" descr="C:\Users\UEfi\Desktop\фото\IMG-20230907-WA002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17460" y="688489"/>
            <a:ext cx="6465346" cy="3517751"/>
          </a:xfrm>
          <a:prstGeom prst="rect">
            <a:avLst/>
          </a:prstGeom>
          <a:noFill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38976" y="3689873"/>
            <a:ext cx="6497618" cy="3033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2" descr="C:\Users\1\Desktop\IMG-20231201-WA0008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228215" y="3625326"/>
            <a:ext cx="6508377" cy="3232673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376518" y="3915784"/>
            <a:ext cx="46257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i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3" descr="C:\Users\UEfi\Desktop\IMG-20240603-WA0003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064369" y="609600"/>
            <a:ext cx="3493477" cy="6248400"/>
          </a:xfrm>
          <a:prstGeom prst="rect">
            <a:avLst/>
          </a:prstGeom>
          <a:noFill/>
        </p:spPr>
      </p:pic>
      <p:pic>
        <p:nvPicPr>
          <p:cNvPr id="14" name="Picture 2" descr="C:\Users\UEfi\Desktop\IMG-20240716-WA0027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8509299" y="601884"/>
            <a:ext cx="3483892" cy="6256116"/>
          </a:xfrm>
          <a:prstGeom prst="rect">
            <a:avLst/>
          </a:prstGeom>
          <a:noFill/>
        </p:spPr>
      </p:pic>
      <p:pic>
        <p:nvPicPr>
          <p:cNvPr id="15" name="Picture 2" descr="C:\Users\UEfi\Desktop\фото\IMG-20230907-WA002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495818" y="613186"/>
            <a:ext cx="6952164" cy="62448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extBox 4"/>
          <p:cNvSpPr txBox="1">
            <a:spLocks noChangeArrowheads="1"/>
          </p:cNvSpPr>
          <p:nvPr/>
        </p:nvSpPr>
        <p:spPr bwMode="auto">
          <a:xfrm>
            <a:off x="285750" y="1428750"/>
            <a:ext cx="9493250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endParaRPr lang="ru-RU">
              <a:solidFill>
                <a:srgbClr val="000099"/>
              </a:solidFill>
              <a:latin typeface="Trebuchet MS" pitchFamily="34" charset="0"/>
            </a:endParaRPr>
          </a:p>
          <a:p>
            <a:pPr algn="just">
              <a:buFont typeface="Wingdings" pitchFamily="2" charset="2"/>
              <a:buChar char="v"/>
            </a:pPr>
            <a:endParaRPr lang="ru-RU" sz="2000" b="1" i="1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8613" y="3905250"/>
            <a:ext cx="4748212" cy="218521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endParaRPr lang="ru-RU" sz="2000" b="1" i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Ұйымдастырылмаған</a:t>
            </a:r>
            <a:r>
              <a:rPr lang="ru-RU" sz="16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полигондарды</a:t>
            </a:r>
            <a:r>
              <a:rPr lang="ru-RU" sz="16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әкету</a:t>
            </a:r>
            <a:r>
              <a:rPr lang="ru-RU" sz="16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, бос </a:t>
            </a:r>
            <a:r>
              <a:rPr lang="ru-RU" sz="1600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жерлерді</a:t>
            </a:r>
            <a:r>
              <a:rPr lang="ru-RU" sz="16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тазарту</a:t>
            </a:r>
            <a:r>
              <a:rPr lang="ru-RU" sz="16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арамшөптерді</a:t>
            </a:r>
            <a:r>
              <a:rPr lang="ru-RU" sz="16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шабу, </a:t>
            </a:r>
            <a:r>
              <a:rPr lang="ru-RU" sz="1600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тозығы</a:t>
            </a:r>
            <a:r>
              <a:rPr lang="ru-RU" sz="16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жеткен</a:t>
            </a:r>
            <a:r>
              <a:rPr lang="ru-RU" sz="16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құрылыстарды</a:t>
            </a:r>
            <a:r>
              <a:rPr lang="ru-RU" sz="16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әкету</a:t>
            </a:r>
            <a:r>
              <a:rPr lang="ru-RU" sz="16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) - 1</a:t>
            </a:r>
            <a:r>
              <a:rPr lang="x-none" sz="16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23</a:t>
            </a:r>
            <a:r>
              <a:rPr lang="ru-RU" sz="16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9,0 </a:t>
            </a:r>
            <a:r>
              <a:rPr lang="ru-RU" sz="1600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мың</a:t>
            </a:r>
            <a:r>
              <a:rPr lang="ru-RU" sz="16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теңге</a:t>
            </a:r>
            <a:r>
              <a:rPr lang="ru-RU" sz="16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И.Байзақов</a:t>
            </a:r>
            <a:r>
              <a:rPr lang="ru-RU" sz="16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а. (5га),Луговое а. (3га), </a:t>
            </a:r>
            <a:r>
              <a:rPr lang="ru-RU" sz="1600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Улгули</a:t>
            </a:r>
            <a:r>
              <a:rPr lang="ru-RU" sz="16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а. (1га) 3 </a:t>
            </a:r>
            <a:r>
              <a:rPr lang="ru-RU" sz="1600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қоқыс</a:t>
            </a:r>
            <a:r>
              <a:rPr lang="ru-RU" sz="16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6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Ү</a:t>
            </a:r>
            <a:r>
              <a:rPr lang="ru-RU" sz="1600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йлгул</a:t>
            </a:r>
            <a:r>
              <a:rPr lang="en-US" sz="1600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16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ұстау</a:t>
            </a:r>
            <a:r>
              <a:rPr lang="ru-RU" sz="16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қоқыс</a:t>
            </a:r>
            <a:r>
              <a:rPr lang="ru-RU" sz="16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үйінділерін</a:t>
            </a:r>
            <a:r>
              <a:rPr lang="ru-RU" sz="16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жоспарлау</a:t>
            </a:r>
            <a:r>
              <a:rPr lang="ru-RU" sz="16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23" name="Picture 4" descr="D:\system\Desktop\IMG-20211103-WA00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563" y="936625"/>
            <a:ext cx="9317037" cy="297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4" name="Picture 4" descr="D:\system\Desktop\IMG-20211103-WA003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21275" y="4044950"/>
            <a:ext cx="4432300" cy="259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5" name="Прямоугольник 5"/>
          <p:cNvSpPr>
            <a:spLocks noChangeArrowheads="1"/>
          </p:cNvSpPr>
          <p:nvPr/>
        </p:nvSpPr>
        <p:spPr bwMode="auto">
          <a:xfrm>
            <a:off x="527050" y="215900"/>
            <a:ext cx="9359900" cy="70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И. </a:t>
            </a:r>
            <a:r>
              <a:rPr lang="ru-RU" sz="2000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Байзақов</a:t>
            </a:r>
            <a:r>
              <a:rPr lang="ru-RU" sz="20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kk-KZ" sz="20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Ү</a:t>
            </a:r>
            <a:r>
              <a:rPr lang="ru-RU" sz="2000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лгілі</a:t>
            </a:r>
            <a:r>
              <a:rPr lang="ru-RU" sz="20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Луговое </a:t>
            </a:r>
            <a:r>
              <a:rPr lang="ru-RU" sz="2000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ауылдарының</a:t>
            </a:r>
            <a:r>
              <a:rPr lang="ru-RU" sz="20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аумақтарын</a:t>
            </a:r>
            <a:r>
              <a:rPr lang="ru-RU" sz="20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санитарлық</a:t>
            </a:r>
            <a:r>
              <a:rPr lang="ru-RU" sz="20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тазалау</a:t>
            </a:r>
            <a:r>
              <a:rPr lang="ru-RU" sz="20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20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іс-шаралар</a:t>
            </a:r>
            <a:r>
              <a:rPr lang="ru-RU" sz="20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өткізу</a:t>
            </a:r>
            <a:r>
              <a:rPr lang="ru-RU" sz="20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Заголовок 1"/>
          <p:cNvSpPr>
            <a:spLocks noGrp="1"/>
          </p:cNvSpPr>
          <p:nvPr>
            <p:ph type="title"/>
          </p:nvPr>
        </p:nvSpPr>
        <p:spPr>
          <a:xfrm>
            <a:off x="569913" y="609600"/>
            <a:ext cx="9305925" cy="971550"/>
          </a:xfrm>
        </p:spPr>
        <p:txBody>
          <a:bodyPr>
            <a:normAutofit/>
          </a:bodyPr>
          <a:lstStyle/>
          <a:p>
            <a:pPr eaLnBrk="1" hangingPunct="1"/>
            <a:r>
              <a:rPr lang="ru-RU" sz="28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Көшені жарықтандыру бойынша</a:t>
            </a:r>
            <a:r>
              <a:rPr lang="ru-RU" sz="28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іс-шаралар</a:t>
            </a:r>
            <a:r>
              <a:rPr lang="ru-RU" sz="28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өткізу:</a:t>
            </a:r>
            <a:endParaRPr lang="ru-RU" sz="2800" b="1" i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746" name="Содержимое 2"/>
          <p:cNvSpPr>
            <a:spLocks noGrp="1"/>
          </p:cNvSpPr>
          <p:nvPr>
            <p:ph idx="1"/>
          </p:nvPr>
        </p:nvSpPr>
        <p:spPr>
          <a:xfrm>
            <a:off x="430437" y="1537578"/>
            <a:ext cx="8596312" cy="4744888"/>
          </a:xfrm>
        </p:spPr>
        <p:txBody>
          <a:bodyPr/>
          <a:lstStyle/>
          <a:p>
            <a:pPr eaLnBrk="1" hangingPunct="1"/>
            <a:r>
              <a:rPr lang="ru-RU" sz="24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Елді</a:t>
            </a:r>
            <a:r>
              <a:rPr lang="ru-RU" sz="24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мекендерде</a:t>
            </a:r>
            <a:r>
              <a:rPr lang="ru-RU" sz="24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көшелерді</a:t>
            </a:r>
            <a:r>
              <a:rPr lang="ru-RU" sz="24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жарықтандыру</a:t>
            </a:r>
            <a:r>
              <a:rPr lang="ru-RU" sz="24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-</a:t>
            </a:r>
            <a:r>
              <a:rPr lang="en-US" sz="24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60</a:t>
            </a:r>
            <a:r>
              <a:rPr lang="x-none" sz="24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ru-RU" sz="24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,0 </a:t>
            </a:r>
            <a:r>
              <a:rPr lang="ru-RU" sz="24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мың</a:t>
            </a:r>
            <a:r>
              <a:rPr lang="ru-RU" sz="24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теңге</a:t>
            </a:r>
            <a:r>
              <a:rPr lang="ru-RU" sz="24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eaLnBrk="1" hangingPunct="1"/>
            <a:r>
              <a:rPr lang="ru-RU" sz="24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Тұрақты</a:t>
            </a:r>
            <a:r>
              <a:rPr lang="ru-RU" sz="24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ұстауды</a:t>
            </a:r>
            <a:r>
              <a:rPr lang="ru-RU" sz="24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4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қызмет</a:t>
            </a:r>
            <a:r>
              <a:rPr lang="ru-RU" sz="24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көрсетуді</a:t>
            </a:r>
            <a:r>
              <a:rPr lang="ru-RU" sz="24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талап</a:t>
            </a:r>
            <a:r>
              <a:rPr lang="ru-RU" sz="24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ететін</a:t>
            </a:r>
            <a:r>
              <a:rPr lang="ru-RU" sz="24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көше</a:t>
            </a:r>
            <a:r>
              <a:rPr lang="ru-RU" sz="24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жарығының</a:t>
            </a:r>
            <a:r>
              <a:rPr lang="ru-RU" sz="24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184</a:t>
            </a:r>
            <a:r>
              <a:rPr lang="ru-RU" sz="24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шамшырағының</a:t>
            </a:r>
            <a:r>
              <a:rPr lang="ru-RU" sz="24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жұмыс</a:t>
            </a:r>
            <a:r>
              <a:rPr lang="ru-RU" sz="24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істеуі</a:t>
            </a:r>
            <a:r>
              <a:rPr lang="ru-RU" sz="24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көше</a:t>
            </a:r>
            <a:r>
              <a:rPr lang="ru-RU" sz="24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жарығының</a:t>
            </a:r>
            <a:r>
              <a:rPr lang="ru-RU" sz="24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тұтынылған</a:t>
            </a:r>
            <a:r>
              <a:rPr lang="ru-RU" sz="24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электр</a:t>
            </a:r>
            <a:r>
              <a:rPr lang="ru-RU" sz="24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энергиясын</a:t>
            </a:r>
            <a:r>
              <a:rPr lang="ru-RU" sz="24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төлеуге</a:t>
            </a:r>
            <a:r>
              <a:rPr lang="ru-RU" sz="24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</a:t>
            </a:r>
          </a:p>
          <a:p>
            <a:pPr eaLnBrk="1" hangingPunct="1"/>
            <a:r>
              <a:rPr lang="ru-RU" sz="24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ауылдардың сыртқы жарықтандыру желілерін</a:t>
            </a:r>
            <a:r>
              <a:rPr lang="ru-RU" sz="24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ағымдағы жөндеу </a:t>
            </a:r>
            <a:r>
              <a:rPr lang="ru-RU" sz="24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Байзақова</a:t>
            </a:r>
            <a:r>
              <a:rPr lang="ru-RU" sz="24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kk-KZ" sz="24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Ү</a:t>
            </a:r>
            <a:r>
              <a:rPr lang="ru-RU" sz="24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лгілі</a:t>
            </a:r>
            <a:r>
              <a:rPr lang="ru-RU" sz="24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Луговое, </a:t>
            </a:r>
            <a:r>
              <a:rPr lang="ru-RU" sz="24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шамдарды</a:t>
            </a:r>
            <a:r>
              <a:rPr lang="ru-RU" sz="24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энергия </a:t>
            </a:r>
            <a:r>
              <a:rPr lang="ru-RU" sz="24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үнемдейтін</a:t>
            </a:r>
            <a:r>
              <a:rPr lang="ru-RU" sz="24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жарықдиодты</a:t>
            </a:r>
            <a:r>
              <a:rPr lang="ru-RU" sz="24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шамдарға</a:t>
            </a:r>
            <a:r>
              <a:rPr lang="ru-RU" sz="24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ауыстыру</a:t>
            </a:r>
            <a:r>
              <a:rPr lang="ru-RU" sz="24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дана, </a:t>
            </a:r>
            <a:r>
              <a:rPr lang="ru-RU" sz="24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сымдарды</a:t>
            </a:r>
            <a:r>
              <a:rPr lang="ru-RU" sz="24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ауыстыру</a:t>
            </a:r>
            <a:r>
              <a:rPr lang="ru-RU" sz="24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тұтынылған</a:t>
            </a:r>
            <a:r>
              <a:rPr lang="ru-RU" sz="24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электр</a:t>
            </a:r>
            <a:r>
              <a:rPr lang="ru-RU" sz="24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энергиясын</a:t>
            </a:r>
            <a:r>
              <a:rPr lang="ru-RU" sz="24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есепке</a:t>
            </a:r>
            <a:r>
              <a:rPr lang="ru-RU" sz="24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алу</a:t>
            </a:r>
            <a:r>
              <a:rPr lang="ru-RU" sz="24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24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есептегіштерді</a:t>
            </a:r>
            <a:r>
              <a:rPr lang="ru-RU" sz="24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орнату</a:t>
            </a:r>
            <a:r>
              <a:rPr lang="ru-RU" sz="24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фото реле </a:t>
            </a:r>
            <a:r>
              <a:rPr lang="ru-RU" sz="24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орнату</a:t>
            </a:r>
            <a:r>
              <a:rPr lang="ru-RU" sz="24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Прямоугольник 1"/>
          <p:cNvSpPr>
            <a:spLocks noChangeArrowheads="1"/>
          </p:cNvSpPr>
          <p:nvPr/>
        </p:nvSpPr>
        <p:spPr bwMode="auto">
          <a:xfrm>
            <a:off x="0" y="171450"/>
            <a:ext cx="117046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sz="24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етуге</a:t>
            </a:r>
            <a:r>
              <a:rPr lang="ru-RU" sz="24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24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бюджет </a:t>
            </a:r>
            <a:r>
              <a:rPr lang="ru-RU" sz="2400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шығыстары</a:t>
            </a:r>
            <a:r>
              <a:rPr lang="ru-RU" sz="24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жолдардың</a:t>
            </a:r>
            <a:r>
              <a:rPr lang="ru-RU" sz="24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жұмыс</a:t>
            </a:r>
            <a:r>
              <a:rPr lang="ru-RU" sz="24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істеуі</a:t>
            </a:r>
            <a:r>
              <a:rPr lang="ru-RU" sz="24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:</a:t>
            </a:r>
            <a:endParaRPr lang="ru-RU" sz="2400" i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770" name="TextBox 4"/>
          <p:cNvSpPr txBox="1">
            <a:spLocks noChangeArrowheads="1"/>
          </p:cNvSpPr>
          <p:nvPr/>
        </p:nvSpPr>
        <p:spPr bwMode="auto">
          <a:xfrm>
            <a:off x="285750" y="882650"/>
            <a:ext cx="9493250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endParaRPr lang="ru-RU">
              <a:solidFill>
                <a:srgbClr val="000099"/>
              </a:solidFill>
              <a:latin typeface="Trebuchet MS" pitchFamily="34" charset="0"/>
            </a:endParaRPr>
          </a:p>
          <a:p>
            <a:pPr algn="just"/>
            <a:endParaRPr lang="ru-RU" sz="2000" b="1" i="1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2771" name="Picture 4" descr="D:\system\Desktop\IMG-20211103-WA00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5093" y="2947597"/>
            <a:ext cx="4636639" cy="35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2" name="Прямоугольник 9"/>
          <p:cNvSpPr>
            <a:spLocks noChangeArrowheads="1"/>
          </p:cNvSpPr>
          <p:nvPr/>
        </p:nvSpPr>
        <p:spPr bwMode="auto">
          <a:xfrm>
            <a:off x="182563" y="699247"/>
            <a:ext cx="9542350" cy="2000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Автомобиль </a:t>
            </a:r>
            <a:r>
              <a:rPr lang="ru-RU" b="1" i="1" dirty="0" err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жолдарының</a:t>
            </a:r>
            <a:r>
              <a:rPr lang="ru-RU" b="1" i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жұмыс</a:t>
            </a:r>
            <a:r>
              <a:rPr lang="ru-RU" b="1" i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істеуін</a:t>
            </a:r>
            <a:r>
              <a:rPr lang="ru-RU" b="1" i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b="1" i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ету</a:t>
            </a:r>
            <a:r>
              <a:rPr lang="ru-RU" b="1" i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b="1" i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x-none" b="1" i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487</a:t>
            </a:r>
            <a:r>
              <a:rPr lang="ru-RU" b="1" i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,0 </a:t>
            </a:r>
            <a:r>
              <a:rPr lang="ru-RU" b="1" i="1" dirty="0" err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мың</a:t>
            </a:r>
            <a:r>
              <a:rPr lang="ru-RU" b="1" i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теңге</a:t>
            </a:r>
            <a:r>
              <a:rPr lang="ru-RU" b="1" i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: - </a:t>
            </a:r>
            <a:r>
              <a:rPr lang="ru-RU" b="1" i="1" dirty="0" err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И.Байзақов,Үлгілі,Луговое</a:t>
            </a:r>
            <a:r>
              <a:rPr lang="ru-RU" b="1" i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 33,5 </a:t>
            </a:r>
            <a:r>
              <a:rPr lang="ru-RU" b="1" i="1" dirty="0" err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км.кентішілік</a:t>
            </a:r>
            <a:r>
              <a:rPr lang="ru-RU" b="1" i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жолдарын</a:t>
            </a:r>
            <a:r>
              <a:rPr lang="ru-RU" b="1" i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қысқы</a:t>
            </a:r>
            <a:r>
              <a:rPr lang="ru-RU" b="1" i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b="1" i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жазғы</a:t>
            </a:r>
            <a:r>
              <a:rPr lang="ru-RU" b="1" i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күтіп-ұстау</a:t>
            </a:r>
            <a:r>
              <a:rPr lang="ru-RU" b="1" i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; - </a:t>
            </a:r>
            <a:r>
              <a:rPr lang="ru-RU" b="1" i="1" dirty="0" err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кентішілік</a:t>
            </a:r>
            <a:r>
              <a:rPr lang="ru-RU" b="1" i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жолдарды</a:t>
            </a:r>
            <a:r>
              <a:rPr lang="ru-RU" b="1" i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грейдерлеу</a:t>
            </a:r>
            <a:r>
              <a:rPr lang="ru-RU" b="1" i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. - </a:t>
            </a:r>
            <a:r>
              <a:rPr lang="ru-RU" b="1" i="1" dirty="0" err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қар шығару, жолдарды</a:t>
            </a:r>
            <a:r>
              <a:rPr lang="ru-RU" b="1" i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мұздан және қардан тазарту</a:t>
            </a:r>
            <a:r>
              <a:rPr lang="ru-RU" b="1" i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.- </a:t>
            </a:r>
            <a:r>
              <a:rPr lang="ru-RU" b="1" i="1" dirty="0" err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қож, құм, қиыршық тас</a:t>
            </a:r>
            <a:r>
              <a:rPr lang="ru-RU" b="1" i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себу</a:t>
            </a:r>
            <a:r>
              <a:rPr lang="ru-RU" b="1" i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kk-KZ" sz="1600" b="1" i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b="1" i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b="1" i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b="1" i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129" name="Rectangle 1"/>
          <p:cNvSpPr>
            <a:spLocks noChangeArrowheads="1"/>
          </p:cNvSpPr>
          <p:nvPr/>
        </p:nvSpPr>
        <p:spPr bwMode="auto">
          <a:xfrm>
            <a:off x="0" y="120877"/>
            <a:ext cx="21352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C:\Users\Leno\Desktop\IMG-20240222-WA002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2123" y="2947596"/>
            <a:ext cx="4937760" cy="3496235"/>
          </a:xfrm>
          <a:prstGeom prst="rect">
            <a:avLst/>
          </a:prstGeom>
          <a:noFill/>
        </p:spPr>
      </p:pic>
      <p:pic>
        <p:nvPicPr>
          <p:cNvPr id="8" name="Picture 2" descr="C:\Users\Leno\Desktop\IMG-20240222-WA002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9699" y="2970904"/>
            <a:ext cx="4883971" cy="349623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Заголовок 1"/>
          <p:cNvSpPr>
            <a:spLocks noGrp="1"/>
          </p:cNvSpPr>
          <p:nvPr>
            <p:ph type="title"/>
          </p:nvPr>
        </p:nvSpPr>
        <p:spPr>
          <a:xfrm>
            <a:off x="677863" y="2441575"/>
            <a:ext cx="8982075" cy="2366963"/>
          </a:xfrm>
        </p:spPr>
        <p:txBody>
          <a:bodyPr/>
          <a:lstStyle/>
          <a:p>
            <a:pPr algn="ctr" eaLnBrk="1" hangingPunct="1"/>
            <a:r>
              <a:rPr lang="ru-RU" b="1" i="1">
                <a:solidFill>
                  <a:schemeClr val="tx2"/>
                </a:solidFill>
              </a:rPr>
              <a:t>Назарларыңызға рахмет!</a:t>
            </a:r>
            <a:endParaRPr lang="ru-RU" b="1" i="1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Аспект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3207</TotalTime>
  <Words>781</Words>
  <Application>Microsoft Office PowerPoint</Application>
  <PresentationFormat>Произвольный</PresentationFormat>
  <Paragraphs>199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Аспект</vt:lpstr>
      <vt:lpstr>Павлодар облысы Ертіс ауданы Байзақов ауылдық округінің 2027-2029 жылдарға арналған Азаматтық бюджеті  жоба</vt:lpstr>
      <vt:lpstr>                     Құрметті оқырмандар!     Сіздердің назарларыңызға Байзақов ауылдық округінің 2027-2029 жылдарға арналған Азаматтық бюджеті ұсынылған, онда оны қалыптастыру параметрлері мен бюджеттік бағдарламалар және олар бойынша жоспарланатын шығыстар туралы ақпарат бар. Сондай-ақ, ауыл бюджетінің негізгі көрсеткіштері туралы ақпарат. Аталған құжат келесі бөлімдерді қамтиды : -Байзақов ауылдық округінің әлеуметтік-экономикалық дамуының негізгі көрсеткіштері; -Байзақов ауылдық округі бюджетінің түсімдері мен шығыстары;- " Байзақов ауылдық округінің тапшылығы (профициті)"; Байзақов ауылдық округінің 2027– 2029 жылдарға арналған бюджеті Қазақстан Республикасының Бюджет және Салық кодекстеріне, Ертіс ауданының 2025 - 2029 жылдарға арналған әлеуметтік-экономикалық даму болжамына сәйкес қалыптастырылды.</vt:lpstr>
      <vt:lpstr>Слайд 3</vt:lpstr>
      <vt:lpstr>Ертіс ауданы Байзақов ауылдық округінің 2027-2029 жылдарға арналған бюджеті</vt:lpstr>
      <vt:lpstr>Слайд 5</vt:lpstr>
      <vt:lpstr>Байзақов ауылдық округі бюджетінің шығыстары  (бюджеттік бағдарламалар бөлінісінде)                                                                                                                 мың.тенге </vt:lpstr>
      <vt:lpstr>Слайд 7</vt:lpstr>
      <vt:lpstr>Слайд 8</vt:lpstr>
      <vt:lpstr>Слайд 9</vt:lpstr>
      <vt:lpstr>Көшені жарықтандыру бойынша іс-шаралар өткізу:</vt:lpstr>
      <vt:lpstr>Слайд 11</vt:lpstr>
      <vt:lpstr>Назарларыңызға рахмет!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Гражданский бюджет Амангельдинского сельского округа Иртышского района Павлодарской области на 2019-2021 годы</dc:title>
  <dc:creator>Lenovo</dc:creator>
  <cp:lastModifiedBy>UEfi</cp:lastModifiedBy>
  <cp:revision>353</cp:revision>
  <dcterms:created xsi:type="dcterms:W3CDTF">2019-11-15T07:39:26Z</dcterms:created>
  <dcterms:modified xsi:type="dcterms:W3CDTF">2026-11-04T11:37:56Z</dcterms:modified>
</cp:coreProperties>
</file>