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20</a:t>
            </a:r>
            <a:r>
              <a:rPr lang="en-US" dirty="0" smtClean="0"/>
              <a:t>26</a:t>
            </a:r>
            <a:r>
              <a:rPr lang="ru-RU" dirty="0" smtClean="0"/>
              <a:t> </a:t>
            </a:r>
            <a:r>
              <a:rPr lang="ru-RU" dirty="0" err="1"/>
              <a:t>жылға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бюджет </a:t>
            </a:r>
            <a:r>
              <a:rPr lang="ru-RU" dirty="0" err="1"/>
              <a:t>шығыны</a:t>
            </a:r>
            <a:r>
              <a:rPr lang="ru-RU" dirty="0"/>
              <a:t> 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2026 жылға арналған бюджет шығыны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Жалпы сипаттағы мемлекеттік қызметтер</c:v>
                </c:pt>
                <c:pt idx="1">
                  <c:v>Абаттандыру</c:v>
                </c:pt>
                <c:pt idx="2">
                  <c:v>көлік және коммуникация</c:v>
                </c:pt>
                <c:pt idx="3">
                  <c:v>Қарыздарды өтеу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42.8</c:v>
                </c:pt>
                <c:pt idx="1">
                  <c:v>9.6999999999999993</c:v>
                </c:pt>
                <c:pt idx="2">
                  <c:v>6</c:v>
                </c:pt>
                <c:pt idx="3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101-44B3-AB91-9FAB6E21E7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88926976"/>
        <c:axId val="188925440"/>
      </c:barChart>
      <c:valAx>
        <c:axId val="188925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8926976"/>
        <c:crosses val="autoZero"/>
        <c:crossBetween val="between"/>
      </c:valAx>
      <c:catAx>
        <c:axId val="1889269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8925440"/>
        <c:crosses val="autoZero"/>
        <c:auto val="1"/>
        <c:lblAlgn val="ctr"/>
        <c:lblOffset val="100"/>
        <c:noMultiLvlLbl val="0"/>
      </c:cat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C0569-624D-4163-B82D-FA68394401B9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046280-A769-482E-B173-6121DD9376A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22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pPr defTabSz="919163"/>
            <a:fld id="{93D89D8F-9F0B-41AB-BC86-F00EA6B6471F}" type="datetime1">
              <a:rPr lang="ru-RU" smtClean="0"/>
              <a:pPr defTabSz="919163"/>
              <a:t>29.10.2026</a:t>
            </a:fld>
            <a:endParaRPr lang="ru-RU" smtClean="0"/>
          </a:p>
        </p:txBody>
      </p:sp>
      <p:sp>
        <p:nvSpPr>
          <p:cNvPr id="1126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9163"/>
            <a:fld id="{AC31D88B-C0C4-4061-B624-8729FA75881B}" type="slidenum">
              <a:rPr lang="ru-RU" smtClean="0"/>
              <a:pPr defTabSz="919163"/>
              <a:t>1</a:t>
            </a:fld>
            <a:endParaRPr lang="ru-RU" smtClean="0"/>
          </a:p>
        </p:txBody>
      </p:sp>
      <p:sp>
        <p:nvSpPr>
          <p:cNvPr id="112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5800"/>
            <a:ext cx="4570413" cy="3427413"/>
          </a:xfrm>
          <a:ln/>
        </p:spPr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618"/>
            <a:ext cx="5029200" cy="4115237"/>
          </a:xfrm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32653" y="1571624"/>
            <a:ext cx="8089579" cy="368617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4800" b="1" dirty="0" err="1" smtClean="0">
                <a:solidFill>
                  <a:srgbClr val="00B050"/>
                </a:solidFill>
                <a:latin typeface="Arial" charset="0"/>
              </a:rPr>
              <a:t>Түгіскен ауылдық округінің</a:t>
            </a:r>
            <a:r>
              <a:rPr lang="kk-KZ" sz="4800" b="1" dirty="0" smtClean="0">
                <a:solidFill>
                  <a:srgbClr val="00B050"/>
                </a:solidFill>
                <a:latin typeface="Arial" charset="0"/>
              </a:rPr>
              <a:t> 20</a:t>
            </a:r>
            <a:r>
              <a:rPr lang="en-US" sz="4800" b="1" dirty="0" smtClean="0">
                <a:solidFill>
                  <a:srgbClr val="00B050"/>
                </a:solidFill>
                <a:latin typeface="Arial" charset="0"/>
              </a:rPr>
              <a:t>26</a:t>
            </a:r>
            <a:r>
              <a:rPr lang="kk-KZ" sz="4800" b="1" dirty="0" smtClean="0">
                <a:solidFill>
                  <a:srgbClr val="00B050"/>
                </a:solidFill>
                <a:latin typeface="Arial" charset="0"/>
              </a:rPr>
              <a:t>-202</a:t>
            </a:r>
            <a:r>
              <a:rPr lang="en-US" sz="4800" b="1" dirty="0" smtClean="0">
                <a:solidFill>
                  <a:srgbClr val="00B050"/>
                </a:solidFill>
                <a:latin typeface="Arial" charset="0"/>
              </a:rPr>
              <a:t>8</a:t>
            </a:r>
            <a:r>
              <a:rPr lang="kk-KZ" sz="4800" b="1" dirty="0" smtClean="0">
                <a:solidFill>
                  <a:srgbClr val="00B050"/>
                </a:solidFill>
                <a:latin typeface="Arial" charset="0"/>
              </a:rPr>
              <a:t> </a:t>
            </a:r>
            <a:r>
              <a:rPr lang="kk-KZ" sz="4800" b="1" dirty="0" smtClean="0">
                <a:solidFill>
                  <a:srgbClr val="00B050"/>
                </a:solidFill>
                <a:latin typeface="Arial" charset="0"/>
              </a:rPr>
              <a:t>жылдарға арналған</a:t>
            </a:r>
            <a:br>
              <a:rPr lang="kk-KZ" sz="4800" b="1" dirty="0" smtClean="0">
                <a:solidFill>
                  <a:srgbClr val="00B050"/>
                </a:solidFill>
                <a:latin typeface="Arial" charset="0"/>
              </a:rPr>
            </a:br>
            <a:r>
              <a:rPr lang="kk-KZ" sz="4800" b="1" dirty="0" smtClean="0">
                <a:solidFill>
                  <a:srgbClr val="00B050"/>
                </a:solidFill>
                <a:latin typeface="Arial" charset="0"/>
              </a:rPr>
              <a:t> ТҮЗЕТІЛГЕН АЗАМАТТЫҚ</a:t>
            </a:r>
            <a:r>
              <a:rPr lang="ru-RU" sz="4800" b="1" dirty="0" smtClean="0">
                <a:solidFill>
                  <a:srgbClr val="00B050"/>
                </a:solidFill>
                <a:latin typeface="Arial" charset="0"/>
              </a:rPr>
              <a:t> БЮДЖЕТІ 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457433" y="3429001"/>
            <a:ext cx="8229134" cy="30908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2075" tIns="46038" rIns="92075" bIns="46038" anchor="ctr"/>
          <a:lstStyle/>
          <a:p>
            <a:pPr algn="ctr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endParaRPr kumimoji="1" lang="ru-RU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314776" y="277813"/>
            <a:ext cx="8514448" cy="703262"/>
          </a:xfrm>
        </p:spPr>
        <p:txBody>
          <a:bodyPr/>
          <a:lstStyle/>
          <a:p>
            <a:pPr algn="ctr" eaLnBrk="1" hangingPunct="1"/>
            <a:r>
              <a:rPr lang="ru-RU" sz="3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Құрметті</a:t>
            </a:r>
            <a:r>
              <a:rPr lang="ru-RU" sz="3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сайтты</a:t>
            </a:r>
            <a:r>
              <a:rPr lang="ru-RU" sz="3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пайдаланушылар</a:t>
            </a:r>
            <a:r>
              <a:rPr lang="ru-RU" sz="3800" b="1" dirty="0" smtClean="0">
                <a:solidFill>
                  <a:srgbClr val="00B050"/>
                </a:solidFill>
                <a:latin typeface="Arial" charset="0"/>
              </a:rPr>
              <a:t>!</a:t>
            </a:r>
            <a:endParaRPr lang="ru-RU" sz="3800" dirty="0" smtClean="0">
              <a:solidFill>
                <a:srgbClr val="00B050"/>
              </a:solidFill>
              <a:latin typeface="Arial" charset="0"/>
            </a:endParaRP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493097" y="981075"/>
            <a:ext cx="8229135" cy="4845050"/>
          </a:xfrm>
        </p:spPr>
        <p:txBody>
          <a:bodyPr>
            <a:normAutofit/>
          </a:bodyPr>
          <a:lstStyle/>
          <a:p>
            <a:pPr algn="just" eaLnBrk="1" hangingPunct="1">
              <a:buFont typeface="Wingdings" pitchFamily="2" charset="2"/>
              <a:buNone/>
            </a:pPr>
            <a:r>
              <a:rPr lang="ru-RU" sz="1600" dirty="0" smtClean="0"/>
              <a:t>	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Сіздердің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20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26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-20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28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ұсынылған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мұнда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Түгіскен ауылдық округінің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қаражат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шығындарының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бағыттары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оны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қалыптастыру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параметрлері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	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Аталған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құжат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бөлімдерден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тұрады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әлеуметтік-экономикалық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дамуының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- бюджет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түсімдері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шығындары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- бюджет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орындалысы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Жаңаарқа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Мәслихаты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сессиясының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-202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кенттер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округтердің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№3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218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шешіміне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өзгерістер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 </a:t>
            </a:r>
            <a:endParaRPr lang="ru-RU" sz="1200" i="1" dirty="0" smtClean="0"/>
          </a:p>
          <a:p>
            <a:pPr eaLnBrk="1" hangingPunct="1">
              <a:buFont typeface="Wingdings" pitchFamily="2" charset="2"/>
              <a:buNone/>
            </a:pPr>
            <a:r>
              <a:rPr lang="ru-RU" sz="1400" i="1" dirty="0" smtClean="0"/>
              <a:t/>
            </a:r>
            <a:br>
              <a:rPr lang="ru-RU" sz="1400" i="1" dirty="0" smtClean="0"/>
            </a:br>
            <a:endParaRPr lang="ru-RU" sz="1400" i="1" dirty="0" smtClean="0"/>
          </a:p>
          <a:p>
            <a:pPr eaLnBrk="1" hangingPunct="1"/>
            <a:endParaRPr lang="ru-RU" sz="14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D929E3-CA02-4EB4-8F47-3C8951E12DE9}" type="slidenum">
              <a:rPr lang="ru-RU" altLang="en-US">
                <a:latin typeface="+mn-lt"/>
              </a:rPr>
              <a:pPr>
                <a:defRPr/>
              </a:pPr>
              <a:t>2</a:t>
            </a:fld>
            <a:endParaRPr lang="ru-RU" altLang="en-US" dirty="0"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-20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28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Түгіскен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округінің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әлеуметтік-экономикалық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дамуының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көрсеткіштері</a:t>
            </a:r>
            <a:endParaRPr lang="ru-RU" sz="24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373" name="Group 8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90211765"/>
              </p:ext>
            </p:extLst>
          </p:nvPr>
        </p:nvGraphicFramePr>
        <p:xfrm>
          <a:off x="454332" y="1571626"/>
          <a:ext cx="8308668" cy="3421065"/>
        </p:xfrm>
        <a:graphic>
          <a:graphicData uri="http://schemas.openxmlformats.org/drawingml/2006/table">
            <a:tbl>
              <a:tblPr/>
              <a:tblGrid>
                <a:gridCol w="4257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221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164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466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4667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5097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871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№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/с</a:t>
                      </a:r>
                    </a:p>
                  </a:txBody>
                  <a:tcPr marL="89316" marR="8931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Көрсеткіштер атауы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7909" marR="87909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7909" marR="87909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7909" marR="87909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7909" marR="87909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7909" marR="87909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Халық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саны,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мың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адам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2,1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2,1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2,1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2,1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8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Ортажылдық күнкөріс деңгейі, теңге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46228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50851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EECE1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55173</a:t>
                      </a: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EECE1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59000</a:t>
                      </a: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4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Жұмыссыздық деңгейі, %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4,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4,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4,5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4,5</a:t>
                      </a:r>
                      <a:endParaRPr lang="ru-RU" sz="1400" dirty="0"/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88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4.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Айлық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есептік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көрсеткіш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 (АЕК),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теңге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3932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4325</a:t>
                      </a:r>
                      <a:endParaRPr lang="ru-RU" sz="1400" dirty="0"/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4693</a:t>
                      </a:r>
                      <a:endParaRPr lang="ru-RU" sz="1400" dirty="0"/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 smtClean="0"/>
                        <a:t>5022</a:t>
                      </a:r>
                      <a:endParaRPr lang="ru-RU" sz="1400" dirty="0"/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4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Ең төменгі еңбекақы, теңге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85000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85000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100000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100000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61FD6A-9A5D-499B-882F-E72824285931}" type="slidenum">
              <a:rPr lang="ru-RU" altLang="en-US" smtClean="0">
                <a:latin typeface="+mn-lt"/>
              </a:rPr>
              <a:pPr>
                <a:defRPr/>
              </a:pPr>
              <a:t>3</a:t>
            </a:fld>
            <a:endParaRPr lang="ru-RU" altLang="en-US" dirty="0">
              <a:latin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54332" y="142876"/>
            <a:ext cx="8229134" cy="436563"/>
          </a:xfrm>
        </p:spPr>
        <p:txBody>
          <a:bodyPr/>
          <a:lstStyle/>
          <a:p>
            <a:pPr algn="ctr"/>
            <a: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-202</a:t>
            </a:r>
            <a:r>
              <a:rPr lang="en-US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16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Түгіскен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округінің</a:t>
            </a:r>
            <a:r>
              <a:rPr lang="kk-KZ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endParaRPr lang="ru-RU" sz="1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314777" y="533400"/>
            <a:ext cx="8829224" cy="603885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kk-KZ" sz="1200" dirty="0" smtClean="0">
                <a:cs typeface="Times New Roman" pitchFamily="18" charset="0"/>
              </a:rPr>
              <a:t>          Кент, ауылдық округтердің IV деңгейлік бюджетті енгізу кезеңмен жүргізіледі, </a:t>
            </a:r>
            <a:r>
              <a:rPr lang="kk-KZ" sz="1200" dirty="0" smtClean="0">
                <a:cs typeface="Times New Roman" pitchFamily="18" charset="0"/>
              </a:rPr>
              <a:t>202</a:t>
            </a:r>
            <a:r>
              <a:rPr lang="en-US" sz="1200" dirty="0" smtClean="0">
                <a:cs typeface="Times New Roman" pitchFamily="18" charset="0"/>
              </a:rPr>
              <a:t>6 </a:t>
            </a:r>
            <a:r>
              <a:rPr lang="kk-KZ" sz="1200" dirty="0" smtClean="0">
                <a:cs typeface="Times New Roman" pitchFamily="18" charset="0"/>
              </a:rPr>
              <a:t>жылдың 1 қаңтарынан енгізіледі, халық саны 2100 адам.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b="1" dirty="0" smtClean="0">
                <a:cs typeface="CordiaUPC" pitchFamily="34" charset="-34"/>
              </a:rPr>
              <a:t>Түгіскен ауылдық округінің  </a:t>
            </a:r>
            <a:r>
              <a:rPr lang="kk-KZ" sz="1200" b="1" dirty="0" smtClean="0"/>
              <a:t>бюджеті</a:t>
            </a:r>
            <a:r>
              <a:rPr lang="kk-KZ" sz="1200" dirty="0" smtClean="0"/>
              <a:t>  3 жылдық кезеңге арналған  алдыңғы жылдың кіріс түсімдер динамикасына, ең кіші есептік көрсеткіштің ұлғаюына, еңбек ақы қорының ұлғаюына, инфляция коэффициентіне есептелген.</a:t>
            </a:r>
            <a:endParaRPr lang="ru-RU" sz="1200" dirty="0" smtClean="0"/>
          </a:p>
          <a:p>
            <a:pPr>
              <a:buFont typeface="Wingdings" pitchFamily="2" charset="2"/>
              <a:buNone/>
            </a:pPr>
            <a:r>
              <a:rPr lang="kk-KZ" sz="1200" dirty="0" smtClean="0"/>
              <a:t>Бюджет атқарушы биліктің халық алдындағы барлық ағымдық міндеттемелерін орындауды қамтамасыз етеді. </a:t>
            </a:r>
            <a:endParaRPr lang="ru-RU" sz="1200" dirty="0" smtClean="0"/>
          </a:p>
          <a:p>
            <a:pPr>
              <a:buFont typeface="Wingdings" pitchFamily="2" charset="2"/>
              <a:buNone/>
            </a:pPr>
            <a:r>
              <a:rPr lang="kk-KZ" sz="1200" dirty="0" smtClean="0"/>
              <a:t>202</a:t>
            </a:r>
            <a:r>
              <a:rPr lang="en-US" sz="1200" dirty="0" smtClean="0"/>
              <a:t>6</a:t>
            </a:r>
            <a:r>
              <a:rPr lang="kk-KZ" sz="1200" dirty="0" smtClean="0"/>
              <a:t> </a:t>
            </a:r>
            <a:r>
              <a:rPr lang="kk-KZ" sz="1200" dirty="0" smtClean="0"/>
              <a:t>жылға Түгіскен ауылдық округінің бюджет шығындары </a:t>
            </a:r>
            <a:r>
              <a:rPr lang="en-US" sz="1200" dirty="0" smtClean="0"/>
              <a:t> </a:t>
            </a:r>
            <a:r>
              <a:rPr lang="en-US" sz="1200" dirty="0" smtClean="0"/>
              <a:t>95825</a:t>
            </a:r>
            <a:r>
              <a:rPr lang="kk-KZ" sz="1200" dirty="0" smtClean="0"/>
              <a:t> </a:t>
            </a:r>
            <a:r>
              <a:rPr lang="kk-KZ" sz="1200" dirty="0" smtClean="0"/>
              <a:t>мың теңге көлемінде жоспарланған, оның ішінде бірінші кезекті шығындар толық көлемде есепке алынған, (еңбек ақы аударымдарымен, коммуналдық қызметтер және байланыс, әкімшілік қызметкерлердің іссапар шығындары және т.б. )</a:t>
            </a:r>
            <a:endParaRPr lang="ru-RU" sz="1200" dirty="0" smtClean="0"/>
          </a:p>
          <a:p>
            <a:pPr>
              <a:buFont typeface="Wingdings" pitchFamily="2" charset="2"/>
              <a:buNone/>
            </a:pPr>
            <a:r>
              <a:rPr lang="kk-KZ" sz="1200" dirty="0" smtClean="0"/>
              <a:t>Қарастырылған бюджеттің шығындары :</a:t>
            </a:r>
            <a:endParaRPr lang="ru-RU" sz="1200" dirty="0" smtClean="0"/>
          </a:p>
          <a:p>
            <a:pPr>
              <a:buFont typeface="Wingdings" pitchFamily="2" charset="2"/>
              <a:buNone/>
            </a:pPr>
            <a:r>
              <a:rPr lang="kk-KZ" sz="1200" dirty="0" smtClean="0"/>
              <a:t>- басқару аппаратын ұстау </a:t>
            </a:r>
            <a:r>
              <a:rPr lang="kk-KZ" sz="1200" dirty="0" smtClean="0"/>
              <a:t>(</a:t>
            </a:r>
            <a:r>
              <a:rPr lang="en-US" sz="1200" dirty="0" smtClean="0"/>
              <a:t>42,8</a:t>
            </a:r>
            <a:r>
              <a:rPr lang="kk-KZ" sz="1200" dirty="0" smtClean="0"/>
              <a:t>,0 </a:t>
            </a:r>
            <a:r>
              <a:rPr lang="kk-KZ" sz="1200" dirty="0" smtClean="0"/>
              <a:t>млн. теңге);</a:t>
            </a:r>
            <a:endParaRPr lang="ru-RU" sz="1200" dirty="0" smtClean="0"/>
          </a:p>
          <a:p>
            <a:pPr>
              <a:buFont typeface="Wingdings" pitchFamily="2" charset="2"/>
              <a:buNone/>
            </a:pPr>
            <a:r>
              <a:rPr lang="kk-KZ" sz="1200" dirty="0" smtClean="0"/>
              <a:t>- елді мекендерді жарықтандыру  </a:t>
            </a:r>
            <a:r>
              <a:rPr lang="kk-KZ" sz="1200" dirty="0" smtClean="0"/>
              <a:t>(</a:t>
            </a:r>
            <a:r>
              <a:rPr lang="en-US" sz="1200" dirty="0" smtClean="0"/>
              <a:t>5</a:t>
            </a:r>
            <a:r>
              <a:rPr lang="kk-KZ" sz="1200" dirty="0" smtClean="0"/>
              <a:t>,</a:t>
            </a:r>
            <a:r>
              <a:rPr lang="en-US" sz="1200" dirty="0" smtClean="0"/>
              <a:t>5</a:t>
            </a:r>
            <a:r>
              <a:rPr lang="kk-KZ" sz="1200" dirty="0" smtClean="0"/>
              <a:t> </a:t>
            </a:r>
            <a:r>
              <a:rPr lang="kk-KZ" sz="1200" dirty="0" smtClean="0"/>
              <a:t>мың тенге);</a:t>
            </a:r>
            <a:endParaRPr lang="ru-RU" sz="1200" dirty="0" smtClean="0"/>
          </a:p>
          <a:p>
            <a:pPr>
              <a:buFont typeface="Wingdings" pitchFamily="2" charset="2"/>
              <a:buNone/>
            </a:pPr>
            <a:r>
              <a:rPr lang="en-US" sz="1200" dirty="0" smtClean="0"/>
              <a:t>- </a:t>
            </a:r>
            <a:r>
              <a:rPr lang="kk-KZ" sz="1200" dirty="0" smtClean="0"/>
              <a:t>Ауыл атожолдарын орташа жөндеу </a:t>
            </a:r>
            <a:r>
              <a:rPr lang="ru-RU" sz="1200" dirty="0" smtClean="0"/>
              <a:t>(</a:t>
            </a:r>
            <a:r>
              <a:rPr lang="en-US" sz="1200" dirty="0" smtClean="0"/>
              <a:t>7,8</a:t>
            </a:r>
            <a:r>
              <a:rPr lang="ru-RU" sz="1200" dirty="0" smtClean="0"/>
              <a:t> </a:t>
            </a:r>
            <a:r>
              <a:rPr lang="ru-RU" sz="1200" dirty="0" smtClean="0"/>
              <a:t>млн. </a:t>
            </a:r>
            <a:r>
              <a:rPr lang="ru-RU" sz="1200" dirty="0" err="1" smtClean="0"/>
              <a:t>теңге</a:t>
            </a:r>
            <a:r>
              <a:rPr lang="ru-RU" sz="1200" dirty="0" smtClean="0"/>
              <a:t> )</a:t>
            </a:r>
          </a:p>
          <a:p>
            <a:pPr>
              <a:buFontTx/>
              <a:buChar char="-"/>
            </a:pPr>
            <a:r>
              <a:rPr lang="kk-KZ" sz="1200" dirty="0" smtClean="0"/>
              <a:t>аудандық маңызы бар автокөлік жолдарын және ауылішілік жолдардың жұмыс істеуін қамтамасыз ету</a:t>
            </a:r>
            <a:r>
              <a:rPr lang="kk-KZ" sz="1200" i="1" dirty="0" smtClean="0"/>
              <a:t> </a:t>
            </a:r>
            <a:r>
              <a:rPr lang="kk-KZ" sz="1200" dirty="0" smtClean="0"/>
              <a:t>(</a:t>
            </a:r>
            <a:r>
              <a:rPr lang="en-US" sz="1200" dirty="0" smtClean="0"/>
              <a:t>6</a:t>
            </a:r>
            <a:r>
              <a:rPr lang="kk-KZ" sz="1200" dirty="0" smtClean="0"/>
              <a:t> </a:t>
            </a:r>
            <a:r>
              <a:rPr lang="kk-KZ" sz="1200" dirty="0" smtClean="0"/>
              <a:t>млн. теңге</a:t>
            </a:r>
            <a:r>
              <a:rPr lang="kk-KZ" sz="1200" b="1" dirty="0" smtClean="0"/>
              <a:t>)</a:t>
            </a:r>
            <a:r>
              <a:rPr lang="kk-KZ" sz="1200" dirty="0" smtClean="0"/>
              <a:t>;</a:t>
            </a:r>
          </a:p>
          <a:p>
            <a:pPr>
              <a:buFontTx/>
              <a:buChar char="-"/>
            </a:pPr>
            <a:r>
              <a:rPr lang="ru-RU" sz="1200" dirty="0" err="1" smtClean="0"/>
              <a:t>Елді</a:t>
            </a:r>
            <a:r>
              <a:rPr lang="ru-RU" sz="1200" dirty="0" smtClean="0"/>
              <a:t> </a:t>
            </a:r>
            <a:r>
              <a:rPr lang="ru-RU" sz="1200" dirty="0" err="1" smtClean="0"/>
              <a:t>мекендерді</a:t>
            </a:r>
            <a:r>
              <a:rPr lang="ru-RU" sz="1200" dirty="0" smtClean="0"/>
              <a:t> </a:t>
            </a:r>
            <a:r>
              <a:rPr lang="ru-RU" sz="1200" dirty="0" err="1" smtClean="0"/>
              <a:t>абаттандыру</a:t>
            </a:r>
            <a:r>
              <a:rPr lang="ru-RU" sz="1200" dirty="0" smtClean="0"/>
              <a:t> </a:t>
            </a:r>
            <a:r>
              <a:rPr lang="ru-RU" sz="1200" dirty="0" err="1" smtClean="0"/>
              <a:t>және</a:t>
            </a:r>
            <a:r>
              <a:rPr lang="ru-RU" sz="1200" dirty="0" smtClean="0"/>
              <a:t> </a:t>
            </a:r>
            <a:r>
              <a:rPr lang="ru-RU" sz="1200" dirty="0" err="1" smtClean="0"/>
              <a:t>көгалдандыру</a:t>
            </a:r>
            <a:r>
              <a:rPr lang="ru-RU" sz="1200" dirty="0" smtClean="0"/>
              <a:t> -</a:t>
            </a:r>
            <a:r>
              <a:rPr lang="kk-KZ" sz="1200" dirty="0" smtClean="0"/>
              <a:t> </a:t>
            </a:r>
            <a:r>
              <a:rPr lang="kk-KZ" sz="1200" dirty="0" smtClean="0"/>
              <a:t>(</a:t>
            </a:r>
            <a:r>
              <a:rPr lang="en-US" sz="1200" dirty="0" smtClean="0"/>
              <a:t>9,7</a:t>
            </a:r>
            <a:r>
              <a:rPr lang="kk-KZ" sz="1200" dirty="0" smtClean="0"/>
              <a:t> </a:t>
            </a:r>
            <a:r>
              <a:rPr lang="kk-KZ" sz="1200" dirty="0" smtClean="0"/>
              <a:t>млн.тенге);</a:t>
            </a:r>
          </a:p>
          <a:p>
            <a:pPr>
              <a:buFont typeface="Wingdings" pitchFamily="2" charset="2"/>
              <a:buNone/>
            </a:pPr>
            <a:r>
              <a:rPr lang="kk-KZ" sz="1200" dirty="0" smtClean="0"/>
              <a:t>Үшжылдық параметрлер болжамына сәйкес трансферттерді есепке алмағанда бюджет көлемі құрайды: </a:t>
            </a:r>
          </a:p>
          <a:p>
            <a:pPr>
              <a:buFont typeface="Wingdings" pitchFamily="2" charset="2"/>
              <a:buNone/>
            </a:pPr>
            <a:endParaRPr lang="ru-RU" sz="1200" dirty="0" smtClean="0"/>
          </a:p>
          <a:p>
            <a:pPr>
              <a:buFont typeface="Wingdings" pitchFamily="2" charset="2"/>
              <a:buNone/>
            </a:pPr>
            <a:r>
              <a:rPr lang="kk-KZ" sz="1200" b="1" dirty="0" smtClean="0"/>
              <a:t>20</a:t>
            </a:r>
            <a:r>
              <a:rPr lang="en-US" sz="1200" b="1" dirty="0" smtClean="0"/>
              <a:t>26</a:t>
            </a:r>
            <a:r>
              <a:rPr lang="kk-KZ" sz="1200" b="1" dirty="0" smtClean="0"/>
              <a:t> </a:t>
            </a:r>
            <a:r>
              <a:rPr lang="kk-KZ" sz="1200" b="1" dirty="0" smtClean="0"/>
              <a:t>жылға:</a:t>
            </a:r>
            <a:endParaRPr lang="ru-RU" sz="1200" dirty="0" smtClean="0"/>
          </a:p>
          <a:p>
            <a:pPr>
              <a:buNone/>
            </a:pPr>
            <a:r>
              <a:rPr lang="kk-KZ" sz="1200" dirty="0" smtClean="0"/>
              <a:t>І. Кірістер – </a:t>
            </a:r>
            <a:r>
              <a:rPr lang="en-US" sz="1200" dirty="0" smtClean="0"/>
              <a:t>80620</a:t>
            </a:r>
            <a:r>
              <a:rPr lang="kk-KZ" sz="1200" dirty="0" smtClean="0"/>
              <a:t> </a:t>
            </a:r>
            <a:r>
              <a:rPr lang="kk-KZ" sz="1200" dirty="0" smtClean="0"/>
              <a:t>мың</a:t>
            </a:r>
            <a:endParaRPr lang="ru-RU" sz="1200" dirty="0" smtClean="0"/>
          </a:p>
          <a:p>
            <a:pPr>
              <a:buFont typeface="Wingdings" pitchFamily="2" charset="2"/>
              <a:buNone/>
            </a:pPr>
            <a:r>
              <a:rPr lang="kk-KZ" sz="1200" dirty="0" smtClean="0"/>
              <a:t>ІІ. Шығыстар – </a:t>
            </a:r>
            <a:r>
              <a:rPr lang="en-US" sz="1200" dirty="0" smtClean="0"/>
              <a:t>95825</a:t>
            </a:r>
            <a:r>
              <a:rPr lang="kk-KZ" sz="1200" dirty="0" smtClean="0"/>
              <a:t> </a:t>
            </a:r>
            <a:r>
              <a:rPr lang="kk-KZ" sz="1200" dirty="0" smtClean="0"/>
              <a:t>мың теңге                                       </a:t>
            </a:r>
            <a:endParaRPr lang="ru-RU" sz="1200" dirty="0" smtClean="0"/>
          </a:p>
          <a:p>
            <a:pPr>
              <a:buFont typeface="Wingdings" pitchFamily="2" charset="2"/>
              <a:buNone/>
            </a:pPr>
            <a:r>
              <a:rPr lang="kk-KZ" sz="1200" dirty="0" smtClean="0"/>
              <a:t>ІІІ.Субвенция мөлшері – </a:t>
            </a:r>
            <a:r>
              <a:rPr lang="en-US" sz="1200" dirty="0" smtClean="0"/>
              <a:t>38514</a:t>
            </a:r>
            <a:r>
              <a:rPr lang="kk-KZ" sz="1200" dirty="0" smtClean="0"/>
              <a:t> </a:t>
            </a:r>
            <a:r>
              <a:rPr lang="kk-KZ" sz="1200" dirty="0" smtClean="0"/>
              <a:t>мың теңге.</a:t>
            </a:r>
            <a:endParaRPr lang="ru-RU" sz="1200" dirty="0" smtClean="0"/>
          </a:p>
          <a:p>
            <a:pPr>
              <a:buFont typeface="Wingdings" pitchFamily="2" charset="2"/>
              <a:buNone/>
            </a:pPr>
            <a:r>
              <a:rPr lang="kk-KZ" sz="1200" b="1" dirty="0" smtClean="0"/>
              <a:t>202</a:t>
            </a:r>
            <a:r>
              <a:rPr lang="en-US" sz="1200" b="1" dirty="0" smtClean="0"/>
              <a:t>7</a:t>
            </a:r>
            <a:r>
              <a:rPr lang="kk-KZ" sz="1200" b="1" dirty="0" smtClean="0"/>
              <a:t> </a:t>
            </a:r>
            <a:r>
              <a:rPr lang="kk-KZ" sz="1200" b="1" dirty="0" smtClean="0"/>
              <a:t>жылға:</a:t>
            </a:r>
            <a:endParaRPr lang="ru-RU" sz="1200" dirty="0" smtClean="0"/>
          </a:p>
          <a:p>
            <a:pPr>
              <a:buNone/>
            </a:pPr>
            <a:r>
              <a:rPr lang="kk-KZ" sz="1200" dirty="0" smtClean="0"/>
              <a:t>І. Кірістер – </a:t>
            </a:r>
            <a:r>
              <a:rPr lang="kk-KZ" sz="1200" dirty="0" smtClean="0"/>
              <a:t>6</a:t>
            </a:r>
            <a:r>
              <a:rPr lang="en-US" sz="1200" dirty="0" smtClean="0"/>
              <a:t>5438</a:t>
            </a:r>
            <a:r>
              <a:rPr lang="kk-KZ" sz="1200" dirty="0" smtClean="0"/>
              <a:t> </a:t>
            </a:r>
            <a:r>
              <a:rPr lang="kk-KZ" sz="1200" dirty="0" smtClean="0"/>
              <a:t>мың теңге                                         </a:t>
            </a:r>
            <a:endParaRPr lang="ru-RU" sz="1200" dirty="0" smtClean="0"/>
          </a:p>
          <a:p>
            <a:pPr>
              <a:buFont typeface="Wingdings" pitchFamily="2" charset="2"/>
              <a:buNone/>
            </a:pPr>
            <a:r>
              <a:rPr lang="kk-KZ" sz="1200" dirty="0" smtClean="0"/>
              <a:t>ІІ. Шығыстар – </a:t>
            </a:r>
            <a:r>
              <a:rPr lang="kk-KZ" sz="1200" dirty="0" smtClean="0"/>
              <a:t>6</a:t>
            </a:r>
            <a:r>
              <a:rPr lang="en-US" sz="1200" dirty="0" smtClean="0"/>
              <a:t>5438</a:t>
            </a:r>
            <a:r>
              <a:rPr lang="kk-KZ" sz="1200" dirty="0" smtClean="0"/>
              <a:t> </a:t>
            </a:r>
            <a:r>
              <a:rPr lang="kk-KZ" sz="1200" dirty="0" smtClean="0"/>
              <a:t>мың теңге                                   </a:t>
            </a:r>
          </a:p>
          <a:p>
            <a:pPr>
              <a:buFont typeface="Wingdings" pitchFamily="2" charset="2"/>
              <a:buNone/>
            </a:pPr>
            <a:r>
              <a:rPr lang="kk-KZ" sz="1200" dirty="0" smtClean="0"/>
              <a:t>ІІІ.Субвенция мөлшері – </a:t>
            </a:r>
            <a:r>
              <a:rPr lang="en-US" sz="1200" dirty="0" smtClean="0"/>
              <a:t>20424</a:t>
            </a:r>
            <a:r>
              <a:rPr lang="kk-KZ" sz="1200" dirty="0" smtClean="0"/>
              <a:t> </a:t>
            </a:r>
            <a:r>
              <a:rPr lang="kk-KZ" sz="1200" dirty="0" smtClean="0"/>
              <a:t>мың теңге.</a:t>
            </a:r>
            <a:endParaRPr lang="ru-RU" sz="1200" dirty="0" smtClean="0"/>
          </a:p>
          <a:p>
            <a:pPr>
              <a:buFont typeface="Wingdings" pitchFamily="2" charset="2"/>
              <a:buNone/>
            </a:pPr>
            <a:r>
              <a:rPr lang="kk-KZ" sz="1200" b="1" dirty="0" smtClean="0"/>
              <a:t>2027 жылға:</a:t>
            </a:r>
            <a:endParaRPr lang="ru-RU" sz="1200" dirty="0" smtClean="0"/>
          </a:p>
          <a:p>
            <a:pPr>
              <a:buNone/>
            </a:pPr>
            <a:r>
              <a:rPr lang="kk-KZ" sz="1200" dirty="0" smtClean="0"/>
              <a:t>І. Кірістер – </a:t>
            </a:r>
            <a:r>
              <a:rPr lang="en-US" sz="1200" dirty="0" smtClean="0"/>
              <a:t>65965</a:t>
            </a:r>
            <a:r>
              <a:rPr lang="kk-KZ" sz="1200" dirty="0" smtClean="0"/>
              <a:t> </a:t>
            </a:r>
            <a:r>
              <a:rPr lang="kk-KZ" sz="1200" dirty="0" smtClean="0"/>
              <a:t>мың теңге                                       </a:t>
            </a:r>
            <a:endParaRPr lang="en-US" sz="1200" dirty="0" smtClean="0"/>
          </a:p>
          <a:p>
            <a:pPr>
              <a:buNone/>
            </a:pPr>
            <a:r>
              <a:rPr lang="kk-KZ" sz="1200" dirty="0" smtClean="0"/>
              <a:t>  ІІ. Шығыстар – </a:t>
            </a:r>
            <a:r>
              <a:rPr lang="kk-KZ" sz="1200" dirty="0" smtClean="0"/>
              <a:t>6</a:t>
            </a:r>
            <a:r>
              <a:rPr lang="en-US" sz="1200" dirty="0" smtClean="0"/>
              <a:t>5965</a:t>
            </a:r>
            <a:r>
              <a:rPr lang="kk-KZ" sz="1200" dirty="0" smtClean="0"/>
              <a:t> </a:t>
            </a:r>
            <a:r>
              <a:rPr lang="kk-KZ" sz="1200" dirty="0" smtClean="0"/>
              <a:t>мың теңге </a:t>
            </a:r>
            <a:endParaRPr lang="en-US" sz="1200" dirty="0" smtClean="0"/>
          </a:p>
          <a:p>
            <a:pPr>
              <a:buNone/>
            </a:pPr>
            <a:r>
              <a:rPr lang="kk-KZ" sz="1200" dirty="0" smtClean="0"/>
              <a:t>ІІІ.Субвенция мөлшері – </a:t>
            </a:r>
            <a:r>
              <a:rPr lang="en-US" sz="1200" dirty="0" smtClean="0"/>
              <a:t>19588</a:t>
            </a:r>
            <a:r>
              <a:rPr lang="kk-KZ" sz="1200" dirty="0" smtClean="0"/>
              <a:t> </a:t>
            </a:r>
            <a:r>
              <a:rPr lang="kk-KZ" sz="1200" dirty="0" smtClean="0"/>
              <a:t>мың теңге.</a:t>
            </a:r>
            <a:endParaRPr lang="ru-RU" sz="12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6FD829-46E0-4078-8CE6-625802294BEE}" type="slidenum">
              <a:rPr lang="ru-RU" altLang="en-US" smtClean="0"/>
              <a:pPr>
                <a:defRPr/>
              </a:pPr>
              <a:t>4</a:t>
            </a:fld>
            <a:endParaRPr lang="ru-RU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54332" y="285751"/>
            <a:ext cx="8229134" cy="11398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-20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28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Түгіскен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округінің</a:t>
            </a:r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түсімдерінің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құрылымы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solidFill>
                  <a:srgbClr val="28571F"/>
                </a:solidFill>
                <a:latin typeface="Arial" charset="0"/>
              </a:rPr>
              <a:t/>
            </a:r>
            <a:br>
              <a:rPr lang="ru-RU" sz="2800" b="1" dirty="0" smtClean="0">
                <a:solidFill>
                  <a:srgbClr val="28571F"/>
                </a:solidFill>
                <a:latin typeface="Arial" charset="0"/>
              </a:rPr>
            </a:br>
            <a:r>
              <a:rPr lang="ru-RU" sz="2800" b="1" dirty="0" smtClean="0">
                <a:solidFill>
                  <a:srgbClr val="28571F"/>
                </a:solidFill>
                <a:latin typeface="Arial" charset="0"/>
              </a:rPr>
              <a:t>                                                                       </a:t>
            </a:r>
            <a:r>
              <a:rPr lang="ru-RU" sz="1800" b="1" i="1" dirty="0" err="1" smtClean="0">
                <a:solidFill>
                  <a:srgbClr val="CC3300"/>
                </a:solidFill>
                <a:latin typeface="Arial" charset="0"/>
              </a:rPr>
              <a:t>млн.теңге</a:t>
            </a:r>
            <a:r>
              <a:rPr lang="ru-RU" sz="1800" b="1" i="1" dirty="0" smtClean="0">
                <a:solidFill>
                  <a:srgbClr val="CC3300"/>
                </a:solidFill>
                <a:latin typeface="Arial" charset="0"/>
              </a:rPr>
              <a:t> </a:t>
            </a:r>
          </a:p>
        </p:txBody>
      </p:sp>
      <p:graphicFrame>
        <p:nvGraphicFramePr>
          <p:cNvPr id="13427" name="Group 11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2811557"/>
              </p:ext>
            </p:extLst>
          </p:nvPr>
        </p:nvGraphicFramePr>
        <p:xfrm>
          <a:off x="457434" y="1597025"/>
          <a:ext cx="8302014" cy="4768534"/>
        </p:xfrm>
        <a:graphic>
          <a:graphicData uri="http://schemas.openxmlformats.org/drawingml/2006/table">
            <a:tbl>
              <a:tblPr/>
              <a:tblGrid>
                <a:gridCol w="39742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7844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1644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4666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8622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50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Атауы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5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ТҮСІМДЕР – барлығы, млн.теңге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108,4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80,6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65,4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65,9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0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оның ішінде: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Салықтық түсімдер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25,2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42,0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44,5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46,3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3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Салықтық емес түсімдер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Негізгі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капиталды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сатудан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түскен түсімдер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Трансферттер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және кредиттер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түсімдері, </a:t>
                      </a:r>
                      <a:r>
                        <a:rPr kumimoji="0" lang="ru-RU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оның ішінде</a:t>
                      </a: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субвенция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81,4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53,8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20,4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19,5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15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трансферттер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0,2</a:t>
                      </a: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Бюджеттік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кредиттерді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өтеу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2,4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2,4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2,4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2,4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Қарыздар түсімдері 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Бюджеттік қаражаттардың бос қалдықтары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23,6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15,8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7FCAC-4E05-4B2D-BBE5-C81EB0CDB63D}" type="slidenum">
              <a:rPr lang="ru-RU" altLang="en-US" smtClean="0">
                <a:latin typeface="+mn-lt"/>
              </a:rPr>
              <a:pPr>
                <a:defRPr/>
              </a:pPr>
              <a:t>5</a:t>
            </a:fld>
            <a:endParaRPr lang="ru-RU" altLang="en-US" dirty="0"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838200" y="152401"/>
            <a:ext cx="7390935" cy="609599"/>
          </a:xfrm>
        </p:spPr>
        <p:txBody>
          <a:bodyPr/>
          <a:lstStyle/>
          <a:p>
            <a:pPr algn="ctr"/>
            <a:r>
              <a:rPr lang="kk-KZ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Түгіскен ауылдық округінің 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kk-KZ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шығындары</a:t>
            </a:r>
            <a:endParaRPr lang="ru-RU" sz="24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517" name="Group 18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28947238"/>
              </p:ext>
            </p:extLst>
          </p:nvPr>
        </p:nvGraphicFramePr>
        <p:xfrm>
          <a:off x="304800" y="685800"/>
          <a:ext cx="8610599" cy="6050784"/>
        </p:xfrm>
        <a:graphic>
          <a:graphicData uri="http://schemas.openxmlformats.org/drawingml/2006/table">
            <a:tbl>
              <a:tblPr/>
              <a:tblGrid>
                <a:gridCol w="43549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01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361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015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5915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57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Атауы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92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52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ШЫҒЫНДАР –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барлығы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, млн.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теңге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108,4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95,8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65,4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200" dirty="0" smtClean="0"/>
                        <a:t>    6</a:t>
                      </a:r>
                      <a:r>
                        <a:rPr lang="en-US" sz="1200" dirty="0" smtClean="0"/>
                        <a:t>5</a:t>
                      </a:r>
                      <a:r>
                        <a:rPr lang="kk-KZ" sz="1200" dirty="0" smtClean="0"/>
                        <a:t>,</a:t>
                      </a:r>
                      <a:r>
                        <a:rPr lang="en-US" sz="1200" dirty="0" smtClean="0"/>
                        <a:t>9</a:t>
                      </a:r>
                      <a:endParaRPr lang="ru-RU" sz="1200" dirty="0"/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оның ішінде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52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Шығындар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113,6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124,9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61,6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200" dirty="0" smtClean="0"/>
                        <a:t>    62,0</a:t>
                      </a:r>
                      <a:endParaRPr lang="ru-RU" sz="1200" dirty="0"/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Жалпы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сипаттағы мемлекеттік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қызметтер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42,8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33,8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34,3</a:t>
                      </a:r>
                      <a:endParaRPr lang="ru-RU" sz="1200" dirty="0"/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Қорғаныс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Қоғамдық тәртіп, қауіпсіздік және басқалары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Білім беру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Денсаулық сақтау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Әлеуметтік көмек және әлеуметтік қамсыздандыру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Тұрғын үй-коммуналдық шаруашылығы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36,7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13,9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12,5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200" dirty="0" smtClean="0"/>
                        <a:t>1</a:t>
                      </a:r>
                      <a:r>
                        <a:rPr lang="en-US" sz="1200" dirty="0" smtClean="0"/>
                        <a:t>2</a:t>
                      </a:r>
                      <a:r>
                        <a:rPr lang="kk-KZ" sz="1200" dirty="0" smtClean="0"/>
                        <a:t>,</a:t>
                      </a:r>
                      <a:r>
                        <a:rPr lang="en-US" sz="1200" dirty="0" smtClean="0"/>
                        <a:t>5</a:t>
                      </a:r>
                      <a:endParaRPr lang="ru-RU" sz="1200" dirty="0"/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8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Мәдениет, 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спорт, туризм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және ақпараттық кеңістік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Елді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мекендерді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абаттандырумен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көгалдандыру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9</a:t>
                      </a:r>
                      <a:r>
                        <a:rPr lang="kk-KZ" sz="1200" dirty="0" smtClean="0"/>
                        <a:t>,</a:t>
                      </a:r>
                      <a:r>
                        <a:rPr lang="en-US" sz="1200" dirty="0" smtClean="0"/>
                        <a:t>4</a:t>
                      </a:r>
                      <a:endParaRPr lang="ru-RU" sz="1200" dirty="0"/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8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Өнеркәсіп, сәулет қызметі және басқалар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8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Көлік және 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коммуникация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,0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200" dirty="0" smtClean="0"/>
                        <a:t> </a:t>
                      </a:r>
                      <a:r>
                        <a:rPr lang="en-US" sz="1200" dirty="0" smtClean="0"/>
                        <a:t>6</a:t>
                      </a:r>
                      <a:r>
                        <a:rPr lang="kk-KZ" sz="1200" dirty="0" smtClean="0"/>
                        <a:t>,0</a:t>
                      </a:r>
                      <a:endParaRPr lang="ru-RU" sz="1200" dirty="0"/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8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Өңірлерді дамыту бағдарламасы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200" dirty="0" smtClean="0"/>
                        <a:t>0</a:t>
                      </a:r>
                      <a:endParaRPr lang="ru-RU" sz="1200" dirty="0"/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8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Трансферттер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0,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DE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8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Қаржылық активтер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сатып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алу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8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Бюджеттік кредиттер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           -</a:t>
                      </a:r>
                      <a:endParaRPr lang="ru-RU" sz="1200" dirty="0"/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           -</a:t>
                      </a:r>
                      <a:endParaRPr lang="ru-RU" sz="1200" dirty="0"/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         -</a:t>
                      </a:r>
                      <a:endParaRPr lang="ru-RU" sz="1200" dirty="0"/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8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Қарыздарды өтеу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2,4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2,4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2,4</a:t>
                      </a:r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200" dirty="0" smtClean="0"/>
                        <a:t>2,4</a:t>
                      </a:r>
                      <a:endParaRPr lang="ru-RU" sz="1200" dirty="0"/>
                    </a:p>
                  </a:txBody>
                  <a:tcPr marL="89316" marR="8931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E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kk-KZ" altLang="en-US" dirty="0" smtClean="0">
                <a:latin typeface="+mn-lt"/>
              </a:rPr>
              <a:t>6</a:t>
            </a:r>
            <a:endParaRPr lang="ru-RU" altLang="en-US" dirty="0"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26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жылға арналған  Түгіскен ауылдық округінің бюджет шығындарының құрылымы</a:t>
            </a:r>
            <a:br>
              <a:rPr lang="kk-KZ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95,8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млн.тенге)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960750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925</TotalTime>
  <Words>661</Words>
  <Application>Microsoft Office PowerPoint</Application>
  <PresentationFormat>Экран (4:3)</PresentationFormat>
  <Paragraphs>218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Office Theme</vt:lpstr>
      <vt:lpstr>Түгіскен ауылдық округінің 2026-2028 жылдарға арналған  ТҮЗЕТІЛГЕН АЗАМАТТЫҚ БЮДЖЕТІ </vt:lpstr>
      <vt:lpstr>Құрметті сайтты пайдаланушылар!</vt:lpstr>
      <vt:lpstr>2026-2028 жылдарға арналған Түгіскен ауылдық округінің әлеуметтік-экономикалық дамуының негізгі көрсеткіштері</vt:lpstr>
      <vt:lpstr>2026-2028 жылдарға арналған Түгіскен ауылдық округінің бюджеті</vt:lpstr>
      <vt:lpstr>2026-2028 жылдарға арналған Түгіскен ауылдық округінің бюджет түсімдерінің құрылымы                                                                          млн.теңге </vt:lpstr>
      <vt:lpstr>Түгіскен ауылдық округінің бюджет шығындары</vt:lpstr>
      <vt:lpstr>2026 жылға арналған  Түгіскен ауылдық округінің бюджет шығындарының құрылымы  (95,8 млн.тенге)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Ералиев ауылдық округінің 2018-2020 жылдарға арналған  АЗАМАТТЫҚ БЮДЖЕТ </dc:title>
  <dc:creator>User</dc:creator>
  <cp:lastModifiedBy>Lenovo</cp:lastModifiedBy>
  <cp:revision>125</cp:revision>
  <dcterms:created xsi:type="dcterms:W3CDTF">2019-01-15T08:58:04Z</dcterms:created>
  <dcterms:modified xsi:type="dcterms:W3CDTF">2026-10-29T10:03:46Z</dcterms:modified>
</cp:coreProperties>
</file>