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9" r:id="rId1"/>
  </p:sldMasterIdLst>
  <p:notesMasterIdLst>
    <p:notesMasterId r:id="rId8"/>
  </p:notesMasterIdLst>
  <p:sldIdLst>
    <p:sldId id="1639" r:id="rId2"/>
    <p:sldId id="1824" r:id="rId3"/>
    <p:sldId id="1826" r:id="rId4"/>
    <p:sldId id="1827" r:id="rId5"/>
    <p:sldId id="1828" r:id="rId6"/>
    <p:sldId id="1829" r:id="rId7"/>
  </p:sldIdLst>
  <p:sldSz cx="12192000" cy="6858000"/>
  <p:notesSz cx="6858000" cy="9947275"/>
  <p:defaultTextStyle>
    <a:defPPr>
      <a:defRPr lang="ru-RU"/>
    </a:defPPr>
    <a:lvl1pPr marL="0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1pPr>
    <a:lvl2pPr marL="186493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2pPr>
    <a:lvl3pPr marL="372986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3pPr>
    <a:lvl4pPr marL="559480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4pPr>
    <a:lvl5pPr marL="745973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5pPr>
    <a:lvl6pPr marL="932466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6pPr>
    <a:lvl7pPr marL="1118960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7pPr>
    <a:lvl8pPr marL="1305453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8pPr>
    <a:lvl9pPr marL="1491947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z Kairat" initials="KK" lastIdx="189" clrIdx="0"/>
  <p:cmAuthor id="2" name="CSI" initials="C" lastIdx="16" clrIdx="1"/>
  <p:cmAuthor id="3" name="admin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68A4"/>
    <a:srgbClr val="000000"/>
    <a:srgbClr val="F2DCDB"/>
    <a:srgbClr val="FCD5B5"/>
    <a:srgbClr val="FBB5AB"/>
    <a:srgbClr val="C0C0C0"/>
    <a:srgbClr val="FFCCCC"/>
    <a:srgbClr val="E3FED2"/>
    <a:srgbClr val="BDCCDE"/>
    <a:srgbClr val="DAEC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7576" autoAdjust="0"/>
    <p:restoredTop sz="99818" autoAdjust="0"/>
  </p:normalViewPr>
  <p:slideViewPr>
    <p:cSldViewPr snapToGrid="0">
      <p:cViewPr>
        <p:scale>
          <a:sx n="70" d="100"/>
          <a:sy n="70" d="100"/>
        </p:scale>
        <p:origin x="-24" y="-54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36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-2388"/>
    </p:cViewPr>
  </p:sorterViewPr>
  <p:notesViewPr>
    <p:cSldViewPr snapToGrid="0">
      <p:cViewPr varScale="1">
        <p:scale>
          <a:sx n="49" d="100"/>
          <a:sy n="49" d="100"/>
        </p:scale>
        <p:origin x="2922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71800" cy="499091"/>
          </a:xfrm>
          <a:prstGeom prst="rect">
            <a:avLst/>
          </a:prstGeom>
        </p:spPr>
        <p:txBody>
          <a:bodyPr vert="horz" lIns="91868" tIns="45933" rIns="91868" bIns="45933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5" y="1"/>
            <a:ext cx="2971800" cy="499091"/>
          </a:xfrm>
          <a:prstGeom prst="rect">
            <a:avLst/>
          </a:prstGeom>
        </p:spPr>
        <p:txBody>
          <a:bodyPr vert="horz" lIns="91868" tIns="45933" rIns="91868" bIns="45933" rtlCol="0"/>
          <a:lstStyle>
            <a:lvl1pPr algn="r">
              <a:defRPr sz="1200"/>
            </a:lvl1pPr>
          </a:lstStyle>
          <a:p>
            <a:fld id="{DD89370C-8F5E-4C7C-8A40-C77E0193767F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6088" y="1244600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68" tIns="45933" rIns="91868" bIns="45933" rtlCol="0" anchor="ctr"/>
          <a:lstStyle/>
          <a:p>
            <a:endParaRPr lang="en-GB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87125"/>
            <a:ext cx="5486400" cy="3916740"/>
          </a:xfrm>
          <a:prstGeom prst="rect">
            <a:avLst/>
          </a:prstGeom>
        </p:spPr>
        <p:txBody>
          <a:bodyPr vert="horz" lIns="91868" tIns="45933" rIns="91868" bIns="4593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8187"/>
            <a:ext cx="2971800" cy="499090"/>
          </a:xfrm>
          <a:prstGeom prst="rect">
            <a:avLst/>
          </a:prstGeom>
        </p:spPr>
        <p:txBody>
          <a:bodyPr vert="horz" lIns="91868" tIns="45933" rIns="91868" bIns="45933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5" y="9448187"/>
            <a:ext cx="2971800" cy="499090"/>
          </a:xfrm>
          <a:prstGeom prst="rect">
            <a:avLst/>
          </a:prstGeom>
        </p:spPr>
        <p:txBody>
          <a:bodyPr vert="horz" lIns="91868" tIns="45933" rIns="91868" bIns="45933" rtlCol="0" anchor="b"/>
          <a:lstStyle>
            <a:lvl1pPr algn="r">
              <a:defRPr sz="1200"/>
            </a:lvl1pPr>
          </a:lstStyle>
          <a:p>
            <a:fld id="{98D3C97B-5FC2-41E5-B82F-6B028E4B44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724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3C97B-5FC2-41E5-B82F-6B028E4B442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58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8.bin"/><Relationship Id="rId5" Type="http://schemas.openxmlformats.org/officeDocument/2006/relationships/oleObject" Target="../embeddings/oleObject7.bin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8.bin"/><Relationship Id="rId5" Type="http://schemas.openxmlformats.org/officeDocument/2006/relationships/oleObject" Target="../embeddings/oleObject17.bin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21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oleObject" Target="../embeddings/oleObject23.bin"/><Relationship Id="rId2" Type="http://schemas.openxmlformats.org/officeDocument/2006/relationships/tags" Target="../tags/tag2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2.bin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736715" y="3136612"/>
            <a:ext cx="7661561" cy="584775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>
              <a:lnSpc>
                <a:spcPct val="100000"/>
              </a:lnSpc>
              <a:defRPr lang="en-GB" sz="3200" b="0" dirty="0">
                <a:solidFill>
                  <a:srgbClr val="2868A4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defTabSz="372986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2" name="Подзаголовок 2">
            <a:extLst>
              <a:ext uri="{FF2B5EF4-FFF2-40B4-BE49-F238E27FC236}">
                <a16:creationId xmlns="" xmlns:a16="http://schemas.microsoft.com/office/drawing/2014/main" id="{538DCBED-2335-4678-8F83-B693E2206D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6715" y="6010331"/>
            <a:ext cx="2539145" cy="30698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GB" sz="1600" b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+mj-ea"/>
                <a:cs typeface="Segoe UI Semilight" panose="020B0402040204020203" pitchFamily="34" charset="0"/>
              </a:defRPr>
            </a:lvl1pPr>
          </a:lstStyle>
          <a:p>
            <a:pPr marL="57159" lvl="0" indent="-28575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</a:pPr>
            <a:r>
              <a:rPr lang="ru-RU" dirty="0"/>
              <a:t>Дата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957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именование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455541" y="3108007"/>
            <a:ext cx="6165320" cy="48902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lang="ru-RU" sz="2000" b="0" dirty="0">
                <a:solidFill>
                  <a:srgbClr val="2868A4"/>
                </a:solidFill>
                <a:latin typeface="+mn-lt"/>
              </a:defRPr>
            </a:lvl1pPr>
          </a:lstStyle>
          <a:p>
            <a:pPr marL="0" lvl="0"/>
            <a:r>
              <a:rPr lang="ru-RU" dirty="0"/>
              <a:t>Наименование раздела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5014C988-CF4E-4FB2-B291-F3F7E19AB21B}"/>
              </a:ext>
            </a:extLst>
          </p:cNvPr>
          <p:cNvSpPr/>
          <p:nvPr/>
        </p:nvSpPr>
        <p:spPr>
          <a:xfrm>
            <a:off x="646121" y="517427"/>
            <a:ext cx="10885479" cy="584975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6ED81E5F-D271-492B-8AC5-C6C4F8E7B7D0}"/>
              </a:ext>
            </a:extLst>
          </p:cNvPr>
          <p:cNvSpPr/>
          <p:nvPr/>
        </p:nvSpPr>
        <p:spPr>
          <a:xfrm>
            <a:off x="635959" y="6365081"/>
            <a:ext cx="10903579" cy="77466"/>
          </a:xfrm>
          <a:prstGeom prst="rect">
            <a:avLst/>
          </a:prstGeom>
          <a:solidFill>
            <a:srgbClr val="256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09"/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06DC4095-AB42-45E5-9B92-495940244BE1}"/>
              </a:ext>
            </a:extLst>
          </p:cNvPr>
          <p:cNvSpPr/>
          <p:nvPr/>
        </p:nvSpPr>
        <p:spPr>
          <a:xfrm>
            <a:off x="646121" y="517427"/>
            <a:ext cx="10885479" cy="584975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820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без примеча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4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t>‹#›</a:t>
            </a:fld>
            <a:endParaRPr lang="en-GB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5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2255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 примеча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8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9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D528B77F-8D31-4953-8A36-D03DC21A43EC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бъект 2">
            <a:extLst>
              <a:ext uri="{FF2B5EF4-FFF2-40B4-BE49-F238E27FC236}">
                <a16:creationId xmlns="" xmlns:a16="http://schemas.microsoft.com/office/drawing/2014/main" id="{28DFDB07-A563-4E06-B116-FDE6619E9A71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7824" y="6278682"/>
            <a:ext cx="1180381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</p:spTree>
    <p:extLst>
      <p:ext uri="{BB962C8B-B14F-4D97-AF65-F5344CB8AC3E}">
        <p14:creationId xmlns:p14="http://schemas.microsoft.com/office/powerpoint/2010/main" val="8881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ывод 1 стр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2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60880111-6F0D-460D-ADF3-51EE227848FA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3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D528B77F-8D31-4953-8A36-D03DC21A43EC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бъект 2">
            <a:extLst>
              <a:ext uri="{FF2B5EF4-FFF2-40B4-BE49-F238E27FC236}">
                <a16:creationId xmlns="" xmlns:a16="http://schemas.microsoft.com/office/drawing/2014/main" id="{941AD563-81FE-4EC0-A756-17D5F37BF44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44286" y="5891812"/>
            <a:ext cx="11660092" cy="60763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700" b="1" smtClean="0">
                <a:solidFill>
                  <a:schemeClr val="accent1"/>
                </a:solidFill>
                <a:latin typeface="+mj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 в одну строку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D580147E-A302-4CBD-9AA2-E85138DFFB4B}"/>
              </a:ext>
            </a:extLst>
          </p:cNvPr>
          <p:cNvCxnSpPr>
            <a:cxnSpLocks/>
          </p:cNvCxnSpPr>
          <p:nvPr/>
        </p:nvCxnSpPr>
        <p:spPr>
          <a:xfrm>
            <a:off x="-14068" y="5818490"/>
            <a:ext cx="121970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бъект 2">
            <a:extLst>
              <a:ext uri="{FF2B5EF4-FFF2-40B4-BE49-F238E27FC236}">
                <a16:creationId xmlns="" xmlns:a16="http://schemas.microsoft.com/office/drawing/2014/main" id="{16CEC121-FEF0-4D4E-9C80-6E2185C3F1C8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5873" y="5527513"/>
            <a:ext cx="12006799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defTabSz="372986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</p:spTree>
    <p:extLst>
      <p:ext uri="{BB962C8B-B14F-4D97-AF65-F5344CB8AC3E}">
        <p14:creationId xmlns:p14="http://schemas.microsoft.com/office/powerpoint/2010/main" val="51626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ывод 2 стро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6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57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C33FD970-5571-46D1-A366-E8BF7946162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44286" y="5672995"/>
            <a:ext cx="11660092" cy="80632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700" b="1" smtClean="0">
                <a:solidFill>
                  <a:schemeClr val="accent1"/>
                </a:solidFill>
                <a:latin typeface="+mj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 в две строки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5D27D441-14B8-4671-B0C1-04372B0F3262}"/>
              </a:ext>
            </a:extLst>
          </p:cNvPr>
          <p:cNvCxnSpPr>
            <a:cxnSpLocks/>
          </p:cNvCxnSpPr>
          <p:nvPr/>
        </p:nvCxnSpPr>
        <p:spPr>
          <a:xfrm>
            <a:off x="-14068" y="5588040"/>
            <a:ext cx="121970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бъект 2">
            <a:extLst>
              <a:ext uri="{FF2B5EF4-FFF2-40B4-BE49-F238E27FC236}">
                <a16:creationId xmlns="" xmlns:a16="http://schemas.microsoft.com/office/drawing/2014/main" id="{B53733B7-13FF-4846-8C3F-EA867365BEC5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5874" y="5299788"/>
            <a:ext cx="12013726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defTabSz="372986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="" xmlns:a16="http://schemas.microsoft.com/office/drawing/2014/main" id="{C07EA95C-9312-4964-8AB3-4D0F16B931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Title Placeholder 1">
            <a:extLst>
              <a:ext uri="{FF2B5EF4-FFF2-40B4-BE49-F238E27FC236}">
                <a16:creationId xmlns="" xmlns:a16="http://schemas.microsoft.com/office/drawing/2014/main" id="{504DCB5C-2929-4940-84CB-D8809A986AB6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Наименование проекта (измените в Вид – Образец слайдов или </a:t>
            </a:r>
            <a:r>
              <a:rPr lang="en-US" dirty="0">
                <a:solidFill>
                  <a:schemeClr val="accent1"/>
                </a:solidFill>
              </a:rPr>
              <a:t>View – Master Slides</a:t>
            </a:r>
            <a:r>
              <a:rPr lang="ru-RU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="" xmlns:a16="http://schemas.microsoft.com/office/drawing/2014/main" id="{9D42BF7B-1E10-4F5D-B182-6858EE14BC37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="" xmlns:a16="http://schemas.microsoft.com/office/drawing/2014/main" id="{145C1714-B250-482C-9A0A-D27FBF15E43D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116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339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ывод 3 и более стр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80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81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C33FD970-5571-46D1-A366-E8BF7946162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44286" y="5478597"/>
            <a:ext cx="11660092" cy="100072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700" b="1" smtClean="0">
                <a:solidFill>
                  <a:schemeClr val="accent1"/>
                </a:solidFill>
                <a:latin typeface="+mj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 в три и более строк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="" xmlns:a16="http://schemas.microsoft.com/office/drawing/2014/main" id="{5D27D441-14B8-4671-B0C1-04372B0F3262}"/>
              </a:ext>
            </a:extLst>
          </p:cNvPr>
          <p:cNvCxnSpPr>
            <a:cxnSpLocks/>
          </p:cNvCxnSpPr>
          <p:nvPr/>
        </p:nvCxnSpPr>
        <p:spPr>
          <a:xfrm>
            <a:off x="-14068" y="5373297"/>
            <a:ext cx="121970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бъект 2">
            <a:extLst>
              <a:ext uri="{FF2B5EF4-FFF2-40B4-BE49-F238E27FC236}">
                <a16:creationId xmlns="" xmlns:a16="http://schemas.microsoft.com/office/drawing/2014/main" id="{B53733B7-13FF-4846-8C3F-EA867365BEC5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5874" y="5085045"/>
            <a:ext cx="12013726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defTabSz="372986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14" name="Номер слайда 5">
            <a:extLst>
              <a:ext uri="{FF2B5EF4-FFF2-40B4-BE49-F238E27FC236}">
                <a16:creationId xmlns="" xmlns:a16="http://schemas.microsoft.com/office/drawing/2014/main" id="{C48E7AB1-16CC-4D8A-9A9A-E0C0EB68F6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Title Placeholder 1">
            <a:extLst>
              <a:ext uri="{FF2B5EF4-FFF2-40B4-BE49-F238E27FC236}">
                <a16:creationId xmlns="" xmlns:a16="http://schemas.microsoft.com/office/drawing/2014/main" id="{F19E32DF-2F64-407B-B14B-6FC60136288D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Наименование проекта (измените в Вид – Образец слайдов или </a:t>
            </a:r>
            <a:r>
              <a:rPr lang="en-US" dirty="0">
                <a:solidFill>
                  <a:schemeClr val="accent1"/>
                </a:solidFill>
              </a:rPr>
              <a:t>View – Master Slides</a:t>
            </a:r>
            <a:r>
              <a:rPr lang="ru-RU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19" name="Title Placeholder 1">
            <a:extLst>
              <a:ext uri="{FF2B5EF4-FFF2-40B4-BE49-F238E27FC236}">
                <a16:creationId xmlns="" xmlns:a16="http://schemas.microsoft.com/office/drawing/2014/main" id="{92221DEC-CED4-4639-8137-9852AB45AA85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="" xmlns:a16="http://schemas.microsoft.com/office/drawing/2014/main" id="{D981B318-7E99-484F-AF53-BD116072692F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367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199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ывод справа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04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05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Объект 2">
            <a:extLst>
              <a:ext uri="{FF2B5EF4-FFF2-40B4-BE49-F238E27FC236}">
                <a16:creationId xmlns="" xmlns:a16="http://schemas.microsoft.com/office/drawing/2014/main" id="{F822D7FF-FD66-4F7E-AF0E-25C8ACD6C44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27824" y="6269804"/>
            <a:ext cx="11803814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="" xmlns:a16="http://schemas.microsoft.com/office/drawing/2014/main" id="{5647221B-A6CB-4725-BFCF-2852A728E333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950037" y="1190626"/>
            <a:ext cx="2881602" cy="5064701"/>
          </a:xfrm>
          <a:prstGeom prst="rec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>
            <a:lvl1pPr marL="285750" indent="-285750" defTabSz="354013">
              <a:lnSpc>
                <a:spcPct val="100000"/>
              </a:lnSpc>
              <a:buClr>
                <a:schemeClr val="accent1"/>
              </a:buClr>
              <a:buSzPct val="130000"/>
              <a:buFont typeface="Segoe UI Semibold" panose="020B0702040204020203" pitchFamily="34" charset="0"/>
              <a:buChar char="›"/>
              <a:defRPr lang="ru-RU" sz="15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</a:t>
            </a:r>
          </a:p>
        </p:txBody>
      </p:sp>
      <p:sp>
        <p:nvSpPr>
          <p:cNvPr id="11" name="Номер слайда 5">
            <a:extLst>
              <a:ext uri="{FF2B5EF4-FFF2-40B4-BE49-F238E27FC236}">
                <a16:creationId xmlns="" xmlns:a16="http://schemas.microsoft.com/office/drawing/2014/main" id="{C7BF3D39-2DD0-445F-A357-4A6009AE34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itle Placeholder 1">
            <a:extLst>
              <a:ext uri="{FF2B5EF4-FFF2-40B4-BE49-F238E27FC236}">
                <a16:creationId xmlns="" xmlns:a16="http://schemas.microsoft.com/office/drawing/2014/main" id="{164C7738-2902-4A44-BD47-9DBCA12C1991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Наименование проекта (измените в Вид – Образец слайдов или </a:t>
            </a:r>
            <a:r>
              <a:rPr lang="en-US" dirty="0">
                <a:solidFill>
                  <a:schemeClr val="accent1"/>
                </a:solidFill>
              </a:rPr>
              <a:t>View – Master Slides</a:t>
            </a:r>
            <a:r>
              <a:rPr lang="ru-RU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17" name="Title Placeholder 1">
            <a:extLst>
              <a:ext uri="{FF2B5EF4-FFF2-40B4-BE49-F238E27FC236}">
                <a16:creationId xmlns="" xmlns:a16="http://schemas.microsoft.com/office/drawing/2014/main" id="{E725503F-FA37-4B03-8693-BF355BB6776B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="" xmlns:a16="http://schemas.microsoft.com/office/drawing/2014/main" id="{21580C86-7E53-4A12-BD08-841090B0E3C1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660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40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ывод 1 строка + вывод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8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60880111-6F0D-460D-ADF3-51EE227848FA}" type="slidenum">
              <a:rPr lang="ru-RU" smtClean="0"/>
              <a:t>‹#›</a:t>
            </a:fld>
            <a:endParaRPr lang="ru-RU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29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le Placeholder 1">
            <a:extLst>
              <a:ext uri="{FF2B5EF4-FFF2-40B4-BE49-F238E27FC236}">
                <a16:creationId xmlns="" xmlns:a16="http://schemas.microsoft.com/office/drawing/2014/main" id="{A9A510CB-8117-485C-A61D-580E4393E4CF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Наименование проекта (измените в Вид – Образец слайдов или </a:t>
            </a:r>
            <a:r>
              <a:rPr lang="en-US" dirty="0">
                <a:solidFill>
                  <a:schemeClr val="accent1"/>
                </a:solidFill>
              </a:rPr>
              <a:t>View – Master Slides</a:t>
            </a:r>
            <a:r>
              <a:rPr lang="ru-RU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="" xmlns:a16="http://schemas.microsoft.com/office/drawing/2014/main" id="{2B8D9500-3F7D-423B-96F2-7C0594184FA2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D528B77F-8D31-4953-8A36-D03DC21A43EC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Объект 2">
            <a:extLst>
              <a:ext uri="{FF2B5EF4-FFF2-40B4-BE49-F238E27FC236}">
                <a16:creationId xmlns="" xmlns:a16="http://schemas.microsoft.com/office/drawing/2014/main" id="{941AD563-81FE-4EC0-A756-17D5F37BF44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244286" y="5891812"/>
            <a:ext cx="11660092" cy="60763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ru-RU" sz="1700" b="1" smtClean="0">
                <a:solidFill>
                  <a:schemeClr val="accent1"/>
                </a:solidFill>
                <a:latin typeface="+mj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 в одну строку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D580147E-A302-4CBD-9AA2-E85138DFFB4B}"/>
              </a:ext>
            </a:extLst>
          </p:cNvPr>
          <p:cNvCxnSpPr>
            <a:cxnSpLocks/>
          </p:cNvCxnSpPr>
          <p:nvPr/>
        </p:nvCxnSpPr>
        <p:spPr>
          <a:xfrm>
            <a:off x="-14068" y="5818490"/>
            <a:ext cx="1219705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бъект 2">
            <a:extLst>
              <a:ext uri="{FF2B5EF4-FFF2-40B4-BE49-F238E27FC236}">
                <a16:creationId xmlns="" xmlns:a16="http://schemas.microsoft.com/office/drawing/2014/main" id="{16CEC121-FEF0-4D4E-9C80-6E2185C3F1C8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25873" y="5527513"/>
            <a:ext cx="12006799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defTabSz="372986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13" name="Объект 2">
            <a:extLst>
              <a:ext uri="{FF2B5EF4-FFF2-40B4-BE49-F238E27FC236}">
                <a16:creationId xmlns="" xmlns:a16="http://schemas.microsoft.com/office/drawing/2014/main" id="{6711F5B2-D4F4-4EFC-97A5-4A01DC5A5A3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950036" y="1023042"/>
            <a:ext cx="2954341" cy="4309449"/>
          </a:xfrm>
          <a:prstGeom prst="rect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rtlCol="0" anchor="ctr">
            <a:noAutofit/>
          </a:bodyPr>
          <a:lstStyle>
            <a:lvl1pPr marL="0" indent="-285750" defTabSz="354013">
              <a:lnSpc>
                <a:spcPct val="100000"/>
              </a:lnSpc>
              <a:buClr>
                <a:schemeClr val="accent1"/>
              </a:buClr>
              <a:buSzPct val="130000"/>
              <a:buFont typeface="Segoe UI Semibold" panose="020B0702040204020203" pitchFamily="34" charset="0"/>
              <a:buChar char="›"/>
              <a:defRPr lang="ru-RU" sz="15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144396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330890" indent="0">
              <a:lnSpc>
                <a:spcPct val="100000"/>
              </a:lnSpc>
              <a:buNone/>
              <a:defRPr lang="ru-RU" sz="1108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517383" indent="0">
              <a:lnSpc>
                <a:spcPct val="100000"/>
              </a:lnSpc>
              <a:buNone/>
              <a:defRPr lang="ru-RU" sz="1108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Вывод</a:t>
            </a:r>
          </a:p>
        </p:txBody>
      </p:sp>
    </p:spTree>
    <p:extLst>
      <p:ext uri="{BB962C8B-B14F-4D97-AF65-F5344CB8AC3E}">
        <p14:creationId xmlns:p14="http://schemas.microsoft.com/office/powerpoint/2010/main" val="302073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52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53" name="think-cell Slide" r:id="rId6" imgW="425" imgH="426" progId="TCLayout.ActiveDocument.1">
                  <p:embed/>
                </p:oleObj>
              </mc:Choice>
              <mc:Fallback>
                <p:oleObj name="think-cell Slide" r:id="rId6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Номер слайда 5">
            <a:extLst>
              <a:ext uri="{FF2B5EF4-FFF2-40B4-BE49-F238E27FC236}">
                <a16:creationId xmlns="" xmlns:a16="http://schemas.microsoft.com/office/drawing/2014/main" id="{84369320-5958-488D-A676-EE94D22D5A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itle Placeholder 1">
            <a:extLst>
              <a:ext uri="{FF2B5EF4-FFF2-40B4-BE49-F238E27FC236}">
                <a16:creationId xmlns="" xmlns:a16="http://schemas.microsoft.com/office/drawing/2014/main" id="{AB8AEA25-37A4-4EC5-9E25-BD24003CDE5C}"/>
              </a:ext>
            </a:extLst>
          </p:cNvPr>
          <p:cNvSpPr txBox="1">
            <a:spLocks/>
          </p:cNvSpPr>
          <p:nvPr/>
        </p:nvSpPr>
        <p:spPr>
          <a:xfrm>
            <a:off x="-3711" y="6623032"/>
            <a:ext cx="641213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dirty="0">
                <a:solidFill>
                  <a:schemeClr val="accent1"/>
                </a:solidFill>
              </a:rPr>
              <a:t>Наименование проекта (измените в Вид – Образец слайдов или </a:t>
            </a:r>
            <a:r>
              <a:rPr lang="en-US" dirty="0">
                <a:solidFill>
                  <a:schemeClr val="accent1"/>
                </a:solidFill>
              </a:rPr>
              <a:t>View – Master Slides</a:t>
            </a:r>
            <a:r>
              <a:rPr lang="ru-RU" dirty="0">
                <a:solidFill>
                  <a:schemeClr val="accent1"/>
                </a:solidFill>
              </a:rPr>
              <a:t>)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="" xmlns:a16="http://schemas.microsoft.com/office/drawing/2014/main" id="{768114DC-97EB-4FAA-9A24-1E9F33B13E95}"/>
              </a:ext>
            </a:extLst>
          </p:cNvPr>
          <p:cNvSpPr txBox="1">
            <a:spLocks/>
          </p:cNvSpPr>
          <p:nvPr/>
        </p:nvSpPr>
        <p:spPr>
          <a:xfrm>
            <a:off x="9495691" y="6623032"/>
            <a:ext cx="2137509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 defTabSz="91436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marL="177800" indent="-177800">
              <a:buFont typeface="Segoe UI" panose="020B0502040204020203" pitchFamily="34" charset="0"/>
              <a:buChar char="©"/>
            </a:pPr>
            <a:r>
              <a:rPr lang="en-US" sz="1050" b="0" dirty="0">
                <a:solidFill>
                  <a:schemeClr val="accent1"/>
                </a:solidFill>
                <a:latin typeface="+mn-lt"/>
              </a:rPr>
              <a:t>Center for Strategic Initiatives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="" xmlns:a16="http://schemas.microsoft.com/office/drawing/2014/main" id="{888C93AF-BA4F-49BE-B123-15C01E0C5C0E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8066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2" pos="211">
          <p15:clr>
            <a:srgbClr val="A4A3A4"/>
          </p15:clr>
        </p15:guide>
        <p15:guide id="3" orient="horz" pos="179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аще 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791111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а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29B280DE-C71E-41F4-B2C9-4C3A06318F3A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75"/>
          <a:stretch/>
        </p:blipFill>
        <p:spPr>
          <a:xfrm>
            <a:off x="635958" y="487973"/>
            <a:ext cx="10920084" cy="5882053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5F39D0A4-72AC-4700-9493-8A0925E13C41}"/>
              </a:ext>
            </a:extLst>
          </p:cNvPr>
          <p:cNvSpPr/>
          <p:nvPr/>
        </p:nvSpPr>
        <p:spPr>
          <a:xfrm>
            <a:off x="635959" y="6335774"/>
            <a:ext cx="10920083" cy="84792"/>
          </a:xfrm>
          <a:prstGeom prst="rect">
            <a:avLst/>
          </a:prstGeom>
          <a:solidFill>
            <a:srgbClr val="256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09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53ADC45C-FB17-433C-937B-7E3682BB099B}"/>
              </a:ext>
            </a:extLst>
          </p:cNvPr>
          <p:cNvSpPr txBox="1"/>
          <p:nvPr/>
        </p:nvSpPr>
        <p:spPr>
          <a:xfrm>
            <a:off x="3816123" y="5225920"/>
            <a:ext cx="67059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372986"/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г. Нур-Султан, ул. Кунаева, 2, 10 этаж  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|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  +7 7172 95 48 49  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|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  info@csi.kz   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|</a:t>
            </a:r>
            <a:r>
              <a:rPr lang="ru-RU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   csi.kz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F364E9A0-D56C-44D7-A6D7-36ACC084C04F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396" y="2492593"/>
            <a:ext cx="1653278" cy="1162050"/>
          </a:xfrm>
          <a:prstGeom prst="rect">
            <a:avLst/>
          </a:prstGeom>
        </p:spPr>
      </p:pic>
      <p:sp>
        <p:nvSpPr>
          <p:cNvPr id="19" name="Прямоугольник 12">
            <a:extLst>
              <a:ext uri="{FF2B5EF4-FFF2-40B4-BE49-F238E27FC236}">
                <a16:creationId xmlns="" xmlns:a16="http://schemas.microsoft.com/office/drawing/2014/main" id="{818D98BB-9E05-4490-9E91-6F8A1AE2149C}"/>
              </a:ext>
            </a:extLst>
          </p:cNvPr>
          <p:cNvSpPr/>
          <p:nvPr/>
        </p:nvSpPr>
        <p:spPr>
          <a:xfrm>
            <a:off x="7797924" y="1522247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marL="0" lvl="0" algn="r" defTabSz="372986" rtl="0" eaLnBrk="1" latinLnBrk="0" hangingPunct="1">
              <a:buClr>
                <a:srgbClr val="2868A4"/>
              </a:buClr>
            </a:pPr>
            <a:r>
              <a:rPr lang="ru-RU" sz="1200" kern="1200" dirty="0">
                <a:solidFill>
                  <a:schemeClr val="tx2"/>
                </a:solidFill>
                <a:latin typeface="+mj-lt"/>
                <a:ea typeface="+mn-ea"/>
                <a:cs typeface="Segoe UI Semilight" panose="020B0402040204020203" pitchFamily="34" charset="0"/>
              </a:rPr>
              <a:t>Стратегический консалтинг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E2826A7C-4D0D-48B3-9C52-E88DDF435CE0}"/>
              </a:ext>
            </a:extLst>
          </p:cNvPr>
          <p:cNvSpPr/>
          <p:nvPr/>
        </p:nvSpPr>
        <p:spPr>
          <a:xfrm>
            <a:off x="7797924" y="3016133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algn="r" defTabSz="914400">
              <a:buClr>
                <a:srgbClr val="2868A4"/>
              </a:buClr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HR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-консалтинг</a:t>
            </a:r>
          </a:p>
        </p:txBody>
      </p:sp>
      <p:sp>
        <p:nvSpPr>
          <p:cNvPr id="21" name="Прямоугольник 12">
            <a:extLst>
              <a:ext uri="{FF2B5EF4-FFF2-40B4-BE49-F238E27FC236}">
                <a16:creationId xmlns="" xmlns:a16="http://schemas.microsoft.com/office/drawing/2014/main" id="{77AABB6F-9C59-458D-94A2-AAC9A1820935}"/>
              </a:ext>
            </a:extLst>
          </p:cNvPr>
          <p:cNvSpPr/>
          <p:nvPr/>
        </p:nvSpPr>
        <p:spPr>
          <a:xfrm>
            <a:off x="7797924" y="4519494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spAutoFit/>
          </a:bodyPr>
          <a:lstStyle/>
          <a:p>
            <a:pPr lvl="0"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Медиаконсалтинг</a:t>
            </a:r>
          </a:p>
        </p:txBody>
      </p:sp>
      <p:sp>
        <p:nvSpPr>
          <p:cNvPr id="22" name="Прямоугольник 12">
            <a:extLst>
              <a:ext uri="{FF2B5EF4-FFF2-40B4-BE49-F238E27FC236}">
                <a16:creationId xmlns="" xmlns:a16="http://schemas.microsoft.com/office/drawing/2014/main" id="{472F5ACF-4FEE-43C7-8B85-45AAFB6AC3CA}"/>
              </a:ext>
            </a:extLst>
          </p:cNvPr>
          <p:cNvSpPr/>
          <p:nvPr/>
        </p:nvSpPr>
        <p:spPr>
          <a:xfrm>
            <a:off x="7797924" y="3521738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lvl="0"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Технологический консалтинг</a:t>
            </a:r>
          </a:p>
        </p:txBody>
      </p:sp>
      <p:sp>
        <p:nvSpPr>
          <p:cNvPr id="30" name="Прямоугольник 12">
            <a:extLst>
              <a:ext uri="{FF2B5EF4-FFF2-40B4-BE49-F238E27FC236}">
                <a16:creationId xmlns="" xmlns:a16="http://schemas.microsoft.com/office/drawing/2014/main" id="{6742A1D1-C77A-4BE3-B28C-D1CC2EFD5813}"/>
              </a:ext>
            </a:extLst>
          </p:cNvPr>
          <p:cNvSpPr/>
          <p:nvPr/>
        </p:nvSpPr>
        <p:spPr>
          <a:xfrm>
            <a:off x="7797924" y="2018170"/>
            <a:ext cx="2565684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lstStyle/>
          <a:p>
            <a:pPr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Единая статистическая база</a:t>
            </a:r>
          </a:p>
        </p:txBody>
      </p:sp>
      <p:sp>
        <p:nvSpPr>
          <p:cNvPr id="31" name="Прямоугольник 12">
            <a:extLst>
              <a:ext uri="{FF2B5EF4-FFF2-40B4-BE49-F238E27FC236}">
                <a16:creationId xmlns="" xmlns:a16="http://schemas.microsoft.com/office/drawing/2014/main" id="{E6CEEE2F-6010-4F8F-B47B-1E78FD356796}"/>
              </a:ext>
            </a:extLst>
          </p:cNvPr>
          <p:cNvSpPr/>
          <p:nvPr/>
        </p:nvSpPr>
        <p:spPr>
          <a:xfrm>
            <a:off x="7324078" y="4024836"/>
            <a:ext cx="3039530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spAutoFit/>
          </a:bodyPr>
          <a:lstStyle/>
          <a:p>
            <a:pPr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Юридический и налоговый консалтинг</a:t>
            </a:r>
          </a:p>
        </p:txBody>
      </p:sp>
      <p:sp>
        <p:nvSpPr>
          <p:cNvPr id="32" name="Прямоугольник 12">
            <a:extLst>
              <a:ext uri="{FF2B5EF4-FFF2-40B4-BE49-F238E27FC236}">
                <a16:creationId xmlns="" xmlns:a16="http://schemas.microsoft.com/office/drawing/2014/main" id="{DEB6586F-37FD-4E3A-8BF3-91747078142E}"/>
              </a:ext>
            </a:extLst>
          </p:cNvPr>
          <p:cNvSpPr/>
          <p:nvPr/>
        </p:nvSpPr>
        <p:spPr>
          <a:xfrm>
            <a:off x="7077467" y="2502037"/>
            <a:ext cx="3286141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spAutoFit/>
          </a:bodyPr>
          <a:lstStyle/>
          <a:p>
            <a:pPr algn="r" defTabSz="914400">
              <a:buClr>
                <a:srgbClr val="2868A4"/>
              </a:buClr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Финансовый консалтинг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5E06674B-8993-4E39-95FE-F076C8C4351C}"/>
              </a:ext>
            </a:extLst>
          </p:cNvPr>
          <p:cNvSpPr/>
          <p:nvPr/>
        </p:nvSpPr>
        <p:spPr>
          <a:xfrm>
            <a:off x="3797708" y="1410956"/>
            <a:ext cx="344410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1800" kern="1200" dirty="0">
                <a:solidFill>
                  <a:schemeClr val="tx2"/>
                </a:solidFill>
                <a:latin typeface="+mj-lt"/>
                <a:ea typeface="+mn-ea"/>
                <a:cs typeface="Segoe UI Semilight" panose="020B0402040204020203" pitchFamily="34" charset="0"/>
              </a:rPr>
              <a:t>Center for Strategic Initiatives</a:t>
            </a:r>
          </a:p>
          <a:p>
            <a:pPr marL="0" marR="0" lvl="0" indent="0" algn="l" defTabSz="372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CSI Stat</a:t>
            </a:r>
          </a:p>
          <a:p>
            <a:pPr marL="0" marR="0" lvl="0" indent="0" algn="l" defTabSz="372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CSI Capital</a:t>
            </a:r>
          </a:p>
          <a:p>
            <a:pPr marL="0" marR="0" lvl="0" indent="0" algn="l" defTabSz="372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CSI Academy</a:t>
            </a:r>
            <a:endParaRPr lang="en-GB" sz="1800" dirty="0">
              <a:solidFill>
                <a:schemeClr val="tx1">
                  <a:lumMod val="65000"/>
                  <a:lumOff val="35000"/>
                </a:schemeClr>
              </a:solidFill>
              <a:latin typeface="Segoe UI Semilight" panose="020B0402040204020203" pitchFamily="34" charset="0"/>
              <a:cs typeface="Segoe UI Semilight" panose="020B0402040204020203" pitchFamily="34" charset="0"/>
            </a:endParaRPr>
          </a:p>
          <a:p>
            <a:pPr marL="0" marR="0" lvl="0" indent="0" algn="l" defTabSz="372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CSI Research &amp; Lab</a:t>
            </a:r>
          </a:p>
          <a:p>
            <a:pPr marL="0" marR="0" lvl="0" indent="0" algn="l" defTabSz="3729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CSI Legal &amp; Tax Advisory</a:t>
            </a:r>
          </a:p>
          <a:p>
            <a:pPr marL="0" algn="l" defTabSz="37298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</a:pPr>
            <a:r>
              <a: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Semilight" panose="020B0402040204020203" pitchFamily="34" charset="0"/>
                <a:ea typeface="+mn-ea"/>
                <a:cs typeface="Segoe UI Semilight" panose="020B0402040204020203" pitchFamily="34" charset="0"/>
              </a:rPr>
              <a:t>CSI Media &amp; Communications </a:t>
            </a:r>
          </a:p>
        </p:txBody>
      </p:sp>
    </p:spTree>
    <p:extLst>
      <p:ext uri="{BB962C8B-B14F-4D97-AF65-F5344CB8AC3E}">
        <p14:creationId xmlns:p14="http://schemas.microsoft.com/office/powerpoint/2010/main" val="315309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. С исходни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1033279" y="228600"/>
            <a:ext cx="11158721" cy="565012"/>
          </a:xfrm>
          <a:prstGeom prst="rect">
            <a:avLst/>
          </a:prstGeom>
          <a:solidFill>
            <a:srgbClr val="F5F8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9" name="think-cell Slide" r:id="rId4" imgW="425" imgH="426" progId="TCLayout.ActiveDocument.1">
                  <p:embed/>
                </p:oleObj>
              </mc:Choice>
              <mc:Fallback>
                <p:oleObj name="think-cell Slide" r:id="rId4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099071" y="228600"/>
            <a:ext cx="11039348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90488" indent="0" algn="l">
              <a:defRPr sz="17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-4553" y="6770077"/>
            <a:ext cx="12196553" cy="92944"/>
          </a:xfrm>
          <a:prstGeom prst="rect">
            <a:avLst/>
          </a:prstGeom>
          <a:solidFill>
            <a:srgbClr val="256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2138419" y="228600"/>
            <a:ext cx="53581" cy="571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547764" y="333716"/>
            <a:ext cx="563131" cy="3648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880111-6F0D-460D-ADF3-51EE227848FA}" type="slidenum">
              <a:rPr lang="ru-RU" smtClean="0"/>
              <a:t>‹#›</a:t>
            </a:fld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40" y="154910"/>
            <a:ext cx="910031" cy="638702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-4553" y="6770077"/>
            <a:ext cx="12196553" cy="92944"/>
          </a:xfrm>
          <a:prstGeom prst="rect">
            <a:avLst/>
          </a:prstGeom>
          <a:solidFill>
            <a:srgbClr val="256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3" name="Объект 2"/>
          <p:cNvSpPr>
            <a:spLocks noGrp="1"/>
          </p:cNvSpPr>
          <p:nvPr>
            <p:ph idx="11"/>
          </p:nvPr>
        </p:nvSpPr>
        <p:spPr>
          <a:xfrm>
            <a:off x="27824" y="6491747"/>
            <a:ext cx="6319709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1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351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Вывод 1 стро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00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1702530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400" b="0">
                <a:solidFill>
                  <a:schemeClr val="accent1"/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633200" y="6600287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fld id="{CFCCB99F-92C9-44CB-BFF7-A591374D8AE5}" type="slidenum">
              <a:rPr lang="en-GB" smtClean="0"/>
              <a:pPr/>
              <a:t>‹#›</a:t>
            </a:fld>
            <a:endParaRPr lang="en-GB" dirty="0"/>
          </a:p>
        </p:txBody>
      </p:sp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01"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Прямая соединительная линия 10">
            <a:extLst>
              <a:ext uri="{FF2B5EF4-FFF2-40B4-BE49-F238E27FC236}">
                <a16:creationId xmlns="" xmlns:a16="http://schemas.microsoft.com/office/drawing/2014/main" id="{D528B77F-8D31-4953-8A36-D03DC21A43EC}"/>
              </a:ext>
            </a:extLst>
          </p:cNvPr>
          <p:cNvCxnSpPr/>
          <p:nvPr/>
        </p:nvCxnSpPr>
        <p:spPr>
          <a:xfrm>
            <a:off x="0" y="6569474"/>
            <a:ext cx="12197918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70E9FF2-1DFC-5A89-70DB-FCFE93F68B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57600" y="5975350"/>
            <a:ext cx="914400" cy="91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87732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extLst>
    <p:ext uri="{DCECCB84-F9BA-43D5-87BE-67443E8EF086}">
      <p15:sldGuideLst xmlns=""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21" Type="http://schemas.openxmlformats.org/officeDocument/2006/relationships/oleObject" Target="../embeddings/oleObject1.bin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1.xml"/><Relationship Id="rId25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6" Type="http://schemas.openxmlformats.org/officeDocument/2006/relationships/vmlDrawing" Target="../drawings/vmlDrawing1.vml"/><Relationship Id="rId20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oleObject" Target="../embeddings/oleObject3.bin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23" Type="http://schemas.openxmlformats.org/officeDocument/2006/relationships/oleObject" Target="../embeddings/oleObject2.bin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NUL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2382756739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4" name="think-cell Slide" r:id="rId21" imgW="624" imgH="623" progId="TCLayout.ActiveDocument.1">
                  <p:embed/>
                </p:oleObj>
              </mc:Choice>
              <mc:Fallback>
                <p:oleObj name="think-cell Slide" r:id="rId21" imgW="624" imgH="623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 hidden="1"/>
          <p:cNvGraphicFramePr>
            <a:graphicFrameLocks noChangeAspect="1"/>
          </p:cNvGraphicFramePr>
          <p:nvPr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2083524567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5" name="think-cell Slide" r:id="rId23" imgW="624" imgH="623" progId="TCLayout.ActiveDocument.1">
                  <p:embed/>
                </p:oleObj>
              </mc:Choice>
              <mc:Fallback>
                <p:oleObj name="think-cell Slide" r:id="rId23" imgW="624" imgH="623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 hidden="1">
            <a:extLst>
              <a:ext uri="{FF2B5EF4-FFF2-40B4-BE49-F238E27FC236}">
                <a16:creationId xmlns="" xmlns:a16="http://schemas.microsoft.com/office/drawing/2014/main" id="{CFE7A0FE-2092-4AC2-8A80-E97555D9BDAE}"/>
              </a:ext>
            </a:extLst>
          </p:cNvPr>
          <p:cNvGraphicFramePr>
            <a:graphicFrameLocks noChangeAspect="1"/>
          </p:cNvGraphicFramePr>
          <p:nvPr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3900917031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6" name="think-cell Slide" r:id="rId24" imgW="624" imgH="623" progId="TCLayout.ActiveDocument.1">
                  <p:embed/>
                </p:oleObj>
              </mc:Choice>
              <mc:Fallback>
                <p:oleObj name="think-cell Slide" r:id="rId24" imgW="624" imgH="623" progId="TCLayout.ActiveDocument.1">
                  <p:embed/>
                  <p:pic>
                    <p:nvPicPr>
                      <p:cNvPr id="4" name="Объект 3" hidden="1">
                        <a:extLst>
                          <a:ext uri="{FF2B5EF4-FFF2-40B4-BE49-F238E27FC236}">
                            <a16:creationId xmlns="" xmlns:a16="http://schemas.microsoft.com/office/drawing/2014/main" id="{CFE7A0FE-2092-4AC2-8A80-E97555D9BD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6" hidden="1">
            <a:extLst>
              <a:ext uri="{FF2B5EF4-FFF2-40B4-BE49-F238E27FC236}">
                <a16:creationId xmlns="" xmlns:a16="http://schemas.microsoft.com/office/drawing/2014/main" id="{D6363BED-BD76-4DB9-9666-355119729489}"/>
              </a:ext>
            </a:extLst>
          </p:cNvPr>
          <p:cNvGraphicFramePr>
            <a:graphicFrameLocks noChangeAspect="1"/>
          </p:cNvGraphicFramePr>
          <p:nvPr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3071658405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7" name="think-cell Slide" r:id="rId25" imgW="624" imgH="623" progId="TCLayout.ActiveDocument.1">
                  <p:embed/>
                </p:oleObj>
              </mc:Choice>
              <mc:Fallback>
                <p:oleObj name="think-cell Slide" r:id="rId25" imgW="624" imgH="623" progId="TCLayout.ActiveDocument.1">
                  <p:embed/>
                  <p:pic>
                    <p:nvPicPr>
                      <p:cNvPr id="5" name="Объект 6" hidden="1">
                        <a:extLst>
                          <a:ext uri="{FF2B5EF4-FFF2-40B4-BE49-F238E27FC236}">
                            <a16:creationId xmlns="" xmlns:a16="http://schemas.microsoft.com/office/drawing/2014/main" id="{D6363BED-BD76-4DB9-9666-3551197294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DE43F097-52E7-4268-A259-2BF1492E768C}"/>
              </a:ext>
            </a:extLst>
          </p:cNvPr>
          <p:cNvGrpSpPr/>
          <p:nvPr/>
        </p:nvGrpSpPr>
        <p:grpSpPr>
          <a:xfrm>
            <a:off x="12698232" y="136872"/>
            <a:ext cx="1183961" cy="6138549"/>
            <a:chOff x="12335375" y="136872"/>
            <a:chExt cx="1183961" cy="6138549"/>
          </a:xfrm>
        </p:grpSpPr>
        <p:sp>
          <p:nvSpPr>
            <p:cNvPr id="27" name="Прямоугольник 26">
              <a:extLst>
                <a:ext uri="{FF2B5EF4-FFF2-40B4-BE49-F238E27FC236}">
                  <a16:creationId xmlns="" xmlns:a16="http://schemas.microsoft.com/office/drawing/2014/main" id="{3B58D41D-5199-40B3-9602-C3A441DD84CC}"/>
                </a:ext>
              </a:extLst>
            </p:cNvPr>
            <p:cNvSpPr/>
            <p:nvPr/>
          </p:nvSpPr>
          <p:spPr>
            <a:xfrm>
              <a:off x="12335375" y="136872"/>
              <a:ext cx="809125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Основные темные цвета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="" xmlns:a16="http://schemas.microsoft.com/office/drawing/2014/main" id="{FF348CF4-D0B3-42AF-82C6-38425D01DF9E}"/>
                </a:ext>
              </a:extLst>
            </p:cNvPr>
            <p:cNvSpPr/>
            <p:nvPr/>
          </p:nvSpPr>
          <p:spPr>
            <a:xfrm>
              <a:off x="12335375" y="1795343"/>
              <a:ext cx="809125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Основные светлые цвета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="" xmlns:a16="http://schemas.microsoft.com/office/drawing/2014/main" id="{F0D9B636-B546-4E8C-87AC-A48595962BD2}"/>
                </a:ext>
              </a:extLst>
            </p:cNvPr>
            <p:cNvSpPr/>
            <p:nvPr/>
          </p:nvSpPr>
          <p:spPr>
            <a:xfrm>
              <a:off x="12335375" y="4159786"/>
              <a:ext cx="88532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Основной 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цвет текста</a:t>
              </a: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="" xmlns:a16="http://schemas.microsoft.com/office/drawing/2014/main" id="{226E507B-2D2E-4A6E-BE30-0039FBA597E5}"/>
                </a:ext>
              </a:extLst>
            </p:cNvPr>
            <p:cNvSpPr/>
            <p:nvPr/>
          </p:nvSpPr>
          <p:spPr>
            <a:xfrm>
              <a:off x="12335375" y="4917864"/>
              <a:ext cx="86627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Синий 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цвет текста</a:t>
              </a: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="" xmlns:a16="http://schemas.microsoft.com/office/drawing/2014/main" id="{091277EA-E71D-4912-9010-EEEC42FBB24D}"/>
                </a:ext>
              </a:extLst>
            </p:cNvPr>
            <p:cNvSpPr/>
            <p:nvPr/>
          </p:nvSpPr>
          <p:spPr>
            <a:xfrm>
              <a:off x="12383059" y="4573802"/>
              <a:ext cx="723341" cy="200406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="" xmlns:a16="http://schemas.microsoft.com/office/drawing/2014/main" id="{C291BF11-C5AF-4F56-BEA9-DA33493692DA}"/>
                </a:ext>
              </a:extLst>
            </p:cNvPr>
            <p:cNvSpPr/>
            <p:nvPr/>
          </p:nvSpPr>
          <p:spPr>
            <a:xfrm>
              <a:off x="12383059" y="698340"/>
              <a:ext cx="723341" cy="21613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="" xmlns:a16="http://schemas.microsoft.com/office/drawing/2014/main" id="{E5561961-78E0-4969-9C9D-F555C7146EF4}"/>
                </a:ext>
              </a:extLst>
            </p:cNvPr>
            <p:cNvSpPr/>
            <p:nvPr/>
          </p:nvSpPr>
          <p:spPr>
            <a:xfrm>
              <a:off x="12383059" y="5321141"/>
              <a:ext cx="723341" cy="21613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4" name="Прямоугольник 33">
              <a:extLst>
                <a:ext uri="{FF2B5EF4-FFF2-40B4-BE49-F238E27FC236}">
                  <a16:creationId xmlns="" xmlns:a16="http://schemas.microsoft.com/office/drawing/2014/main" id="{7E8631A5-3E26-4B9B-B60F-B6F6D8555236}"/>
                </a:ext>
              </a:extLst>
            </p:cNvPr>
            <p:cNvSpPr/>
            <p:nvPr/>
          </p:nvSpPr>
          <p:spPr>
            <a:xfrm>
              <a:off x="12383059" y="916894"/>
              <a:ext cx="723341" cy="21613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="" xmlns:a16="http://schemas.microsoft.com/office/drawing/2014/main" id="{4E16CBF0-08C5-44E1-B0B5-520265EC2521}"/>
                </a:ext>
              </a:extLst>
            </p:cNvPr>
            <p:cNvSpPr/>
            <p:nvPr/>
          </p:nvSpPr>
          <p:spPr>
            <a:xfrm>
              <a:off x="12383059" y="2356811"/>
              <a:ext cx="723341" cy="21613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="" xmlns:a16="http://schemas.microsoft.com/office/drawing/2014/main" id="{B78C5094-2D8D-4689-9349-86277ED78895}"/>
                </a:ext>
              </a:extLst>
            </p:cNvPr>
            <p:cNvSpPr/>
            <p:nvPr/>
          </p:nvSpPr>
          <p:spPr>
            <a:xfrm>
              <a:off x="12383059" y="2575365"/>
              <a:ext cx="723341" cy="21613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7" name="Прямоугольник 36">
              <a:extLst>
                <a:ext uri="{FF2B5EF4-FFF2-40B4-BE49-F238E27FC236}">
                  <a16:creationId xmlns="" xmlns:a16="http://schemas.microsoft.com/office/drawing/2014/main" id="{C72B3BE0-B0B7-4469-983A-56D0CC435179}"/>
                </a:ext>
              </a:extLst>
            </p:cNvPr>
            <p:cNvSpPr/>
            <p:nvPr/>
          </p:nvSpPr>
          <p:spPr>
            <a:xfrm>
              <a:off x="12383059" y="1133033"/>
              <a:ext cx="723341" cy="21613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="" xmlns:a16="http://schemas.microsoft.com/office/drawing/2014/main" id="{A40F4DB6-AB4E-42E0-A3B3-CBD84261D14B}"/>
                </a:ext>
              </a:extLst>
            </p:cNvPr>
            <p:cNvSpPr/>
            <p:nvPr/>
          </p:nvSpPr>
          <p:spPr>
            <a:xfrm>
              <a:off x="12383059" y="1349172"/>
              <a:ext cx="723341" cy="21613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="" xmlns:a16="http://schemas.microsoft.com/office/drawing/2014/main" id="{062EDFAB-AEF3-4137-B2F9-C5418D40EE30}"/>
                </a:ext>
              </a:extLst>
            </p:cNvPr>
            <p:cNvSpPr/>
            <p:nvPr/>
          </p:nvSpPr>
          <p:spPr>
            <a:xfrm>
              <a:off x="12383059" y="2791504"/>
              <a:ext cx="723341" cy="216139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="" xmlns:a16="http://schemas.microsoft.com/office/drawing/2014/main" id="{CB12901D-688D-4DD0-AFA1-2468AE97587D}"/>
                </a:ext>
              </a:extLst>
            </p:cNvPr>
            <p:cNvSpPr/>
            <p:nvPr/>
          </p:nvSpPr>
          <p:spPr>
            <a:xfrm>
              <a:off x="12383059" y="3005671"/>
              <a:ext cx="723341" cy="21613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1" name="Прямоугольник 40">
              <a:extLst>
                <a:ext uri="{FF2B5EF4-FFF2-40B4-BE49-F238E27FC236}">
                  <a16:creationId xmlns="" xmlns:a16="http://schemas.microsoft.com/office/drawing/2014/main" id="{D7C306BF-757C-4C8C-BE40-CACC3BFBCE59}"/>
                </a:ext>
              </a:extLst>
            </p:cNvPr>
            <p:cNvSpPr/>
            <p:nvPr/>
          </p:nvSpPr>
          <p:spPr>
            <a:xfrm>
              <a:off x="12383059" y="3212845"/>
              <a:ext cx="723341" cy="21613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="" xmlns:a16="http://schemas.microsoft.com/office/drawing/2014/main" id="{D2090646-A932-45BE-8EEB-7F1B8E3E97F3}"/>
                </a:ext>
              </a:extLst>
            </p:cNvPr>
            <p:cNvSpPr/>
            <p:nvPr/>
          </p:nvSpPr>
          <p:spPr>
            <a:xfrm>
              <a:off x="12383059" y="3427012"/>
              <a:ext cx="723341" cy="216139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="" xmlns:a16="http://schemas.microsoft.com/office/drawing/2014/main" id="{000518A9-CC1B-45FF-9D2E-4535FB345290}"/>
                </a:ext>
              </a:extLst>
            </p:cNvPr>
            <p:cNvSpPr/>
            <p:nvPr/>
          </p:nvSpPr>
          <p:spPr>
            <a:xfrm>
              <a:off x="12383059" y="3642165"/>
              <a:ext cx="723341" cy="21613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4" name="Прямоугольник 43">
              <a:extLst>
                <a:ext uri="{FF2B5EF4-FFF2-40B4-BE49-F238E27FC236}">
                  <a16:creationId xmlns="" xmlns:a16="http://schemas.microsoft.com/office/drawing/2014/main" id="{B1D1F7E8-253B-4D3C-9F1C-D4CF678995FE}"/>
                </a:ext>
              </a:extLst>
            </p:cNvPr>
            <p:cNvSpPr/>
            <p:nvPr/>
          </p:nvSpPr>
          <p:spPr>
            <a:xfrm>
              <a:off x="12383059" y="6059282"/>
              <a:ext cx="723341" cy="21613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5" name="Прямоугольник 44">
              <a:extLst>
                <a:ext uri="{FF2B5EF4-FFF2-40B4-BE49-F238E27FC236}">
                  <a16:creationId xmlns="" xmlns:a16="http://schemas.microsoft.com/office/drawing/2014/main" id="{7E21AB8A-3E51-4373-9196-9683936DE0E9}"/>
                </a:ext>
              </a:extLst>
            </p:cNvPr>
            <p:cNvSpPr/>
            <p:nvPr/>
          </p:nvSpPr>
          <p:spPr>
            <a:xfrm>
              <a:off x="12335375" y="5656005"/>
              <a:ext cx="11839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Цвет исходника/ примечания</a:t>
              </a: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4C4DD3C4-AE71-474C-9487-828001DE244E}"/>
              </a:ext>
            </a:extLst>
          </p:cNvPr>
          <p:cNvGrpSpPr/>
          <p:nvPr/>
        </p:nvGrpSpPr>
        <p:grpSpPr>
          <a:xfrm>
            <a:off x="-1232760" y="136872"/>
            <a:ext cx="809125" cy="5471237"/>
            <a:chOff x="-942475" y="136872"/>
            <a:chExt cx="809125" cy="5471237"/>
          </a:xfrm>
        </p:grpSpPr>
        <p:sp>
          <p:nvSpPr>
            <p:cNvPr id="50" name="Прямоугольник 49">
              <a:extLst>
                <a:ext uri="{FF2B5EF4-FFF2-40B4-BE49-F238E27FC236}">
                  <a16:creationId xmlns="" xmlns:a16="http://schemas.microsoft.com/office/drawing/2014/main" id="{9E66DBB4-3BB2-4E04-8325-832F29501839}"/>
                </a:ext>
              </a:extLst>
            </p:cNvPr>
            <p:cNvSpPr/>
            <p:nvPr/>
          </p:nvSpPr>
          <p:spPr>
            <a:xfrm>
              <a:off x="-904316" y="554252"/>
              <a:ext cx="723341" cy="20040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1" name="Прямоугольник 50">
              <a:extLst>
                <a:ext uri="{FF2B5EF4-FFF2-40B4-BE49-F238E27FC236}">
                  <a16:creationId xmlns="" xmlns:a16="http://schemas.microsoft.com/office/drawing/2014/main" id="{C458EAF0-405F-4E6A-941E-7D5DF20FFE09}"/>
                </a:ext>
              </a:extLst>
            </p:cNvPr>
            <p:cNvSpPr/>
            <p:nvPr/>
          </p:nvSpPr>
          <p:spPr>
            <a:xfrm>
              <a:off x="-904316" y="946037"/>
              <a:ext cx="723341" cy="200406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2" name="Прямоугольник 51">
              <a:extLst>
                <a:ext uri="{FF2B5EF4-FFF2-40B4-BE49-F238E27FC236}">
                  <a16:creationId xmlns="" xmlns:a16="http://schemas.microsoft.com/office/drawing/2014/main" id="{AF45943F-E673-46FA-A2E7-A445715D3145}"/>
                </a:ext>
              </a:extLst>
            </p:cNvPr>
            <p:cNvSpPr/>
            <p:nvPr/>
          </p:nvSpPr>
          <p:spPr>
            <a:xfrm>
              <a:off x="-904316" y="1546944"/>
              <a:ext cx="723341" cy="200406"/>
            </a:xfrm>
            <a:prstGeom prst="rect">
              <a:avLst/>
            </a:prstGeom>
            <a:solidFill>
              <a:srgbClr val="CEE1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="" xmlns:a16="http://schemas.microsoft.com/office/drawing/2014/main" id="{F4B721E0-FE54-47C6-82F7-97A877EDD9B0}"/>
                </a:ext>
              </a:extLst>
            </p:cNvPr>
            <p:cNvSpPr/>
            <p:nvPr/>
          </p:nvSpPr>
          <p:spPr>
            <a:xfrm>
              <a:off x="-904316" y="1746461"/>
              <a:ext cx="723341" cy="200406"/>
            </a:xfrm>
            <a:prstGeom prst="rect">
              <a:avLst/>
            </a:prstGeom>
            <a:solidFill>
              <a:srgbClr val="DEE6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4" name="Прямоугольник 53">
              <a:extLst>
                <a:ext uri="{FF2B5EF4-FFF2-40B4-BE49-F238E27FC236}">
                  <a16:creationId xmlns="" xmlns:a16="http://schemas.microsoft.com/office/drawing/2014/main" id="{B5AB0F81-341C-4389-83B6-D5600864E0E5}"/>
                </a:ext>
              </a:extLst>
            </p:cNvPr>
            <p:cNvSpPr/>
            <p:nvPr/>
          </p:nvSpPr>
          <p:spPr>
            <a:xfrm>
              <a:off x="-942475" y="136872"/>
              <a:ext cx="80912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Оттенки синего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" name="Прямоугольник 54">
              <a:extLst>
                <a:ext uri="{FF2B5EF4-FFF2-40B4-BE49-F238E27FC236}">
                  <a16:creationId xmlns="" xmlns:a16="http://schemas.microsoft.com/office/drawing/2014/main" id="{CC0CF214-9BFD-4E33-B5DD-8E3092071BE3}"/>
                </a:ext>
              </a:extLst>
            </p:cNvPr>
            <p:cNvSpPr/>
            <p:nvPr/>
          </p:nvSpPr>
          <p:spPr>
            <a:xfrm>
              <a:off x="-904316" y="2590220"/>
              <a:ext cx="723341" cy="20040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6" name="Прямоугольник 55">
              <a:extLst>
                <a:ext uri="{FF2B5EF4-FFF2-40B4-BE49-F238E27FC236}">
                  <a16:creationId xmlns="" xmlns:a16="http://schemas.microsoft.com/office/drawing/2014/main" id="{CCA1FED7-69DD-4FF1-AC8F-07FB3E19E9D0}"/>
                </a:ext>
              </a:extLst>
            </p:cNvPr>
            <p:cNvSpPr/>
            <p:nvPr/>
          </p:nvSpPr>
          <p:spPr>
            <a:xfrm>
              <a:off x="-904316" y="2790626"/>
              <a:ext cx="723341" cy="20040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7" name="Прямоугольник 56">
              <a:extLst>
                <a:ext uri="{FF2B5EF4-FFF2-40B4-BE49-F238E27FC236}">
                  <a16:creationId xmlns="" xmlns:a16="http://schemas.microsoft.com/office/drawing/2014/main" id="{5D60B2BC-EDF7-4358-B726-A6E93D1DA3D8}"/>
                </a:ext>
              </a:extLst>
            </p:cNvPr>
            <p:cNvSpPr/>
            <p:nvPr/>
          </p:nvSpPr>
          <p:spPr>
            <a:xfrm>
              <a:off x="-904316" y="2991032"/>
              <a:ext cx="723341" cy="20040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8" name="Прямоугольник 57">
              <a:extLst>
                <a:ext uri="{FF2B5EF4-FFF2-40B4-BE49-F238E27FC236}">
                  <a16:creationId xmlns="" xmlns:a16="http://schemas.microsoft.com/office/drawing/2014/main" id="{E0ED7582-FBB6-4ABE-9FC1-DFF5028111C9}"/>
                </a:ext>
              </a:extLst>
            </p:cNvPr>
            <p:cNvSpPr/>
            <p:nvPr/>
          </p:nvSpPr>
          <p:spPr>
            <a:xfrm>
              <a:off x="-904316" y="3191438"/>
              <a:ext cx="723341" cy="20040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59" name="Прямоугольник 58">
              <a:extLst>
                <a:ext uri="{FF2B5EF4-FFF2-40B4-BE49-F238E27FC236}">
                  <a16:creationId xmlns="" xmlns:a16="http://schemas.microsoft.com/office/drawing/2014/main" id="{BCC8E2D5-798F-4729-9E54-F02766B35721}"/>
                </a:ext>
              </a:extLst>
            </p:cNvPr>
            <p:cNvSpPr/>
            <p:nvPr/>
          </p:nvSpPr>
          <p:spPr>
            <a:xfrm>
              <a:off x="-942475" y="2172840"/>
              <a:ext cx="80912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Оттенки красного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6" name="Прямоугольник 45">
              <a:extLst>
                <a:ext uri="{FF2B5EF4-FFF2-40B4-BE49-F238E27FC236}">
                  <a16:creationId xmlns="" xmlns:a16="http://schemas.microsoft.com/office/drawing/2014/main" id="{D8682BD1-9FC3-45BB-9642-B79013849191}"/>
                </a:ext>
              </a:extLst>
            </p:cNvPr>
            <p:cNvSpPr/>
            <p:nvPr/>
          </p:nvSpPr>
          <p:spPr>
            <a:xfrm>
              <a:off x="-904316" y="4219844"/>
              <a:ext cx="723341" cy="200406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7" name="Прямоугольник 46">
              <a:extLst>
                <a:ext uri="{FF2B5EF4-FFF2-40B4-BE49-F238E27FC236}">
                  <a16:creationId xmlns="" xmlns:a16="http://schemas.microsoft.com/office/drawing/2014/main" id="{DDF8ACC6-2E3A-4183-B07A-4760B40448CE}"/>
                </a:ext>
              </a:extLst>
            </p:cNvPr>
            <p:cNvSpPr/>
            <p:nvPr/>
          </p:nvSpPr>
          <p:spPr>
            <a:xfrm>
              <a:off x="-904316" y="4420250"/>
              <a:ext cx="723341" cy="20040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8" name="Прямоугольник 47">
              <a:extLst>
                <a:ext uri="{FF2B5EF4-FFF2-40B4-BE49-F238E27FC236}">
                  <a16:creationId xmlns="" xmlns:a16="http://schemas.microsoft.com/office/drawing/2014/main" id="{CDE3FD81-605D-45C5-ADB8-BBE4C3B35A0F}"/>
                </a:ext>
              </a:extLst>
            </p:cNvPr>
            <p:cNvSpPr/>
            <p:nvPr/>
          </p:nvSpPr>
          <p:spPr>
            <a:xfrm>
              <a:off x="-904316" y="4620656"/>
              <a:ext cx="723341" cy="200406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49" name="Прямоугольник 48">
              <a:extLst>
                <a:ext uri="{FF2B5EF4-FFF2-40B4-BE49-F238E27FC236}">
                  <a16:creationId xmlns="" xmlns:a16="http://schemas.microsoft.com/office/drawing/2014/main" id="{80F79E22-57A0-4C7F-A840-4E374A915DEC}"/>
                </a:ext>
              </a:extLst>
            </p:cNvPr>
            <p:cNvSpPr/>
            <p:nvPr/>
          </p:nvSpPr>
          <p:spPr>
            <a:xfrm>
              <a:off x="-904316" y="4821062"/>
              <a:ext cx="723341" cy="200406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0" name="Прямоугольник 59">
              <a:extLst>
                <a:ext uri="{FF2B5EF4-FFF2-40B4-BE49-F238E27FC236}">
                  <a16:creationId xmlns="" xmlns:a16="http://schemas.microsoft.com/office/drawing/2014/main" id="{0CEA76D9-9A06-4F0C-B621-ACB9504D4FAF}"/>
                </a:ext>
              </a:extLst>
            </p:cNvPr>
            <p:cNvSpPr/>
            <p:nvPr/>
          </p:nvSpPr>
          <p:spPr>
            <a:xfrm>
              <a:off x="-942475" y="3512753"/>
              <a:ext cx="809125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Для 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таблицы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где много</a:t>
              </a:r>
              <a:b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ru-RU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цветов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1" name="Прямоугольник 60">
              <a:extLst>
                <a:ext uri="{FF2B5EF4-FFF2-40B4-BE49-F238E27FC236}">
                  <a16:creationId xmlns="" xmlns:a16="http://schemas.microsoft.com/office/drawing/2014/main" id="{FEBB873D-E7A8-4B91-AC81-970CB1EDCF85}"/>
                </a:ext>
              </a:extLst>
            </p:cNvPr>
            <p:cNvSpPr/>
            <p:nvPr/>
          </p:nvSpPr>
          <p:spPr>
            <a:xfrm>
              <a:off x="-904316" y="5021468"/>
              <a:ext cx="723341" cy="200406"/>
            </a:xfrm>
            <a:prstGeom prst="rect">
              <a:avLst/>
            </a:prstGeom>
            <a:solidFill>
              <a:srgbClr val="92CA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2" name="Прямоугольник 61">
              <a:extLst>
                <a:ext uri="{FF2B5EF4-FFF2-40B4-BE49-F238E27FC236}">
                  <a16:creationId xmlns="" xmlns:a16="http://schemas.microsoft.com/office/drawing/2014/main" id="{EC983248-A9E4-42EC-B8AC-5874CF838E91}"/>
                </a:ext>
              </a:extLst>
            </p:cNvPr>
            <p:cNvSpPr/>
            <p:nvPr/>
          </p:nvSpPr>
          <p:spPr>
            <a:xfrm>
              <a:off x="-904316" y="749546"/>
              <a:ext cx="723341" cy="20040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3" name="Прямоугольник 62">
              <a:extLst>
                <a:ext uri="{FF2B5EF4-FFF2-40B4-BE49-F238E27FC236}">
                  <a16:creationId xmlns="" xmlns:a16="http://schemas.microsoft.com/office/drawing/2014/main" id="{426C0F67-5B07-4A61-88E7-BA8E35990DA1}"/>
                </a:ext>
              </a:extLst>
            </p:cNvPr>
            <p:cNvSpPr/>
            <p:nvPr/>
          </p:nvSpPr>
          <p:spPr>
            <a:xfrm>
              <a:off x="-904316" y="1146537"/>
              <a:ext cx="723341" cy="20040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4" name="Прямоугольник 63">
              <a:extLst>
                <a:ext uri="{FF2B5EF4-FFF2-40B4-BE49-F238E27FC236}">
                  <a16:creationId xmlns="" xmlns:a16="http://schemas.microsoft.com/office/drawing/2014/main" id="{8C372861-E302-4EBE-A54B-4428F51EF810}"/>
                </a:ext>
              </a:extLst>
            </p:cNvPr>
            <p:cNvSpPr/>
            <p:nvPr/>
          </p:nvSpPr>
          <p:spPr>
            <a:xfrm>
              <a:off x="-904316" y="1346054"/>
              <a:ext cx="723341" cy="20040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000" dirty="0"/>
            </a:p>
          </p:txBody>
        </p:sp>
        <p:sp>
          <p:nvSpPr>
            <p:cNvPr id="67" name="Прямоугольник 66">
              <a:extLst>
                <a:ext uri="{FF2B5EF4-FFF2-40B4-BE49-F238E27FC236}">
                  <a16:creationId xmlns="" xmlns:a16="http://schemas.microsoft.com/office/drawing/2014/main" id="{9F33AC90-94E4-42E0-8C99-53D703A3A3C8}"/>
                </a:ext>
              </a:extLst>
            </p:cNvPr>
            <p:cNvSpPr/>
            <p:nvPr/>
          </p:nvSpPr>
          <p:spPr>
            <a:xfrm>
              <a:off x="-904316" y="5407703"/>
              <a:ext cx="723341" cy="20040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ru-RU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Прочее </a:t>
              </a:r>
              <a:endParaRPr lang="en-GB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5" name="Группа 64">
            <a:extLst>
              <a:ext uri="{FF2B5EF4-FFF2-40B4-BE49-F238E27FC236}">
                <a16:creationId xmlns="" xmlns:a16="http://schemas.microsoft.com/office/drawing/2014/main" id="{1370D6F6-0E4C-46E3-AEC5-8BCE6F8E0C45}"/>
              </a:ext>
            </a:extLst>
          </p:cNvPr>
          <p:cNvGrpSpPr/>
          <p:nvPr/>
        </p:nvGrpSpPr>
        <p:grpSpPr>
          <a:xfrm>
            <a:off x="-2073555" y="555706"/>
            <a:ext cx="720437" cy="957605"/>
            <a:chOff x="-778155" y="3513882"/>
            <a:chExt cx="720437" cy="957605"/>
          </a:xfrm>
        </p:grpSpPr>
        <p:sp>
          <p:nvSpPr>
            <p:cNvPr id="66" name="Прямоугольник 65">
              <a:extLst>
                <a:ext uri="{FF2B5EF4-FFF2-40B4-BE49-F238E27FC236}">
                  <a16:creationId xmlns="" xmlns:a16="http://schemas.microsoft.com/office/drawing/2014/main" id="{54A8D775-F810-4B01-BF52-2E1D2DB58059}"/>
                </a:ext>
              </a:extLst>
            </p:cNvPr>
            <p:cNvSpPr/>
            <p:nvPr/>
          </p:nvSpPr>
          <p:spPr>
            <a:xfrm>
              <a:off x="-778155" y="3513882"/>
              <a:ext cx="720437" cy="193964"/>
            </a:xfrm>
            <a:prstGeom prst="rect">
              <a:avLst/>
            </a:prstGeom>
            <a:solidFill>
              <a:srgbClr val="2C4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Прямоугольник 67">
              <a:extLst>
                <a:ext uri="{FF2B5EF4-FFF2-40B4-BE49-F238E27FC236}">
                  <a16:creationId xmlns="" xmlns:a16="http://schemas.microsoft.com/office/drawing/2014/main" id="{AADDC92D-D200-48F7-9A17-5382AF72EA85}"/>
                </a:ext>
              </a:extLst>
            </p:cNvPr>
            <p:cNvSpPr/>
            <p:nvPr/>
          </p:nvSpPr>
          <p:spPr>
            <a:xfrm>
              <a:off x="-778155" y="3707846"/>
              <a:ext cx="720437" cy="193964"/>
            </a:xfrm>
            <a:prstGeom prst="rect">
              <a:avLst/>
            </a:prstGeom>
            <a:solidFill>
              <a:srgbClr val="4160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Прямоугольник 68">
              <a:extLst>
                <a:ext uri="{FF2B5EF4-FFF2-40B4-BE49-F238E27FC236}">
                  <a16:creationId xmlns="" xmlns:a16="http://schemas.microsoft.com/office/drawing/2014/main" id="{735D1A24-8BCF-4936-B221-C100E8C1A4A6}"/>
                </a:ext>
              </a:extLst>
            </p:cNvPr>
            <p:cNvSpPr/>
            <p:nvPr/>
          </p:nvSpPr>
          <p:spPr>
            <a:xfrm>
              <a:off x="-778155" y="3896924"/>
              <a:ext cx="720437" cy="193964"/>
            </a:xfrm>
            <a:prstGeom prst="rect">
              <a:avLst/>
            </a:prstGeom>
            <a:solidFill>
              <a:srgbClr val="9CB3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Прямоугольник 69">
              <a:extLst>
                <a:ext uri="{FF2B5EF4-FFF2-40B4-BE49-F238E27FC236}">
                  <a16:creationId xmlns="" xmlns:a16="http://schemas.microsoft.com/office/drawing/2014/main" id="{5A2A48DD-DC23-4218-93C5-189E4CAEF87A}"/>
                </a:ext>
              </a:extLst>
            </p:cNvPr>
            <p:cNvSpPr/>
            <p:nvPr/>
          </p:nvSpPr>
          <p:spPr>
            <a:xfrm>
              <a:off x="-778155" y="4088445"/>
              <a:ext cx="720437" cy="193964"/>
            </a:xfrm>
            <a:prstGeom prst="rect">
              <a:avLst/>
            </a:prstGeom>
            <a:solidFill>
              <a:srgbClr val="BDCC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Прямоугольник 70">
              <a:extLst>
                <a:ext uri="{FF2B5EF4-FFF2-40B4-BE49-F238E27FC236}">
                  <a16:creationId xmlns="" xmlns:a16="http://schemas.microsoft.com/office/drawing/2014/main" id="{9FBA0345-D745-4F6A-B5D4-4A1A0C04C0C6}"/>
                </a:ext>
              </a:extLst>
            </p:cNvPr>
            <p:cNvSpPr/>
            <p:nvPr/>
          </p:nvSpPr>
          <p:spPr>
            <a:xfrm>
              <a:off x="-778155" y="4277523"/>
              <a:ext cx="720437" cy="193964"/>
            </a:xfrm>
            <a:prstGeom prst="rect">
              <a:avLst/>
            </a:prstGeom>
            <a:solidFill>
              <a:srgbClr val="DEE6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106376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3" r:id="rId13"/>
    <p:sldLayoutId id="2147483794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36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1" indent="-228591" algn="l" defTabSz="91436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72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2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3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4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5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6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7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7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1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3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4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4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5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6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7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11" Type="http://schemas.openxmlformats.org/officeDocument/2006/relationships/image" Target="../media/image12.sv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8" Type="http://schemas.openxmlformats.org/officeDocument/2006/relationships/image" Target="../media/image29.svg"/><Relationship Id="rId3" Type="http://schemas.openxmlformats.org/officeDocument/2006/relationships/image" Target="../media/image11.png"/><Relationship Id="rId21" Type="http://schemas.openxmlformats.org/officeDocument/2006/relationships/image" Target="../media/image20.png"/><Relationship Id="rId7" Type="http://schemas.openxmlformats.org/officeDocument/2006/relationships/image" Target="../media/image13.png"/><Relationship Id="rId17" Type="http://schemas.openxmlformats.org/officeDocument/2006/relationships/image" Target="../media/image18.png"/><Relationship Id="rId12" Type="http://schemas.openxmlformats.org/officeDocument/2006/relationships/image" Target="../media/image23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7.sv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5" Type="http://schemas.openxmlformats.org/officeDocument/2006/relationships/image" Target="../media/image17.png"/><Relationship Id="rId10" Type="http://schemas.openxmlformats.org/officeDocument/2006/relationships/image" Target="../media/image15.png"/><Relationship Id="rId19" Type="http://schemas.openxmlformats.org/officeDocument/2006/relationships/image" Target="../media/image14.svg"/><Relationship Id="rId4" Type="http://schemas.openxmlformats.org/officeDocument/2006/relationships/image" Target="../media/image14.svg"/><Relationship Id="rId9" Type="http://schemas.openxmlformats.org/officeDocument/2006/relationships/image" Target="../media/image14.png"/><Relationship Id="rId14" Type="http://schemas.openxmlformats.org/officeDocument/2006/relationships/image" Target="../media/image2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99CE10EF-4086-B437-26EB-E73B292F6F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78461" y="2828836"/>
            <a:ext cx="8270489" cy="1200329"/>
          </a:xfrm>
        </p:spPr>
        <p:txBody>
          <a:bodyPr/>
          <a:lstStyle/>
          <a:p>
            <a:r>
              <a:rPr lang="ru-RU" sz="3600" b="1" dirty="0"/>
              <a:t>«</a:t>
            </a:r>
            <a:r>
              <a:rPr lang="ru-RU" sz="3600" b="1" dirty="0" err="1"/>
              <a:t>Азаматтық</a:t>
            </a:r>
            <a:r>
              <a:rPr lang="ru-RU" sz="3600" b="1" dirty="0"/>
              <a:t> бюджет» </a:t>
            </a:r>
            <a:r>
              <a:rPr lang="ru-RU" sz="3600" b="1" dirty="0" smtClean="0"/>
              <a:t>2026 </a:t>
            </a:r>
            <a:r>
              <a:rPr lang="ru-RU" sz="3600" b="1" dirty="0" err="1"/>
              <a:t>жылғы</a:t>
            </a:r>
            <a:r>
              <a:rPr lang="ru-RU" sz="3600" b="1" dirty="0"/>
              <a:t> </a:t>
            </a:r>
            <a:r>
              <a:rPr lang="ru-RU" sz="3600" b="1" dirty="0" smtClean="0"/>
              <a:t>1 </a:t>
            </a:r>
            <a:r>
              <a:rPr lang="ru-RU" sz="3600" b="1" dirty="0" err="1" smtClean="0"/>
              <a:t>қараша</a:t>
            </a:r>
            <a:r>
              <a:rPr lang="ru-RU" sz="3600" b="1" dirty="0" smtClean="0"/>
              <a:t> </a:t>
            </a:r>
            <a:r>
              <a:rPr lang="ru-RU" sz="3600" b="1" dirty="0" err="1"/>
              <a:t>жағдайына</a:t>
            </a:r>
            <a:r>
              <a:rPr lang="ru-RU" sz="3600" b="1" dirty="0"/>
              <a:t> </a:t>
            </a:r>
            <a:r>
              <a:rPr lang="ru-RU" sz="3600" b="1" dirty="0" err="1"/>
              <a:t>орындалуы</a:t>
            </a:r>
            <a:endParaRPr lang="ru-RU" sz="3600" b="1" dirty="0"/>
          </a:p>
        </p:txBody>
      </p:sp>
      <p:sp>
        <p:nvSpPr>
          <p:cNvPr id="6" name="Subtitle 5">
            <a:extLst>
              <a:ext uri="{FF2B5EF4-FFF2-40B4-BE49-F238E27FC236}">
                <a16:creationId xmlns="" xmlns:a16="http://schemas.microsoft.com/office/drawing/2014/main" id="{D4600A7F-A375-E44C-3835-449E35A57A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568" y="6010330"/>
            <a:ext cx="3851051" cy="374703"/>
          </a:xfrm>
        </p:spPr>
        <p:txBody>
          <a:bodyPr/>
          <a:lstStyle/>
          <a:p>
            <a:r>
              <a:rPr lang="ru-RU" dirty="0" err="1" smtClean="0"/>
              <a:t>Ақтау</a:t>
            </a:r>
            <a:r>
              <a:rPr lang="ru-RU" dirty="0" smtClean="0"/>
              <a:t> қ, 2026 </a:t>
            </a:r>
            <a:r>
              <a:rPr lang="ru-RU" dirty="0" err="1" smtClean="0"/>
              <a:t>жыл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04CD1DA5-6F97-5DAF-E6D0-E621DFE29D6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87175" y="6600825"/>
            <a:ext cx="504825" cy="233363"/>
          </a:xfrm>
          <a:prstGeom prst="rect">
            <a:avLst/>
          </a:prstGeom>
        </p:spPr>
        <p:txBody>
          <a:bodyPr/>
          <a:lstStyle/>
          <a:p>
            <a:fld id="{CFCCB99F-92C9-44CB-BFF7-A591374D8AE5}" type="slidenum">
              <a:rPr lang="en-GB" smtClean="0"/>
              <a:pPr/>
              <a:t>1</a:t>
            </a:fld>
            <a:endParaRPr lang="en-GB" dirty="0"/>
          </a:p>
        </p:txBody>
      </p:sp>
      <p:pic>
        <p:nvPicPr>
          <p:cNvPr id="7" name="Picture 744" descr="ÐÐ°ÑÑÐ¸Ð½ÐºÐ¸ Ð¿Ð¾ Ð·Ð°Ð¿ÑÐ¾ÑÑ Ð³ÐµÑÐ± ÐºÐ°Ð·Ð°ÑÑÑÐ°Ð½Ð° png">
            <a:extLst>
              <a:ext uri="{FF2B5EF4-FFF2-40B4-BE49-F238E27FC236}">
                <a16:creationId xmlns="" xmlns:a16="http://schemas.microsoft.com/office/drawing/2014/main" id="{F7BF8C83-40C0-A284-FFCC-25EEFDA0867A}"/>
              </a:ext>
            </a:extLst>
          </p:cNvPr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568" y="2708275"/>
            <a:ext cx="1439333" cy="144144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65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E12341E-297C-E1CF-564A-3CFE2CD22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err="1"/>
              <a:t>Бюджеттік</a:t>
            </a:r>
            <a:r>
              <a:rPr lang="ru-RU" sz="3200" dirty="0"/>
              <a:t> </a:t>
            </a:r>
            <a:r>
              <a:rPr lang="ru-RU" sz="3200" dirty="0" err="1"/>
              <a:t>процесті</a:t>
            </a:r>
            <a:r>
              <a:rPr lang="ru-RU" sz="3200" dirty="0"/>
              <a:t> </a:t>
            </a:r>
            <a:r>
              <a:rPr lang="ru-RU" sz="3200" dirty="0" err="1"/>
              <a:t>іске</a:t>
            </a:r>
            <a:r>
              <a:rPr lang="ru-RU" sz="3200" dirty="0"/>
              <a:t> </a:t>
            </a:r>
            <a:r>
              <a:rPr lang="ru-RU" sz="3200" dirty="0" err="1"/>
              <a:t>асыру</a:t>
            </a:r>
            <a:endParaRPr lang="en-US" sz="3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D5721F7E-0DC0-E4C4-B142-3653156420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CCB99F-92C9-44CB-BFF7-A591374D8AE5}" type="slidenum">
              <a:rPr lang="en-GB" smtClean="0"/>
              <a:t>2</a:t>
            </a:fld>
            <a:endParaRPr lang="en-GB"/>
          </a:p>
        </p:txBody>
      </p:sp>
      <p:grpSp>
        <p:nvGrpSpPr>
          <p:cNvPr id="4" name="Google Shape;4035;p145">
            <a:extLst>
              <a:ext uri="{FF2B5EF4-FFF2-40B4-BE49-F238E27FC236}">
                <a16:creationId xmlns="" xmlns:a16="http://schemas.microsoft.com/office/drawing/2014/main" id="{5058F19D-CCC2-8290-58C7-7BC687E2DADC}"/>
              </a:ext>
            </a:extLst>
          </p:cNvPr>
          <p:cNvGrpSpPr/>
          <p:nvPr/>
        </p:nvGrpSpPr>
        <p:grpSpPr>
          <a:xfrm>
            <a:off x="341646" y="1026604"/>
            <a:ext cx="11637922" cy="441052"/>
            <a:chOff x="3137480" y="1053519"/>
            <a:chExt cx="5592505" cy="477120"/>
          </a:xfrm>
        </p:grpSpPr>
        <p:sp>
          <p:nvSpPr>
            <p:cNvPr id="6" name="Google Shape;4037;p145">
              <a:extLst>
                <a:ext uri="{FF2B5EF4-FFF2-40B4-BE49-F238E27FC236}">
                  <a16:creationId xmlns="" xmlns:a16="http://schemas.microsoft.com/office/drawing/2014/main" id="{CF01F408-F38E-2BFE-E4E1-65024AD12C41}"/>
                </a:ext>
              </a:extLst>
            </p:cNvPr>
            <p:cNvSpPr/>
            <p:nvPr/>
          </p:nvSpPr>
          <p:spPr>
            <a:xfrm>
              <a:off x="3137480" y="1053519"/>
              <a:ext cx="2853859" cy="477120"/>
            </a:xfrm>
            <a:prstGeom prst="chevron">
              <a:avLst>
                <a:gd name="adj" fmla="val 33871"/>
              </a:avLst>
            </a:prstGeom>
            <a:solidFill>
              <a:srgbClr val="DDE5E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ru-RU" sz="1800" dirty="0" smtClean="0">
                  <a:solidFill>
                    <a:srgbClr val="595959"/>
                  </a:solidFill>
                  <a:latin typeface="+mj-lt"/>
                  <a:ea typeface="Quattrocento Sans"/>
                  <a:cs typeface="Quattrocento Sans"/>
                  <a:sym typeface="Quattrocento Sans"/>
                </a:rPr>
                <a:t>БЮДЖЕТТІ </a:t>
              </a:r>
              <a:r>
                <a:rPr lang="ru-RU" sz="1800" dirty="0">
                  <a:solidFill>
                    <a:srgbClr val="595959"/>
                  </a:solidFill>
                  <a:latin typeface="+mj-lt"/>
                  <a:ea typeface="Quattrocento Sans"/>
                  <a:cs typeface="Quattrocento Sans"/>
                  <a:sym typeface="Quattrocento Sans"/>
                </a:rPr>
                <a:t>ЖОСПАРЛАУ </a:t>
              </a:r>
            </a:p>
          </p:txBody>
        </p:sp>
        <p:sp>
          <p:nvSpPr>
            <p:cNvPr id="7" name="Google Shape;4038;p145">
              <a:extLst>
                <a:ext uri="{FF2B5EF4-FFF2-40B4-BE49-F238E27FC236}">
                  <a16:creationId xmlns="" xmlns:a16="http://schemas.microsoft.com/office/drawing/2014/main" id="{E0EADC31-7AFD-E07F-8621-7C3E586FDE17}"/>
                </a:ext>
              </a:extLst>
            </p:cNvPr>
            <p:cNvSpPr/>
            <p:nvPr/>
          </p:nvSpPr>
          <p:spPr>
            <a:xfrm>
              <a:off x="5909319" y="1053519"/>
              <a:ext cx="2820666" cy="477120"/>
            </a:xfrm>
            <a:prstGeom prst="chevron">
              <a:avLst>
                <a:gd name="adj" fmla="val 33871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lvl="0" algn="ctr"/>
              <a:r>
                <a:rPr lang="ru-RU" sz="1800" dirty="0" smtClean="0">
                  <a:solidFill>
                    <a:schemeClr val="lt1"/>
                  </a:solidFill>
                  <a:latin typeface="+mj-lt"/>
                  <a:ea typeface="Quattrocento Sans"/>
                  <a:cs typeface="Quattrocento Sans"/>
                  <a:sym typeface="Quattrocento Sans"/>
                </a:rPr>
                <a:t>БЮДЖЕТТІ ОРЫНДАУ</a:t>
              </a:r>
              <a:endParaRPr sz="900" dirty="0">
                <a:latin typeface="+mj-lt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4A1DCCF7-BE47-5E6A-AC6E-86BB2068F86E}"/>
              </a:ext>
            </a:extLst>
          </p:cNvPr>
          <p:cNvSpPr txBox="1"/>
          <p:nvPr/>
        </p:nvSpPr>
        <p:spPr>
          <a:xfrm>
            <a:off x="226234" y="1564340"/>
            <a:ext cx="5832765" cy="561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75"/>
              </a:spcBef>
            </a:pP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Бюджеттік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жоспарлау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жөніндегі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уәкілетті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орган:</a:t>
            </a:r>
            <a:endParaRPr lang="ru-RU" altLang="ru-RU" sz="1400" dirty="0" smtClean="0">
              <a:solidFill>
                <a:srgbClr val="1E73A1"/>
              </a:solidFill>
              <a:cs typeface="Arial" panose="020B0604020202020204" pitchFamily="34" charset="0"/>
            </a:endParaRPr>
          </a:p>
          <a:p>
            <a:pPr>
              <a:spcBef>
                <a:spcPts val="275"/>
              </a:spcBef>
            </a:pPr>
            <a:r>
              <a:rPr lang="ru-RU" altLang="ru-RU" sz="1400" dirty="0" smtClean="0">
                <a:solidFill>
                  <a:srgbClr val="1E73A1"/>
                </a:solidFill>
                <a:cs typeface="Arial" panose="020B0604020202020204" pitchFamily="34" charset="0"/>
              </a:rPr>
              <a:t>Экономика </a:t>
            </a:r>
            <a:r>
              <a:rPr lang="ru-RU" altLang="ru-RU" sz="1400" dirty="0" err="1" smtClean="0">
                <a:solidFill>
                  <a:srgbClr val="1E73A1"/>
                </a:solidFill>
                <a:cs typeface="Arial" panose="020B0604020202020204" pitchFamily="34" charset="0"/>
              </a:rPr>
              <a:t>және</a:t>
            </a:r>
            <a:r>
              <a:rPr lang="ru-RU" altLang="ru-RU" sz="1400" dirty="0" smtClean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 smtClean="0">
                <a:solidFill>
                  <a:srgbClr val="1E73A1"/>
                </a:solidFill>
                <a:cs typeface="Arial" panose="020B0604020202020204" pitchFamily="34" charset="0"/>
              </a:rPr>
              <a:t>бюджеттік</a:t>
            </a:r>
            <a:r>
              <a:rPr lang="ru-RU" altLang="ru-RU" sz="1400" dirty="0" smtClean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 smtClean="0">
                <a:solidFill>
                  <a:srgbClr val="1E73A1"/>
                </a:solidFill>
                <a:cs typeface="Arial" panose="020B0604020202020204" pitchFamily="34" charset="0"/>
              </a:rPr>
              <a:t>жоспарлау</a:t>
            </a:r>
            <a:r>
              <a:rPr lang="ru-RU" altLang="ru-RU" sz="1400" dirty="0" smtClean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 smtClean="0">
                <a:solidFill>
                  <a:srgbClr val="1E73A1"/>
                </a:solidFill>
                <a:cs typeface="Arial" panose="020B0604020202020204" pitchFamily="34" charset="0"/>
              </a:rPr>
              <a:t>басқармасы</a:t>
            </a:r>
            <a:endParaRPr lang="ru-RU" altLang="ru-RU" sz="1400" dirty="0">
              <a:solidFill>
                <a:srgbClr val="1E73A1"/>
              </a:solidFill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6A7D3C3F-CDBE-5FA8-D2AC-5DF04FBB76CC}"/>
              </a:ext>
            </a:extLst>
          </p:cNvPr>
          <p:cNvSpPr txBox="1"/>
          <p:nvPr/>
        </p:nvSpPr>
        <p:spPr>
          <a:xfrm>
            <a:off x="6123768" y="1564340"/>
            <a:ext cx="5832765" cy="561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275"/>
              </a:spcBef>
            </a:pP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Бюджетті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орындау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жөніндегі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rgbClr val="1E73A1"/>
                </a:solidFill>
                <a:cs typeface="Arial" panose="020B0604020202020204" pitchFamily="34" charset="0"/>
              </a:rPr>
              <a:t>уәкілетті</a:t>
            </a:r>
            <a:r>
              <a:rPr lang="ru-RU" altLang="ru-RU" sz="1400" dirty="0">
                <a:solidFill>
                  <a:srgbClr val="1E73A1"/>
                </a:solidFill>
                <a:cs typeface="Arial" panose="020B0604020202020204" pitchFamily="34" charset="0"/>
              </a:rPr>
              <a:t> орган</a:t>
            </a:r>
            <a:r>
              <a:rPr lang="ru-RU" altLang="ru-RU" sz="1400" dirty="0" smtClean="0">
                <a:solidFill>
                  <a:srgbClr val="1E73A1"/>
                </a:solidFill>
                <a:cs typeface="Arial" panose="020B0604020202020204" pitchFamily="34" charset="0"/>
              </a:rPr>
              <a:t>:</a:t>
            </a:r>
          </a:p>
          <a:p>
            <a:pPr>
              <a:spcBef>
                <a:spcPts val="275"/>
              </a:spcBef>
            </a:pPr>
            <a:r>
              <a:rPr lang="ru-RU" altLang="ru-RU" sz="1400" dirty="0" err="1" smtClean="0">
                <a:solidFill>
                  <a:srgbClr val="1E73A1"/>
                </a:solidFill>
                <a:cs typeface="Arial" panose="020B0604020202020204" pitchFamily="34" charset="0"/>
              </a:rPr>
              <a:t>Қаржы</a:t>
            </a:r>
            <a:r>
              <a:rPr lang="ru-RU" altLang="ru-RU" sz="1400" dirty="0" smtClean="0">
                <a:solidFill>
                  <a:srgbClr val="1E73A1"/>
                </a:solidFill>
                <a:cs typeface="Arial" panose="020B0604020202020204" pitchFamily="34" charset="0"/>
              </a:rPr>
              <a:t> </a:t>
            </a:r>
            <a:r>
              <a:rPr lang="ru-RU" altLang="ru-RU" sz="1400" dirty="0" err="1" smtClean="0">
                <a:solidFill>
                  <a:srgbClr val="1E73A1"/>
                </a:solidFill>
                <a:cs typeface="Arial" panose="020B0604020202020204" pitchFamily="34" charset="0"/>
              </a:rPr>
              <a:t>басқармасы</a:t>
            </a:r>
            <a:endParaRPr lang="ru-RU" altLang="ru-RU" sz="1400" dirty="0">
              <a:solidFill>
                <a:srgbClr val="1E73A1"/>
              </a:solidFill>
              <a:cs typeface="Arial" panose="020B0604020202020204" pitchFamily="34" charset="0"/>
            </a:endParaRPr>
          </a:p>
        </p:txBody>
      </p:sp>
      <p:sp>
        <p:nvSpPr>
          <p:cNvPr id="19" name="object 12">
            <a:extLst>
              <a:ext uri="{FF2B5EF4-FFF2-40B4-BE49-F238E27FC236}">
                <a16:creationId xmlns="" xmlns:a16="http://schemas.microsoft.com/office/drawing/2014/main" id="{80975EB8-C524-E30E-E181-E20EEB9A1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158" y="2259639"/>
            <a:ext cx="4625313" cy="688009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lvl1pPr marL="1412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325"/>
              </a:spcBef>
            </a:pP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Әлеуметтік-экономикалық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дамудың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болжамын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әзірлеу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–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Облыстың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5 </a:t>
            </a:r>
            <a:r>
              <a:rPr lang="ru-RU" alt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жылдық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кезеңге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арналған</a:t>
            </a:r>
            <a:r>
              <a:rPr lang="ru-RU" alt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ru-RU" altLang="ru-RU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болжамы</a:t>
            </a:r>
            <a:r>
              <a:rPr lang="ru-RU" alt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0" name="object 13">
            <a:extLst>
              <a:ext uri="{FF2B5EF4-FFF2-40B4-BE49-F238E27FC236}">
                <a16:creationId xmlns="" xmlns:a16="http://schemas.microsoft.com/office/drawing/2014/main" id="{2B4B4C0D-10A7-CBF6-A575-FA1B4B5A2E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158" y="4492869"/>
            <a:ext cx="4635205" cy="47256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rgbClr val="0050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Облыстық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бюджеттің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жобасын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мәслихат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қарауына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енгізу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15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қазанға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дейін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.</a:t>
            </a:r>
          </a:p>
        </p:txBody>
      </p:sp>
      <p:sp>
        <p:nvSpPr>
          <p:cNvPr id="21" name="object 14">
            <a:extLst>
              <a:ext uri="{FF2B5EF4-FFF2-40B4-BE49-F238E27FC236}">
                <a16:creationId xmlns="" xmlns:a16="http://schemas.microsoft.com/office/drawing/2014/main" id="{7D00B7C9-F394-F7A3-7156-339AAD1F3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159" y="5543192"/>
            <a:ext cx="4269134" cy="94192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rgbClr val="0050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Облыстық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бюджетті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мәслихаттың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бекітуі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–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Үш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жылдық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кезеңге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арналған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,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республикалық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бюджет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туралы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Заңға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қол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қойылғаннан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кейін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endParaRPr lang="ru-RU" altLang="ru-RU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r>
              <a:rPr lang="ru-RU" altLang="ru-RU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2-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аптадан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кешіктірмей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.</a:t>
            </a:r>
          </a:p>
        </p:txBody>
      </p:sp>
      <p:sp>
        <p:nvSpPr>
          <p:cNvPr id="22" name="object 15">
            <a:extLst>
              <a:ext uri="{FF2B5EF4-FFF2-40B4-BE49-F238E27FC236}">
                <a16:creationId xmlns="" xmlns:a16="http://schemas.microsoft.com/office/drawing/2014/main" id="{D82EA7FA-2F7F-192E-CA4C-EFD914793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158" y="3229274"/>
            <a:ext cx="4635204" cy="90345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rgbClr val="0050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Облыстық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әкімшілердің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бюджеттік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өтінімдерін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,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бағдарламалар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жобаларын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қарастыру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–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Қорытындыларын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дайындау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және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облыстық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бюджеттік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ru-RU" altLang="ru-RU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комиссияға</a:t>
            </a:r>
            <a:r>
              <a:rPr lang="ru-RU" alt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беру.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="" xmlns:a16="http://schemas.microsoft.com/office/drawing/2014/main" id="{F643C116-FF74-3BE6-BB75-060AC16192E4}"/>
              </a:ext>
            </a:extLst>
          </p:cNvPr>
          <p:cNvCxnSpPr/>
          <p:nvPr/>
        </p:nvCxnSpPr>
        <p:spPr>
          <a:xfrm>
            <a:off x="226234" y="2087560"/>
            <a:ext cx="11536333" cy="0"/>
          </a:xfrm>
          <a:prstGeom prst="line">
            <a:avLst/>
          </a:prstGeom>
          <a:ln w="9525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oogle Shape;441;p15">
            <a:extLst>
              <a:ext uri="{FF2B5EF4-FFF2-40B4-BE49-F238E27FC236}">
                <a16:creationId xmlns="" xmlns:a16="http://schemas.microsoft.com/office/drawing/2014/main" id="{55C37EA6-D7BB-593F-9928-84C134ECDAB9}"/>
              </a:ext>
            </a:extLst>
          </p:cNvPr>
          <p:cNvCxnSpPr>
            <a:cxnSpLocks/>
          </p:cNvCxnSpPr>
          <p:nvPr/>
        </p:nvCxnSpPr>
        <p:spPr>
          <a:xfrm>
            <a:off x="5994400" y="1564340"/>
            <a:ext cx="0" cy="5035947"/>
          </a:xfrm>
          <a:prstGeom prst="straightConnector1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miter lim="800000"/>
            <a:headEnd type="none" w="sm" len="sm"/>
            <a:tailEnd type="stealth" w="med" len="med"/>
          </a:ln>
        </p:spPr>
      </p:cxnSp>
      <p:pic>
        <p:nvPicPr>
          <p:cNvPr id="30" name="Google Shape;646;p24">
            <a:extLst>
              <a:ext uri="{FF2B5EF4-FFF2-40B4-BE49-F238E27FC236}">
                <a16:creationId xmlns="" xmlns:a16="http://schemas.microsoft.com/office/drawing/2014/main" id="{910B920F-1FB1-6587-FBBB-578A5145DC6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25170" y="2349379"/>
            <a:ext cx="556846" cy="556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634;p24">
            <a:extLst>
              <a:ext uri="{FF2B5EF4-FFF2-40B4-BE49-F238E27FC236}">
                <a16:creationId xmlns="" xmlns:a16="http://schemas.microsoft.com/office/drawing/2014/main" id="{41254EF9-4099-F757-D186-C6921DEDF41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5171" y="4603755"/>
            <a:ext cx="536617" cy="59055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object 22">
            <a:extLst>
              <a:ext uri="{FF2B5EF4-FFF2-40B4-BE49-F238E27FC236}">
                <a16:creationId xmlns="" xmlns:a16="http://schemas.microsoft.com/office/drawing/2014/main" id="{4232DFC6-DF15-7159-0629-C52953866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5030" y="3229274"/>
            <a:ext cx="4630542" cy="115736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/>
              <a:t>Облыс</a:t>
            </a:r>
            <a:r>
              <a:rPr lang="ru-RU" altLang="ru-RU" dirty="0"/>
              <a:t> </a:t>
            </a:r>
            <a:r>
              <a:rPr lang="ru-RU" altLang="ru-RU" dirty="0" err="1"/>
              <a:t>мәслихатының</a:t>
            </a:r>
            <a:r>
              <a:rPr lang="ru-RU" altLang="ru-RU" dirty="0"/>
              <a:t> </a:t>
            </a:r>
            <a:r>
              <a:rPr lang="ru-RU" altLang="ru-RU" dirty="0" err="1"/>
              <a:t>шешімін</a:t>
            </a:r>
            <a:r>
              <a:rPr lang="ru-RU" altLang="ru-RU" dirty="0"/>
              <a:t> </a:t>
            </a:r>
            <a:r>
              <a:rPr lang="ru-RU" altLang="ru-RU" dirty="0" err="1"/>
              <a:t>іске</a:t>
            </a:r>
            <a:r>
              <a:rPr lang="ru-RU" altLang="ru-RU" dirty="0"/>
              <a:t> </a:t>
            </a:r>
            <a:r>
              <a:rPr lang="ru-RU" altLang="ru-RU" dirty="0" err="1"/>
              <a:t>асыру</a:t>
            </a:r>
            <a:r>
              <a:rPr lang="ru-RU" altLang="ru-RU" dirty="0"/>
              <a:t> </a:t>
            </a:r>
            <a:r>
              <a:rPr lang="ru-RU" altLang="ru-RU" dirty="0" err="1"/>
              <a:t>туралы</a:t>
            </a:r>
            <a:r>
              <a:rPr lang="ru-RU" altLang="ru-RU" dirty="0"/>
              <a:t> </a:t>
            </a:r>
            <a:r>
              <a:rPr lang="ru-RU" altLang="ru-RU" dirty="0" err="1"/>
              <a:t>облыс</a:t>
            </a:r>
            <a:r>
              <a:rPr lang="ru-RU" altLang="ru-RU" dirty="0"/>
              <a:t> </a:t>
            </a:r>
            <a:r>
              <a:rPr lang="ru-RU" altLang="ru-RU" dirty="0" err="1"/>
              <a:t>әкімдігінің</a:t>
            </a:r>
            <a:r>
              <a:rPr lang="ru-RU" altLang="ru-RU" dirty="0"/>
              <a:t> </a:t>
            </a:r>
            <a:r>
              <a:rPr lang="ru-RU" altLang="ru-RU" dirty="0" err="1"/>
              <a:t>қаулысы</a:t>
            </a:r>
            <a:r>
              <a:rPr lang="ru-RU" altLang="ru-RU" dirty="0"/>
              <a:t> </a:t>
            </a:r>
            <a:r>
              <a:rPr lang="ru-RU" altLang="ru-RU" dirty="0" err="1"/>
              <a:t>қабылданғаннан</a:t>
            </a:r>
            <a:r>
              <a:rPr lang="ru-RU" altLang="ru-RU" dirty="0"/>
              <a:t> </a:t>
            </a:r>
            <a:r>
              <a:rPr lang="ru-RU" altLang="ru-RU" dirty="0" err="1"/>
              <a:t>кейін</a:t>
            </a:r>
            <a:r>
              <a:rPr lang="ru-RU" altLang="ru-RU" dirty="0"/>
              <a:t> </a:t>
            </a:r>
            <a:endParaRPr lang="ru-RU" altLang="ru-RU" dirty="0" smtClean="0"/>
          </a:p>
          <a:p>
            <a:r>
              <a:rPr lang="ru-RU" altLang="ru-RU" dirty="0" smtClean="0"/>
              <a:t>8- </a:t>
            </a:r>
            <a:r>
              <a:rPr lang="ru-RU" altLang="ru-RU" dirty="0" err="1"/>
              <a:t>жұмыс</a:t>
            </a:r>
            <a:r>
              <a:rPr lang="ru-RU" altLang="ru-RU" dirty="0"/>
              <a:t> </a:t>
            </a:r>
            <a:r>
              <a:rPr lang="ru-RU" altLang="ru-RU" dirty="0" err="1"/>
              <a:t>күні</a:t>
            </a:r>
            <a:r>
              <a:rPr lang="ru-RU" altLang="ru-RU" dirty="0"/>
              <a:t> </a:t>
            </a:r>
            <a:r>
              <a:rPr lang="ru-RU" altLang="ru-RU" dirty="0" err="1" smtClean="0"/>
              <a:t>ішінде</a:t>
            </a:r>
            <a:r>
              <a:rPr lang="ru-RU" altLang="ru-RU" dirty="0"/>
              <a:t>,</a:t>
            </a:r>
            <a:r>
              <a:rPr lang="ru-RU" altLang="ru-RU" dirty="0" smtClean="0"/>
              <a:t> </a:t>
            </a:r>
            <a:r>
              <a:rPr lang="ru-RU" altLang="ru-RU" dirty="0" err="1" smtClean="0"/>
              <a:t>өлемдер</a:t>
            </a:r>
            <a:r>
              <a:rPr lang="ru-RU" altLang="ru-RU" dirty="0" smtClean="0"/>
              <a:t> </a:t>
            </a:r>
            <a:r>
              <a:rPr lang="ru-RU" altLang="ru-RU" dirty="0"/>
              <a:t>мен </a:t>
            </a:r>
            <a:r>
              <a:rPr lang="ru-RU" altLang="ru-RU" dirty="0" err="1"/>
              <a:t>міндеттемелер</a:t>
            </a:r>
            <a:r>
              <a:rPr lang="ru-RU" altLang="ru-RU" dirty="0"/>
              <a:t> </a:t>
            </a:r>
            <a:r>
              <a:rPr lang="ru-RU" altLang="ru-RU" dirty="0" err="1"/>
              <a:t>бойынша</a:t>
            </a:r>
            <a:r>
              <a:rPr lang="ru-RU" altLang="ru-RU" dirty="0"/>
              <a:t> </a:t>
            </a:r>
            <a:r>
              <a:rPr lang="ru-RU" altLang="ru-RU" dirty="0" err="1"/>
              <a:t>түсімдер</a:t>
            </a:r>
            <a:r>
              <a:rPr lang="ru-RU" altLang="ru-RU" dirty="0"/>
              <a:t> мен </a:t>
            </a:r>
            <a:r>
              <a:rPr lang="ru-RU" altLang="ru-RU" dirty="0" err="1"/>
              <a:t>қаржыландырудың</a:t>
            </a:r>
            <a:r>
              <a:rPr lang="ru-RU" altLang="ru-RU" dirty="0"/>
              <a:t> </a:t>
            </a:r>
            <a:r>
              <a:rPr lang="ru-RU" altLang="ru-RU" dirty="0" err="1"/>
              <a:t>жиынтық</a:t>
            </a:r>
            <a:r>
              <a:rPr lang="ru-RU" altLang="ru-RU" dirty="0"/>
              <a:t> </a:t>
            </a:r>
            <a:r>
              <a:rPr lang="ru-RU" altLang="ru-RU" dirty="0" err="1"/>
              <a:t>жоспарын</a:t>
            </a:r>
            <a:r>
              <a:rPr lang="ru-RU" altLang="ru-RU" dirty="0"/>
              <a:t> </a:t>
            </a:r>
            <a:r>
              <a:rPr lang="ru-RU" altLang="ru-RU" dirty="0" err="1"/>
              <a:t>қалыптастыру</a:t>
            </a:r>
            <a:r>
              <a:rPr lang="ru-RU" altLang="ru-RU" dirty="0"/>
              <a:t> </a:t>
            </a:r>
            <a:r>
              <a:rPr lang="ru-RU" altLang="ru-RU" dirty="0" err="1"/>
              <a:t>және</a:t>
            </a:r>
            <a:r>
              <a:rPr lang="ru-RU" altLang="ru-RU" dirty="0"/>
              <a:t> </a:t>
            </a:r>
            <a:r>
              <a:rPr lang="ru-RU" altLang="ru-RU" dirty="0" err="1"/>
              <a:t>бекіту</a:t>
            </a:r>
            <a:endParaRPr lang="ru-RU" altLang="ru-RU" dirty="0"/>
          </a:p>
        </p:txBody>
      </p:sp>
      <p:sp>
        <p:nvSpPr>
          <p:cNvPr id="41" name="object 24">
            <a:extLst>
              <a:ext uri="{FF2B5EF4-FFF2-40B4-BE49-F238E27FC236}">
                <a16:creationId xmlns="" xmlns:a16="http://schemas.microsoft.com/office/drawing/2014/main" id="{BAD513AC-8757-2835-C836-53570FDEF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5030" y="2259639"/>
            <a:ext cx="4630542" cy="47256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/>
              <a:t>Қаржы</a:t>
            </a:r>
            <a:r>
              <a:rPr lang="ru-RU" altLang="ru-RU" dirty="0"/>
              <a:t> </a:t>
            </a:r>
            <a:r>
              <a:rPr lang="ru-RU" altLang="ru-RU" dirty="0" err="1"/>
              <a:t>жылы</a:t>
            </a:r>
            <a:r>
              <a:rPr lang="ru-RU" altLang="ru-RU" dirty="0"/>
              <a:t> </a:t>
            </a:r>
            <a:r>
              <a:rPr lang="ru-RU" altLang="ru-RU" dirty="0" err="1"/>
              <a:t>ішінде</a:t>
            </a:r>
            <a:r>
              <a:rPr lang="ru-RU" altLang="ru-RU" dirty="0"/>
              <a:t> </a:t>
            </a:r>
            <a:r>
              <a:rPr lang="ru-RU" altLang="ru-RU" dirty="0" err="1"/>
              <a:t>облыстық</a:t>
            </a:r>
            <a:r>
              <a:rPr lang="ru-RU" altLang="ru-RU" dirty="0"/>
              <a:t> бюджет </a:t>
            </a:r>
            <a:r>
              <a:rPr lang="ru-RU" altLang="ru-RU" dirty="0" err="1"/>
              <a:t>қаражатының</a:t>
            </a:r>
            <a:r>
              <a:rPr lang="ru-RU" altLang="ru-RU" dirty="0"/>
              <a:t> </a:t>
            </a:r>
            <a:r>
              <a:rPr lang="ru-RU" altLang="ru-RU" dirty="0" err="1"/>
              <a:t>мақсатты</a:t>
            </a:r>
            <a:r>
              <a:rPr lang="ru-RU" altLang="ru-RU" dirty="0"/>
              <a:t> </a:t>
            </a:r>
            <a:r>
              <a:rPr lang="ru-RU" altLang="ru-RU" dirty="0" err="1"/>
              <a:t>және</a:t>
            </a:r>
            <a:r>
              <a:rPr lang="ru-RU" altLang="ru-RU" dirty="0"/>
              <a:t> </a:t>
            </a:r>
            <a:r>
              <a:rPr lang="ru-RU" altLang="ru-RU" dirty="0" err="1"/>
              <a:t>тиімді</a:t>
            </a:r>
            <a:r>
              <a:rPr lang="ru-RU" altLang="ru-RU" dirty="0"/>
              <a:t> </a:t>
            </a:r>
            <a:r>
              <a:rPr lang="ru-RU" altLang="ru-RU" dirty="0" err="1"/>
              <a:t>пайдаланылуын</a:t>
            </a:r>
            <a:r>
              <a:rPr lang="ru-RU" altLang="ru-RU" dirty="0"/>
              <a:t> </a:t>
            </a:r>
            <a:r>
              <a:rPr lang="ru-RU" altLang="ru-RU" dirty="0" err="1"/>
              <a:t>қамтамасыз</a:t>
            </a:r>
            <a:r>
              <a:rPr lang="ru-RU" altLang="ru-RU" dirty="0"/>
              <a:t> </a:t>
            </a:r>
            <a:r>
              <a:rPr lang="ru-RU" altLang="ru-RU" dirty="0" err="1"/>
              <a:t>ету</a:t>
            </a:r>
            <a:endParaRPr lang="ru-RU" altLang="ru-RU" dirty="0"/>
          </a:p>
        </p:txBody>
      </p:sp>
      <p:sp>
        <p:nvSpPr>
          <p:cNvPr id="42" name="object 25">
            <a:extLst>
              <a:ext uri="{FF2B5EF4-FFF2-40B4-BE49-F238E27FC236}">
                <a16:creationId xmlns="" xmlns:a16="http://schemas.microsoft.com/office/drawing/2014/main" id="{DBD20CBB-1344-E679-C352-87CA521F6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5030" y="4492869"/>
            <a:ext cx="4630542" cy="90345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/>
              <a:t>Бюджеттік</a:t>
            </a:r>
            <a:r>
              <a:rPr lang="ru-RU" altLang="ru-RU" dirty="0"/>
              <a:t> мониторинг </a:t>
            </a:r>
            <a:r>
              <a:rPr lang="ru-RU" altLang="ru-RU" dirty="0" err="1"/>
              <a:t>жүргізу</a:t>
            </a:r>
            <a:r>
              <a:rPr lang="ru-RU" altLang="ru-RU" dirty="0"/>
              <a:t> </a:t>
            </a:r>
            <a:r>
              <a:rPr lang="ru-RU" altLang="ru-RU" dirty="0" err="1"/>
              <a:t>және</a:t>
            </a:r>
            <a:r>
              <a:rPr lang="ru-RU" altLang="ru-RU" dirty="0"/>
              <a:t> </a:t>
            </a:r>
            <a:r>
              <a:rPr lang="ru-RU" altLang="ru-RU" dirty="0" err="1"/>
              <a:t>бюджеттік</a:t>
            </a:r>
            <a:r>
              <a:rPr lang="ru-RU" altLang="ru-RU" dirty="0"/>
              <a:t> </a:t>
            </a:r>
            <a:r>
              <a:rPr lang="ru-RU" altLang="ru-RU" dirty="0" err="1"/>
              <a:t>бағдарламалар</a:t>
            </a:r>
            <a:r>
              <a:rPr lang="ru-RU" altLang="ru-RU" dirty="0"/>
              <a:t> </a:t>
            </a:r>
            <a:r>
              <a:rPr lang="ru-RU" altLang="ru-RU" dirty="0" err="1"/>
              <a:t>мақсаттары</a:t>
            </a:r>
            <a:r>
              <a:rPr lang="ru-RU" altLang="ru-RU" dirty="0"/>
              <a:t> мен </a:t>
            </a:r>
            <a:r>
              <a:rPr lang="ru-RU" altLang="ru-RU" dirty="0" err="1"/>
              <a:t>көрсеткіштеріне</a:t>
            </a:r>
            <a:r>
              <a:rPr lang="ru-RU" altLang="ru-RU" dirty="0"/>
              <a:t> </a:t>
            </a:r>
            <a:r>
              <a:rPr lang="ru-RU" altLang="ru-RU" dirty="0" err="1"/>
              <a:t>қол</a:t>
            </a:r>
            <a:r>
              <a:rPr lang="ru-RU" altLang="ru-RU" dirty="0"/>
              <a:t> </a:t>
            </a:r>
            <a:r>
              <a:rPr lang="ru-RU" altLang="ru-RU" dirty="0" err="1"/>
              <a:t>жеткізу</a:t>
            </a:r>
            <a:r>
              <a:rPr lang="ru-RU" altLang="ru-RU" dirty="0"/>
              <a:t> </a:t>
            </a:r>
            <a:r>
              <a:rPr lang="ru-RU" altLang="ru-RU" dirty="0" err="1"/>
              <a:t>тиімділігін</a:t>
            </a:r>
            <a:r>
              <a:rPr lang="ru-RU" altLang="ru-RU" dirty="0"/>
              <a:t> </a:t>
            </a:r>
            <a:r>
              <a:rPr lang="ru-RU" altLang="ru-RU" dirty="0" err="1"/>
              <a:t>бағалау</a:t>
            </a:r>
            <a:r>
              <a:rPr lang="ru-RU" altLang="ru-RU" dirty="0"/>
              <a:t>, </a:t>
            </a:r>
            <a:r>
              <a:rPr lang="ru-RU" altLang="ru-RU" dirty="0" err="1"/>
              <a:t>бюджеттің</a:t>
            </a:r>
            <a:r>
              <a:rPr lang="ru-RU" altLang="ru-RU" dirty="0"/>
              <a:t> </a:t>
            </a:r>
            <a:r>
              <a:rPr lang="ru-RU" altLang="ru-RU" dirty="0" err="1"/>
              <a:t>орындалуы</a:t>
            </a:r>
            <a:r>
              <a:rPr lang="ru-RU" altLang="ru-RU" dirty="0"/>
              <a:t> </a:t>
            </a:r>
            <a:r>
              <a:rPr lang="ru-RU" altLang="ru-RU" dirty="0" err="1"/>
              <a:t>туралы</a:t>
            </a:r>
            <a:r>
              <a:rPr lang="ru-RU" altLang="ru-RU" dirty="0"/>
              <a:t> ай </a:t>
            </a:r>
            <a:r>
              <a:rPr lang="ru-RU" altLang="ru-RU" dirty="0" err="1"/>
              <a:t>сайынғы</a:t>
            </a:r>
            <a:r>
              <a:rPr lang="ru-RU" altLang="ru-RU" dirty="0"/>
              <a:t> </a:t>
            </a:r>
            <a:r>
              <a:rPr lang="ru-RU" altLang="ru-RU" dirty="0" err="1"/>
              <a:t>есептерді</a:t>
            </a:r>
            <a:r>
              <a:rPr lang="ru-RU" altLang="ru-RU" dirty="0"/>
              <a:t> </a:t>
            </a:r>
            <a:r>
              <a:rPr lang="ru-RU" altLang="ru-RU" dirty="0" err="1"/>
              <a:t>әзірлеу</a:t>
            </a:r>
            <a:endParaRPr lang="ru-RU" altLang="ru-RU" dirty="0"/>
          </a:p>
        </p:txBody>
      </p:sp>
      <p:sp>
        <p:nvSpPr>
          <p:cNvPr id="43" name="object 26">
            <a:extLst>
              <a:ext uri="{FF2B5EF4-FFF2-40B4-BE49-F238E27FC236}">
                <a16:creationId xmlns="" xmlns:a16="http://schemas.microsoft.com/office/drawing/2014/main" id="{AA5F63BC-7BEC-93BF-52EB-649275619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5030" y="5543192"/>
            <a:ext cx="4630542" cy="90345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tIns="41275" rIns="0" bIns="0">
            <a:spAutoFit/>
          </a:bodyPr>
          <a:lstStyle>
            <a:defPPr>
              <a:defRPr lang="ru-RU"/>
            </a:defPPr>
            <a:lvl1pPr marL="141288">
              <a:spcBef>
                <a:spcPts val="325"/>
              </a:spcBef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defRPr>
            </a:lvl1pPr>
            <a:lvl2pPr marL="742950" indent="-285750">
              <a:defRPr>
                <a:latin typeface="Arial" panose="020B0604020202020204" pitchFamily="34" charset="0"/>
              </a:defRPr>
            </a:lvl2pPr>
            <a:lvl3pPr marL="1143000" indent="-228600">
              <a:defRPr>
                <a:latin typeface="Arial" panose="020B0604020202020204" pitchFamily="34" charset="0"/>
              </a:defRPr>
            </a:lvl3pPr>
            <a:lvl4pPr marL="1600200" indent="-228600">
              <a:defRPr>
                <a:latin typeface="Arial" panose="020B0604020202020204" pitchFamily="34" charset="0"/>
              </a:defRPr>
            </a:lvl4pPr>
            <a:lvl5pPr marL="2057400" indent="-228600">
              <a:defRPr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r>
              <a:rPr lang="ru-RU" altLang="ru-RU" dirty="0" err="1"/>
              <a:t>Облыстық</a:t>
            </a:r>
            <a:r>
              <a:rPr lang="ru-RU" altLang="ru-RU" dirty="0"/>
              <a:t> </a:t>
            </a:r>
            <a:r>
              <a:rPr lang="ru-RU" altLang="ru-RU" dirty="0" err="1"/>
              <a:t>бюджеттің</a:t>
            </a:r>
            <a:r>
              <a:rPr lang="ru-RU" altLang="ru-RU" dirty="0"/>
              <a:t> </a:t>
            </a:r>
            <a:r>
              <a:rPr lang="ru-RU" altLang="ru-RU" dirty="0" err="1"/>
              <a:t>орындалуы</a:t>
            </a:r>
            <a:r>
              <a:rPr lang="ru-RU" altLang="ru-RU" dirty="0"/>
              <a:t> </a:t>
            </a:r>
            <a:r>
              <a:rPr lang="ru-RU" altLang="ru-RU" dirty="0" err="1"/>
              <a:t>жөніндегі</a:t>
            </a:r>
            <a:r>
              <a:rPr lang="ru-RU" altLang="ru-RU" dirty="0"/>
              <a:t> </a:t>
            </a:r>
            <a:r>
              <a:rPr lang="ru-RU" altLang="ru-RU" dirty="0" err="1"/>
              <a:t>жылдық</a:t>
            </a:r>
            <a:r>
              <a:rPr lang="ru-RU" altLang="ru-RU" dirty="0"/>
              <a:t> </a:t>
            </a:r>
            <a:r>
              <a:rPr lang="ru-RU" altLang="ru-RU" dirty="0" err="1"/>
              <a:t>есепті</a:t>
            </a:r>
            <a:r>
              <a:rPr lang="ru-RU" altLang="ru-RU" dirty="0"/>
              <a:t> </a:t>
            </a:r>
            <a:r>
              <a:rPr lang="ru-RU" altLang="ru-RU" dirty="0" err="1"/>
              <a:t>есептік</a:t>
            </a:r>
            <a:r>
              <a:rPr lang="ru-RU" altLang="ru-RU" dirty="0"/>
              <a:t> </a:t>
            </a:r>
            <a:r>
              <a:rPr lang="ru-RU" altLang="ru-RU" dirty="0" err="1"/>
              <a:t>қаржы</a:t>
            </a:r>
            <a:r>
              <a:rPr lang="ru-RU" altLang="ru-RU" dirty="0"/>
              <a:t> </a:t>
            </a:r>
            <a:r>
              <a:rPr lang="ru-RU" altLang="ru-RU" dirty="0" err="1"/>
              <a:t>жылына</a:t>
            </a:r>
            <a:r>
              <a:rPr lang="ru-RU" altLang="ru-RU" dirty="0"/>
              <a:t> </a:t>
            </a:r>
            <a:r>
              <a:rPr lang="ru-RU" altLang="ru-RU" dirty="0" err="1"/>
              <a:t>байланысты</a:t>
            </a:r>
            <a:r>
              <a:rPr lang="ru-RU" altLang="ru-RU" dirty="0"/>
              <a:t> </a:t>
            </a:r>
            <a:r>
              <a:rPr lang="ru-RU" altLang="ru-RU" dirty="0" err="1"/>
              <a:t>ағымдағы</a:t>
            </a:r>
            <a:r>
              <a:rPr lang="ru-RU" altLang="ru-RU" dirty="0"/>
              <a:t> </a:t>
            </a:r>
            <a:r>
              <a:rPr lang="ru-RU" altLang="ru-RU" dirty="0" err="1"/>
              <a:t>жылдың</a:t>
            </a:r>
            <a:r>
              <a:rPr lang="ru-RU" altLang="ru-RU" dirty="0"/>
              <a:t> </a:t>
            </a:r>
            <a:r>
              <a:rPr lang="ru-RU" altLang="ru-RU" dirty="0" smtClean="0"/>
              <a:t>1-мамырына </a:t>
            </a:r>
            <a:r>
              <a:rPr lang="ru-RU" altLang="ru-RU" dirty="0" err="1"/>
              <a:t>дейін</a:t>
            </a:r>
            <a:r>
              <a:rPr lang="ru-RU" altLang="ru-RU" dirty="0"/>
              <a:t> </a:t>
            </a:r>
            <a:r>
              <a:rPr lang="ru-RU" altLang="ru-RU" dirty="0" err="1"/>
              <a:t>облыстық</a:t>
            </a:r>
            <a:r>
              <a:rPr lang="ru-RU" altLang="ru-RU" dirty="0"/>
              <a:t> </a:t>
            </a:r>
            <a:r>
              <a:rPr lang="ru-RU" altLang="ru-RU" dirty="0" err="1"/>
              <a:t>мәслихатқа</a:t>
            </a:r>
            <a:r>
              <a:rPr lang="ru-RU" altLang="ru-RU" dirty="0"/>
              <a:t> </a:t>
            </a:r>
            <a:r>
              <a:rPr lang="ru-RU" altLang="ru-RU" dirty="0" err="1"/>
              <a:t>ұсыну</a:t>
            </a:r>
            <a:r>
              <a:rPr lang="ru-RU" altLang="ru-RU" dirty="0"/>
              <a:t> </a:t>
            </a:r>
            <a:r>
              <a:rPr lang="ru-RU" altLang="ru-RU" dirty="0" err="1"/>
              <a:t>және</a:t>
            </a:r>
            <a:r>
              <a:rPr lang="ru-RU" altLang="ru-RU" dirty="0"/>
              <a:t> оны </a:t>
            </a:r>
            <a:r>
              <a:rPr lang="ru-RU" altLang="ru-RU" dirty="0" err="1"/>
              <a:t>мәслихат</a:t>
            </a:r>
            <a:r>
              <a:rPr lang="ru-RU" altLang="ru-RU" dirty="0"/>
              <a:t> </a:t>
            </a:r>
            <a:r>
              <a:rPr lang="ru-RU" altLang="ru-RU" dirty="0" err="1"/>
              <a:t>сессиясында</a:t>
            </a:r>
            <a:r>
              <a:rPr lang="ru-RU" altLang="ru-RU" dirty="0"/>
              <a:t> </a:t>
            </a:r>
            <a:r>
              <a:rPr lang="ru-RU" altLang="ru-RU" dirty="0" err="1"/>
              <a:t>бекіту</a:t>
            </a:r>
            <a:endParaRPr lang="ru-RU" altLang="ru-RU" dirty="0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="" xmlns:a16="http://schemas.microsoft.com/office/drawing/2014/main" id="{FA797AA0-9D3F-283D-CF9D-A5499EB4B79E}"/>
              </a:ext>
            </a:extLst>
          </p:cNvPr>
          <p:cNvCxnSpPr>
            <a:cxnSpLocks/>
          </p:cNvCxnSpPr>
          <p:nvPr/>
        </p:nvCxnSpPr>
        <p:spPr>
          <a:xfrm>
            <a:off x="703593" y="3034251"/>
            <a:ext cx="0" cy="282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="" xmlns:a16="http://schemas.microsoft.com/office/drawing/2014/main" id="{9148ED30-4EB6-9E86-CC4B-486344111494}"/>
              </a:ext>
            </a:extLst>
          </p:cNvPr>
          <p:cNvCxnSpPr>
            <a:cxnSpLocks/>
          </p:cNvCxnSpPr>
          <p:nvPr/>
        </p:nvCxnSpPr>
        <p:spPr>
          <a:xfrm>
            <a:off x="703593" y="4194721"/>
            <a:ext cx="0" cy="282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="" xmlns:a16="http://schemas.microsoft.com/office/drawing/2014/main" id="{84CF2703-BBC4-504E-79C6-6B599BE3E8D8}"/>
              </a:ext>
            </a:extLst>
          </p:cNvPr>
          <p:cNvCxnSpPr>
            <a:cxnSpLocks/>
          </p:cNvCxnSpPr>
          <p:nvPr/>
        </p:nvCxnSpPr>
        <p:spPr>
          <a:xfrm>
            <a:off x="703593" y="5270793"/>
            <a:ext cx="0" cy="282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Рисунок 39">
            <a:extLst>
              <a:ext uri="{FF2B5EF4-FFF2-40B4-BE49-F238E27FC236}">
                <a16:creationId xmlns="" xmlns:a16="http://schemas.microsoft.com/office/drawing/2014/main" id="{CB5249CD-DE5C-5A05-36E8-1472D06D94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73" y="5729524"/>
            <a:ext cx="565240" cy="565240"/>
          </a:xfrm>
          <a:prstGeom prst="rect">
            <a:avLst/>
          </a:prstGeom>
        </p:spPr>
      </p:pic>
      <p:pic>
        <p:nvPicPr>
          <p:cNvPr id="55" name="Рисунок 5">
            <a:extLst>
              <a:ext uri="{FF2B5EF4-FFF2-40B4-BE49-F238E27FC236}">
                <a16:creationId xmlns="" xmlns:a16="http://schemas.microsoft.com/office/drawing/2014/main" id="{7191E046-0BDB-360B-89B9-83E01C8F41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8318" y="3491763"/>
            <a:ext cx="590550" cy="590550"/>
          </a:xfrm>
          <a:prstGeom prst="rect">
            <a:avLst/>
          </a:prstGeom>
        </p:spPr>
      </p:pic>
      <p:pic>
        <p:nvPicPr>
          <p:cNvPr id="57" name="Google Shape;861;p31">
            <a:extLst>
              <a:ext uri="{FF2B5EF4-FFF2-40B4-BE49-F238E27FC236}">
                <a16:creationId xmlns="" xmlns:a16="http://schemas.microsoft.com/office/drawing/2014/main" id="{0BB3FF33-5A01-2C47-931E-6361BFC33DB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60470" y="4584360"/>
            <a:ext cx="599896" cy="599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Рисунок 19" descr="Изображение выглядит как векторная графика, текст&#10;&#10;Описание создано с высокой степенью достоверности">
            <a:extLst>
              <a:ext uri="{FF2B5EF4-FFF2-40B4-BE49-F238E27FC236}">
                <a16:creationId xmlns="" xmlns:a16="http://schemas.microsoft.com/office/drawing/2014/main" id="{DD35B6A4-FD62-6E57-628C-66506459CDA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486" y="2302277"/>
            <a:ext cx="676451" cy="676451"/>
          </a:xfrm>
          <a:prstGeom prst="rect">
            <a:avLst/>
          </a:prstGeom>
        </p:spPr>
      </p:pic>
      <p:pic>
        <p:nvPicPr>
          <p:cNvPr id="60" name="Рисунок 16">
            <a:extLst>
              <a:ext uri="{FF2B5EF4-FFF2-40B4-BE49-F238E27FC236}">
                <a16:creationId xmlns="" xmlns:a16="http://schemas.microsoft.com/office/drawing/2014/main" id="{4451FEE7-2C96-4F24-B5AA-6195F81525E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091" y="3434977"/>
            <a:ext cx="565240" cy="565240"/>
          </a:xfrm>
          <a:prstGeom prst="rect">
            <a:avLst/>
          </a:prstGeom>
        </p:spPr>
      </p:pic>
      <p:pic>
        <p:nvPicPr>
          <p:cNvPr id="62" name="Рисунок 24">
            <a:extLst>
              <a:ext uri="{FF2B5EF4-FFF2-40B4-BE49-F238E27FC236}">
                <a16:creationId xmlns="" xmlns:a16="http://schemas.microsoft.com/office/drawing/2014/main" id="{9C5C9F63-1BB8-9BE1-8373-2671FC6D42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12264" y="5726102"/>
            <a:ext cx="572084" cy="572084"/>
          </a:xfrm>
          <a:prstGeom prst="rect">
            <a:avLst/>
          </a:prstGeom>
        </p:spPr>
      </p:pic>
      <p:cxnSp>
        <p:nvCxnSpPr>
          <p:cNvPr id="63" name="Straight Arrow Connector 62">
            <a:extLst>
              <a:ext uri="{FF2B5EF4-FFF2-40B4-BE49-F238E27FC236}">
                <a16:creationId xmlns="" xmlns:a16="http://schemas.microsoft.com/office/drawing/2014/main" id="{631B1DE6-80A7-328D-28EB-1DCBDADDA662}"/>
              </a:ext>
            </a:extLst>
          </p:cNvPr>
          <p:cNvCxnSpPr>
            <a:cxnSpLocks/>
          </p:cNvCxnSpPr>
          <p:nvPr/>
        </p:nvCxnSpPr>
        <p:spPr>
          <a:xfrm>
            <a:off x="6618711" y="3034251"/>
            <a:ext cx="0" cy="282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="" xmlns:a16="http://schemas.microsoft.com/office/drawing/2014/main" id="{5FC1FF1D-073F-970E-CE7E-7D8A039D1274}"/>
              </a:ext>
            </a:extLst>
          </p:cNvPr>
          <p:cNvCxnSpPr>
            <a:cxnSpLocks/>
          </p:cNvCxnSpPr>
          <p:nvPr/>
        </p:nvCxnSpPr>
        <p:spPr>
          <a:xfrm>
            <a:off x="6618711" y="4194721"/>
            <a:ext cx="0" cy="282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="" xmlns:a16="http://schemas.microsoft.com/office/drawing/2014/main" id="{73559AD7-7543-6881-FBCA-2EE75E0BD3E4}"/>
              </a:ext>
            </a:extLst>
          </p:cNvPr>
          <p:cNvCxnSpPr>
            <a:cxnSpLocks/>
          </p:cNvCxnSpPr>
          <p:nvPr/>
        </p:nvCxnSpPr>
        <p:spPr>
          <a:xfrm>
            <a:off x="6618711" y="5270793"/>
            <a:ext cx="0" cy="2822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226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7E8418F-1247-2F89-CD41-80F60EC3F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err="1"/>
              <a:t>Облыстық</a:t>
            </a:r>
            <a:r>
              <a:rPr lang="ru-RU" sz="3200" dirty="0"/>
              <a:t> </a:t>
            </a:r>
            <a:r>
              <a:rPr lang="ru-RU" sz="3200" dirty="0" err="1"/>
              <a:t>бюджеттің</a:t>
            </a:r>
            <a:r>
              <a:rPr lang="ru-RU" sz="3200" dirty="0"/>
              <a:t> </a:t>
            </a:r>
            <a:r>
              <a:rPr lang="ru-RU" sz="3200" dirty="0" err="1"/>
              <a:t>түсімдер</a:t>
            </a:r>
            <a:r>
              <a:rPr lang="ru-RU" sz="3200" dirty="0"/>
              <a:t> </a:t>
            </a:r>
            <a:r>
              <a:rPr lang="ru-RU" sz="3200" dirty="0" err="1"/>
              <a:t>құрылымы</a:t>
            </a:r>
            <a:endParaRPr lang="ru-RU" sz="3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27405E2D-8B03-E087-9327-849DA0936A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CCB99F-92C9-44CB-BFF7-A591374D8AE5}" type="slidenum">
              <a:rPr lang="en-GB" smtClean="0"/>
              <a:t>3</a:t>
            </a:fld>
            <a:endParaRPr lang="en-GB"/>
          </a:p>
        </p:txBody>
      </p:sp>
      <p:graphicFrame>
        <p:nvGraphicFramePr>
          <p:cNvPr id="4" name="object 12">
            <a:extLst>
              <a:ext uri="{FF2B5EF4-FFF2-40B4-BE49-F238E27FC236}">
                <a16:creationId xmlns="" xmlns:a16="http://schemas.microsoft.com/office/drawing/2014/main" id="{A2CC376D-61BF-5105-9772-E07B86855F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3797700"/>
              </p:ext>
            </p:extLst>
          </p:nvPr>
        </p:nvGraphicFramePr>
        <p:xfrm>
          <a:off x="190501" y="790438"/>
          <a:ext cx="11696699" cy="58664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907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95450">
                  <a:extLst>
                    <a:ext uri="{9D8B030D-6E8A-4147-A177-3AD203B41FA5}">
                      <a16:colId xmlns="" xmlns:a16="http://schemas.microsoft.com/office/drawing/2014/main" val="3965730878"/>
                    </a:ext>
                  </a:extLst>
                </a:gridCol>
                <a:gridCol w="1371600">
                  <a:extLst>
                    <a:ext uri="{9D8B030D-6E8A-4147-A177-3AD203B41FA5}">
                      <a16:colId xmlns="" xmlns:a16="http://schemas.microsoft.com/office/drawing/2014/main" val="3763545765"/>
                    </a:ext>
                  </a:extLst>
                </a:gridCol>
                <a:gridCol w="139065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47750">
                  <a:extLst>
                    <a:ext uri="{9D8B030D-6E8A-4147-A177-3AD203B41FA5}">
                      <a16:colId xmlns="" xmlns:a16="http://schemas.microsoft.com/office/drawing/2014/main" val="3027822043"/>
                    </a:ext>
                  </a:extLst>
                </a:gridCol>
                <a:gridCol w="133791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1453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4804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62183">
                <a:tc rowSpan="2"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Атауы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Жылдық</a:t>
                      </a:r>
                      <a:r>
                        <a:rPr lang="kk-KZ" sz="1600" b="1" spc="-5" baseline="0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жоспар</a:t>
                      </a:r>
                      <a:endParaRPr sz="16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Есепті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кезеңге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арналған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жоспар</a:t>
                      </a:r>
                      <a:endParaRPr lang="ru-RU" sz="16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01.11.2026ж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. на</a:t>
                      </a: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қты</a:t>
                      </a:r>
                      <a:r>
                        <a:rPr lang="kk-KZ" sz="1600" b="1" spc="-5" baseline="0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 орындалуы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1600" b="1" spc="-5" dirty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%</a:t>
                      </a:r>
                      <a:endParaRPr sz="16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dirty="0" err="1" smtClean="0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Алдыңғы</a:t>
                      </a:r>
                      <a:r>
                        <a:rPr lang="ru-RU" sz="1600" b="1" dirty="0" smtClean="0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1" dirty="0" err="1" smtClean="0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жылдар</a:t>
                      </a:r>
                      <a:endParaRPr lang="en-US" sz="1600" b="1" dirty="0">
                        <a:solidFill>
                          <a:srgbClr val="F8F8F8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6027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01.11.2025ж.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01.11.2024ж.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kern="1200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01.11.2023ж. </a:t>
                      </a:r>
                      <a:endParaRPr sz="1600" b="1" kern="1200" spc="-5" dirty="0">
                        <a:solidFill>
                          <a:srgbClr val="005073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92924"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05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0145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ТҮСІМДЕР – </a:t>
                      </a:r>
                      <a:r>
                        <a:rPr lang="ru-RU" sz="18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барлығы</a:t>
                      </a:r>
                      <a:endParaRPr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MT"/>
                          <a:cs typeface="Arial" pitchFamily="34" charset="0"/>
                        </a:rPr>
                        <a:t>501 636,3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Arial MT"/>
                          <a:cs typeface="Arial" pitchFamily="34" charset="0"/>
                        </a:rPr>
                        <a:t>419 858,1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MT"/>
                          <a:cs typeface="Arial" pitchFamily="34" charset="0"/>
                        </a:rPr>
                        <a:t>340 538,3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/>
                          <a:latin typeface="Arial MT"/>
                          <a:cs typeface="Arial" pitchFamily="34" charset="0"/>
                        </a:rPr>
                        <a:t>81,1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rgbClr val="000000"/>
                          </a:solidFill>
                          <a:latin typeface="Arial MT"/>
                          <a:ea typeface="+mn-ea"/>
                          <a:cs typeface="+mn-cs"/>
                        </a:rPr>
                        <a:t>434 814,6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338 702,3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spc="-10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/>
                        </a:rPr>
                        <a:t>272 902,7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2429">
                <a:tc>
                  <a:txBody>
                    <a:bodyPr/>
                    <a:lstStyle/>
                    <a:p>
                      <a:pPr marL="105410" marR="0" indent="0" algn="l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соның</a:t>
                      </a:r>
                      <a:r>
                        <a:rPr lang="ru-RU" sz="1400" b="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0" i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ішінде</a:t>
                      </a:r>
                      <a:r>
                        <a:rPr lang="ru-RU" sz="1400" b="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:</a:t>
                      </a:r>
                      <a:endParaRPr sz="1400" b="0" i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57158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 pitchFamily="34" charset="0"/>
                        <a:buNone/>
                      </a:pPr>
                      <a:endParaRPr lang="ru-RU" sz="1600" dirty="0"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 pitchFamily="34" charset="0"/>
                        <a:buNone/>
                      </a:pPr>
                      <a:endParaRPr lang="ru-RU" sz="1600" dirty="0">
                        <a:latin typeface="Arial M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Font typeface="Arial" pitchFamily="34" charset="0"/>
                        <a:buNone/>
                      </a:pP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lang="ru-RU" sz="1600" b="0" kern="1200" dirty="0">
                        <a:solidFill>
                          <a:srgbClr val="000000"/>
                        </a:solidFill>
                        <a:latin typeface="Arial M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3897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Салықтық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түсімдер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119 974,8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116 360,4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62 431,0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53,7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170 214,6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163 258,7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136 739,7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22007">
                <a:tc>
                  <a:txBody>
                    <a:bodyPr/>
                    <a:lstStyle/>
                    <a:p>
                      <a:pPr marL="10541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Салықтық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емес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түсімдер</a:t>
                      </a:r>
                      <a:endParaRPr lang="ru-RU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19 976,3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17 963,1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17 348,1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96,6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47 154,3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9 464,8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7 128,7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36387">
                <a:tc>
                  <a:txBody>
                    <a:bodyPr/>
                    <a:lstStyle/>
                    <a:p>
                      <a:pPr marL="10541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Негізгі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капиталды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сатудан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түсетін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түсімдер</a:t>
                      </a:r>
                      <a:endParaRPr lang="ru-RU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125,2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66,7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-9,9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92585077"/>
                  </a:ext>
                </a:extLst>
              </a:tr>
              <a:tr h="223862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Арнайы түсімдер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5 032,9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3 130,3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3 488,8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111,5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lang="ru-RU" sz="160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MT"/>
                        <a:ea typeface="+mn-ea"/>
                        <a:cs typeface="Arial" pitchFamily="34" charset="0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kern="1200" dirty="0">
                        <a:solidFill>
                          <a:srgbClr val="000000"/>
                        </a:solidFill>
                        <a:latin typeface="Arial M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7711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Трансферттер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түсімдері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307 207,1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236 956,1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223 856,1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94,5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212 191,3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203 487,9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173 141,8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55865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Бюджеттік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кредиттерді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өтеу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572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3 162,4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1 487,0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2 580,5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173,5</a:t>
                      </a:r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2 720,1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1 894,5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1 195,7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62272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kk-KZ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Мемлекеттің</a:t>
                      </a:r>
                      <a:r>
                        <a:rPr lang="kk-KZ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қаржылық активтерін сатудан түсетін түсімдер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572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lang="ru-RU" sz="1600" b="0" kern="1200" dirty="0" smtClean="0">
                        <a:solidFill>
                          <a:srgbClr val="000000"/>
                        </a:solidFill>
                        <a:latin typeface="Arial MT"/>
                        <a:ea typeface="+mn-ea"/>
                        <a:cs typeface="+mn-cs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lang="ru-RU" sz="1600" b="0" kern="1200" dirty="0" smtClean="0">
                        <a:solidFill>
                          <a:srgbClr val="000000"/>
                        </a:solidFill>
                        <a:latin typeface="Arial MT"/>
                        <a:ea typeface="+mn-ea"/>
                        <a:cs typeface="+mn-cs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11,6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272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Қарыздар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түсімі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572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46 218,7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43 897,3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36 497,3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83,1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13 625,2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12 467,5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3 210,4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8498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Бюджет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қаражатының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пайдаланылатын</a:t>
                      </a:r>
                      <a:r>
                        <a:rPr lang="ru-RU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қалдықтары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5727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-5 743,4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kern="1200" dirty="0">
                        <a:solidFill>
                          <a:srgbClr val="000000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0" kern="1200" dirty="0" smtClean="0">
                          <a:solidFill>
                            <a:srgbClr val="000000"/>
                          </a:solidFill>
                          <a:latin typeface="Arial MT"/>
                          <a:ea typeface="+mn-ea"/>
                          <a:cs typeface="+mn-cs"/>
                        </a:rPr>
                        <a:t>-11 157,6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0" kern="1200" dirty="0" smtClean="0">
                          <a:solidFill>
                            <a:srgbClr val="000000"/>
                          </a:solidFill>
                          <a:latin typeface="Arial MT"/>
                          <a:ea typeface="+mn-ea"/>
                          <a:cs typeface="+mn-cs"/>
                        </a:rPr>
                        <a:t>-51 925,1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font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-48 515,3</a:t>
                      </a: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 flipH="1">
            <a:off x="10695398" y="482661"/>
            <a:ext cx="11918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млн. </a:t>
            </a:r>
            <a:r>
              <a:rPr lang="ru-RU" sz="1400" dirty="0" err="1" smtClean="0"/>
              <a:t>теңге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01027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4DD17D-0F72-AED4-3DE7-8DCF20443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234" y="212889"/>
            <a:ext cx="8022416" cy="565012"/>
          </a:xfrm>
        </p:spPr>
        <p:txBody>
          <a:bodyPr/>
          <a:lstStyle/>
          <a:p>
            <a:r>
              <a:rPr lang="ru-RU" sz="3200" dirty="0" err="1"/>
              <a:t>Облыстық</a:t>
            </a:r>
            <a:r>
              <a:rPr lang="ru-RU" sz="3200" dirty="0"/>
              <a:t> </a:t>
            </a:r>
            <a:r>
              <a:rPr lang="ru-RU" sz="3200" dirty="0" err="1"/>
              <a:t>бюджеттің</a:t>
            </a:r>
            <a:r>
              <a:rPr lang="ru-RU" sz="3200" dirty="0"/>
              <a:t> </a:t>
            </a:r>
            <a:r>
              <a:rPr lang="ru-RU" sz="3200" dirty="0" err="1"/>
              <a:t>шығыс</a:t>
            </a:r>
            <a:r>
              <a:rPr lang="ru-RU" sz="3200" dirty="0"/>
              <a:t> </a:t>
            </a:r>
            <a:r>
              <a:rPr lang="ru-RU" sz="3200" dirty="0" err="1"/>
              <a:t>құрылымы</a:t>
            </a:r>
            <a:endParaRPr lang="ru-RU" sz="3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42C225FF-5C9E-B61C-4837-66D062A627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15751" y="6572250"/>
            <a:ext cx="476250" cy="285750"/>
          </a:xfrm>
        </p:spPr>
        <p:txBody>
          <a:bodyPr/>
          <a:lstStyle/>
          <a:p>
            <a:fld id="{CFCCB99F-92C9-44CB-BFF7-A591374D8AE5}" type="slidenum">
              <a:rPr lang="en-GB" smtClean="0"/>
              <a:t>4</a:t>
            </a:fld>
            <a:endParaRPr lang="en-GB"/>
          </a:p>
        </p:txBody>
      </p:sp>
      <p:graphicFrame>
        <p:nvGraphicFramePr>
          <p:cNvPr id="4" name="object 12">
            <a:extLst>
              <a:ext uri="{FF2B5EF4-FFF2-40B4-BE49-F238E27FC236}">
                <a16:creationId xmlns="" xmlns:a16="http://schemas.microsoft.com/office/drawing/2014/main" id="{C13A20D2-F1DB-773B-4BB5-D2497582A6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302716"/>
              </p:ext>
            </p:extLst>
          </p:nvPr>
        </p:nvGraphicFramePr>
        <p:xfrm>
          <a:off x="190499" y="876435"/>
          <a:ext cx="11791950" cy="57828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860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43050">
                  <a:extLst>
                    <a:ext uri="{9D8B030D-6E8A-4147-A177-3AD203B41FA5}">
                      <a16:colId xmlns="" xmlns:a16="http://schemas.microsoft.com/office/drawing/2014/main" val="3965730878"/>
                    </a:ext>
                  </a:extLst>
                </a:gridCol>
                <a:gridCol w="1466850">
                  <a:extLst>
                    <a:ext uri="{9D8B030D-6E8A-4147-A177-3AD203B41FA5}">
                      <a16:colId xmlns="" xmlns:a16="http://schemas.microsoft.com/office/drawing/2014/main" val="3763545765"/>
                    </a:ext>
                  </a:extLst>
                </a:gridCol>
                <a:gridCol w="14423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15002">
                  <a:extLst>
                    <a:ext uri="{9D8B030D-6E8A-4147-A177-3AD203B41FA5}">
                      <a16:colId xmlns="" xmlns:a16="http://schemas.microsoft.com/office/drawing/2014/main" val="3027822043"/>
                    </a:ext>
                  </a:extLst>
                </a:gridCol>
                <a:gridCol w="135255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1445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71599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01739">
                <a:tc rowSpan="2">
                  <a:txBody>
                    <a:bodyPr/>
                    <a:lstStyle/>
                    <a:p>
                      <a:pPr marL="266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А</a:t>
                      </a:r>
                      <a:r>
                        <a:rPr lang="kk-KZ" sz="1600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тауы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Жылдық</a:t>
                      </a:r>
                      <a:r>
                        <a:rPr lang="kk-KZ" sz="1600" b="1" spc="-5" baseline="0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жоспар</a:t>
                      </a:r>
                      <a:endParaRPr sz="16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Есептік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кезеңге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600" b="1" spc="-5" dirty="0" err="1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жоспар</a:t>
                      </a:r>
                      <a:endParaRPr sz="16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600" b="1" i="0" u="none" strike="noStrike" kern="0" cap="none" spc="-5" normalizeH="0" baseline="0" noProof="0" dirty="0" smtClean="0">
                          <a:ln>
                            <a:noFill/>
                          </a:ln>
                          <a:solidFill>
                            <a:srgbClr val="F8F8F8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01.11.2026ж.</a:t>
                      </a:r>
                    </a:p>
                    <a:p>
                      <a:pPr marL="34925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6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F8F8F8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Arial"/>
                        </a:rPr>
                        <a:t>орындалысы</a:t>
                      </a:r>
                      <a:endParaRPr kumimoji="0" lang="kk-KZ" sz="1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8F8F8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en-US" sz="1600" b="1" spc="-5" dirty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%</a:t>
                      </a:r>
                      <a:endParaRPr sz="1600" b="1" spc="-5" dirty="0">
                        <a:solidFill>
                          <a:srgbClr val="F8F8F8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dirty="0" err="1" smtClean="0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Алды</a:t>
                      </a:r>
                      <a:r>
                        <a:rPr lang="kk-KZ" sz="1600" b="1" dirty="0" smtClean="0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ңғы</a:t>
                      </a:r>
                      <a:r>
                        <a:rPr lang="kk-KZ" sz="1600" b="1" baseline="0" dirty="0" smtClean="0">
                          <a:solidFill>
                            <a:srgbClr val="F8F8F8"/>
                          </a:solidFill>
                          <a:latin typeface="Arial" pitchFamily="34" charset="0"/>
                          <a:cs typeface="Arial" pitchFamily="34" charset="0"/>
                        </a:rPr>
                        <a:t> жылдар</a:t>
                      </a:r>
                      <a:endParaRPr lang="en-US" sz="1600" b="1" dirty="0">
                        <a:solidFill>
                          <a:srgbClr val="F8F8F8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pPr marL="374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5404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01.11.2025ж.</a:t>
                      </a:r>
                      <a:r>
                        <a:rPr lang="ru-RU" sz="1600" b="1" spc="-5" baseline="0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01.11.20</a:t>
                      </a:r>
                      <a:r>
                        <a:rPr lang="en-US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kk-KZ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ru-RU" sz="1600" b="1" spc="-5" dirty="0" smtClean="0">
                          <a:solidFill>
                            <a:srgbClr val="F8F8F8"/>
                          </a:solidFill>
                          <a:latin typeface="Arial"/>
                          <a:cs typeface="Arial"/>
                        </a:rPr>
                        <a:t>ж.</a:t>
                      </a:r>
                      <a:endParaRPr sz="1600" dirty="0">
                        <a:solidFill>
                          <a:srgbClr val="F8F8F8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tc>
                  <a:txBody>
                    <a:bodyPr/>
                    <a:lstStyle/>
                    <a:p>
                      <a:pPr marL="3429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1" kern="1200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01.11.2023ж</a:t>
                      </a:r>
                      <a:r>
                        <a:rPr lang="en-US" sz="1600" b="1" kern="1200" spc="-5" dirty="0" smtClean="0">
                          <a:solidFill>
                            <a:srgbClr val="F8F8F8"/>
                          </a:solidFill>
                          <a:latin typeface="Arial"/>
                          <a:ea typeface="+mn-ea"/>
                          <a:cs typeface="Arial"/>
                        </a:rPr>
                        <a:t>.</a:t>
                      </a:r>
                      <a:endParaRPr sz="1600" b="1" kern="1200" spc="-5" dirty="0">
                        <a:solidFill>
                          <a:srgbClr val="005073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6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73A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14856"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3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en-US" sz="1050" dirty="0">
                          <a:solidFill>
                            <a:srgbClr val="005073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sz="1050" dirty="0">
                        <a:solidFill>
                          <a:srgbClr val="005073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2551" marB="0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5234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8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Шығыстар</a:t>
                      </a:r>
                      <a:r>
                        <a:rPr lang="ru-RU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– </a:t>
                      </a:r>
                      <a:r>
                        <a:rPr lang="ru-RU" sz="18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барлығы</a:t>
                      </a:r>
                      <a:endParaRPr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1281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501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636,3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419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858,1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340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538,3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 MT"/>
                        </a:rPr>
                        <a:t>434 814,6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338 702,3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3020" algn="ctr" fontAlgn="b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kk-KZ" sz="1800" b="1" baseline="0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272 902,7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0956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kk-KZ" sz="1400" i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соның</a:t>
                      </a:r>
                      <a:r>
                        <a:rPr lang="kk-KZ" sz="1400" i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 ішінде</a:t>
                      </a:r>
                      <a:r>
                        <a:rPr lang="ru-RU" sz="1400" i="1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cs typeface="Arial"/>
                        </a:rPr>
                        <a:t>:</a:t>
                      </a:r>
                      <a:endParaRPr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57158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solidFill>
                          <a:srgbClr val="FF0000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Arial M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95712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Жалпы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сипаттағы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мемлекеттік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қызметтер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8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13 379,5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11 684,7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10 607,4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90,8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9 906,7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5 391,4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2 966,8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1059"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Қорғаныс</a:t>
                      </a:r>
                      <a:endParaRPr lang="ru-RU"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8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2 982,8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2 120,3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1 035,6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48,8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4 084,8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523,5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500,3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79326">
                <a:tc>
                  <a:txBody>
                    <a:bodyPr/>
                    <a:lstStyle/>
                    <a:p>
                      <a:pPr marL="105410" algn="l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Қоғамдық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тәртіп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және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қауіпсіздік</a:t>
                      </a:r>
                      <a:endParaRPr lang="ru-RU"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0648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25 754,4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22 353,3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15 967,7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/>
                        </a:rPr>
                        <a:t>19 514,0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12 033,0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11 959,4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01566878"/>
                  </a:ext>
                </a:extLst>
              </a:tr>
              <a:tr h="30105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Әлеуметтік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сала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128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330 779,7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273 770,3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241 516,3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276 534,4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227 562,5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178 591,7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81649319"/>
                  </a:ext>
                </a:extLst>
              </a:tr>
              <a:tr h="30105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Нақты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сектор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128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46 670,7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35 131,2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27 289,2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94 268,3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64 788,1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61 446,7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95741840"/>
                  </a:ext>
                </a:extLst>
              </a:tr>
              <a:tr h="301059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Трансферттер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573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4 946,0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4 946,0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4 946,0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100,0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4 380,9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4 956,2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5 701,3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3716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Борышқа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қызмет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көрсету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573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5 110,2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3 531,6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2 899,4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82,1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1 563,3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1 562,0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1 561,0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88852156"/>
                  </a:ext>
                </a:extLst>
              </a:tr>
              <a:tr h="30105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Қарыздарды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өтеу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573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3 635,0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2 871,7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2 735,3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95,3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3 010,1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4 692,0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545,4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30979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Басқалар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128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10 910,5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9 257,7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2 024,8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4 259,7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4 493,2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3 662,4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105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Бюджеттік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кредиттер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128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46 468,7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44 147,3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26 457,6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59,9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13 625,2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10 669,2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3 089,4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24427102"/>
                  </a:ext>
                </a:extLst>
              </a:tr>
              <a:tr h="479978">
                <a:tc>
                  <a:txBody>
                    <a:bodyPr/>
                    <a:lstStyle/>
                    <a:p>
                      <a:pPr marL="10541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Қаржы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активтерін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сатып</a:t>
                      </a:r>
                      <a:r>
                        <a:rPr lang="ru-RU" sz="1400" i="0" spc="-5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 </a:t>
                      </a:r>
                      <a:r>
                        <a:rPr lang="ru-RU" sz="1400" i="0" spc="-5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/>
                          <a:ea typeface="+mn-ea"/>
                          <a:cs typeface="Arial"/>
                        </a:rPr>
                        <a:t>алу</a:t>
                      </a:r>
                      <a:endParaRPr sz="1400" i="0" spc="-5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4128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10 998,8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10 044,0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5 059,0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50,4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541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kk-KZ" sz="1600" spc="-5" dirty="0" smtClean="0">
                          <a:solidFill>
                            <a:schemeClr val="tx1"/>
                          </a:solidFill>
                          <a:latin typeface="Arial MT"/>
                          <a:ea typeface="+mn-ea"/>
                          <a:cs typeface="Arial" panose="020B0604020202020204" pitchFamily="34" charset="0"/>
                        </a:rPr>
                        <a:t>3 667,2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2 031,2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Arial MT"/>
                          <a:cs typeface="Arial" panose="020B0604020202020204" pitchFamily="34" charset="0"/>
                        </a:rPr>
                        <a:t>2 878,3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83132448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725150" y="361950"/>
            <a:ext cx="10477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млн. </a:t>
            </a:r>
            <a:r>
              <a:rPr lang="ru-RU" sz="1400" dirty="0" err="1" smtClean="0"/>
              <a:t>теңге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27287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>
            <a:extLst>
              <a:ext uri="{FF2B5EF4-FFF2-40B4-BE49-F238E27FC236}">
                <a16:creationId xmlns="" xmlns:a16="http://schemas.microsoft.com/office/drawing/2014/main" id="{989894C2-CFA7-461E-5809-9321F5F9AD18}"/>
              </a:ext>
            </a:extLst>
          </p:cNvPr>
          <p:cNvSpPr/>
          <p:nvPr/>
        </p:nvSpPr>
        <p:spPr>
          <a:xfrm>
            <a:off x="6235707" y="3865875"/>
            <a:ext cx="5765795" cy="619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581,0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="" xmlns:a16="http://schemas.microsoft.com/office/drawing/2014/main" id="{09D574E6-4364-ADC7-F271-7DF856538636}"/>
              </a:ext>
            </a:extLst>
          </p:cNvPr>
          <p:cNvSpPr/>
          <p:nvPr/>
        </p:nvSpPr>
        <p:spPr>
          <a:xfrm>
            <a:off x="215899" y="3866033"/>
            <a:ext cx="5765795" cy="619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="" xmlns:a16="http://schemas.microsoft.com/office/drawing/2014/main" id="{9A402EEF-CB5F-6E1D-2EF6-C580CDE7B71E}"/>
              </a:ext>
            </a:extLst>
          </p:cNvPr>
          <p:cNvSpPr/>
          <p:nvPr/>
        </p:nvSpPr>
        <p:spPr>
          <a:xfrm>
            <a:off x="6235707" y="843608"/>
            <a:ext cx="5765795" cy="619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="" xmlns:a16="http://schemas.microsoft.com/office/drawing/2014/main" id="{C5F02EF3-DDE8-32C3-B527-91D9F0537A68}"/>
              </a:ext>
            </a:extLst>
          </p:cNvPr>
          <p:cNvSpPr/>
          <p:nvPr/>
        </p:nvSpPr>
        <p:spPr>
          <a:xfrm>
            <a:off x="215899" y="843608"/>
            <a:ext cx="5765795" cy="619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53FB1C83-DFEA-76DC-4832-93E56E3D2B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CCB99F-92C9-44CB-BFF7-A591374D8AE5}" type="slidenum">
              <a:rPr lang="en-GB" smtClean="0"/>
              <a:t>5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7BE052EF-60C0-9BFF-268C-E8405B456AFD}"/>
              </a:ext>
            </a:extLst>
          </p:cNvPr>
          <p:cNvSpPr/>
          <p:nvPr/>
        </p:nvSpPr>
        <p:spPr>
          <a:xfrm>
            <a:off x="215899" y="230774"/>
            <a:ext cx="5765795" cy="48228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499304C-03D9-7D9C-627F-E458102F19DF}"/>
              </a:ext>
            </a:extLst>
          </p:cNvPr>
          <p:cNvSpPr txBox="1"/>
          <p:nvPr/>
        </p:nvSpPr>
        <p:spPr>
          <a:xfrm>
            <a:off x="630946" y="281573"/>
            <a:ext cx="4757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Жалпы</a:t>
            </a:r>
            <a:r>
              <a:rPr lang="ru-RU" sz="1800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сипаттағы</a:t>
            </a:r>
            <a:r>
              <a:rPr lang="ru-RU" sz="1800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мемлекеттік</a:t>
            </a:r>
            <a:r>
              <a:rPr lang="ru-RU" sz="1800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қызметтер</a:t>
            </a:r>
            <a:endParaRPr lang="ru-RU" sz="1800" dirty="0">
              <a:solidFill>
                <a:srgbClr val="F8F8F8"/>
              </a:solidFill>
              <a:latin typeface="+mj-lt"/>
              <a:cs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EC031676-DE0E-7477-65D1-DDB4B88D1171}"/>
              </a:ext>
            </a:extLst>
          </p:cNvPr>
          <p:cNvCxnSpPr/>
          <p:nvPr/>
        </p:nvCxnSpPr>
        <p:spPr>
          <a:xfrm>
            <a:off x="6096000" y="139700"/>
            <a:ext cx="0" cy="659130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="" xmlns:a16="http://schemas.microsoft.com/office/drawing/2014/main" id="{5B32D8B7-DA88-FAB7-B488-2356429C2EDD}"/>
              </a:ext>
            </a:extLst>
          </p:cNvPr>
          <p:cNvCxnSpPr/>
          <p:nvPr/>
        </p:nvCxnSpPr>
        <p:spPr>
          <a:xfrm>
            <a:off x="152400" y="3200400"/>
            <a:ext cx="118618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14610D2B-5237-796E-B171-7E8ABD0B4DAA}"/>
              </a:ext>
            </a:extLst>
          </p:cNvPr>
          <p:cNvSpPr txBox="1"/>
          <p:nvPr/>
        </p:nvSpPr>
        <p:spPr>
          <a:xfrm>
            <a:off x="177802" y="1536700"/>
            <a:ext cx="4243859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Өкілдік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,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атқарушы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және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басқа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да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жалпы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мемлекеттік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басқару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функцияларын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орындайтын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органдар</a:t>
            </a:r>
            <a:endParaRPr lang="ru-RU" altLang="ru-RU" sz="1200" dirty="0" smtClean="0">
              <a:solidFill>
                <a:srgbClr val="3F3F3F"/>
              </a:solidFill>
              <a:sym typeface="Arial"/>
            </a:endParaRPr>
          </a:p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Қаржылық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қызмет</a:t>
            </a:r>
            <a:endParaRPr lang="ru-RU" altLang="ru-RU" sz="1200" dirty="0" smtClean="0">
              <a:solidFill>
                <a:srgbClr val="3F3F3F"/>
              </a:solidFill>
              <a:sym typeface="Arial"/>
            </a:endParaRPr>
          </a:p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Жоспарлау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және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статистикалық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қызмет</a:t>
            </a:r>
            <a:endParaRPr lang="ru-RU" altLang="ru-RU" sz="1200" dirty="0" smtClean="0">
              <a:solidFill>
                <a:srgbClr val="3F3F3F"/>
              </a:solidFill>
              <a:sym typeface="Arial"/>
            </a:endParaRPr>
          </a:p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Басқа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да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жалпы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сипаттағы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мемлекеттік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қызметтер</a:t>
            </a:r>
            <a:endParaRPr lang="ru-RU" altLang="ru-RU" sz="1200" dirty="0">
              <a:solidFill>
                <a:srgbClr val="3F3F3F"/>
              </a:solidFill>
              <a:sym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923389B6-EF45-342D-C3CD-0728D44F4EF3}"/>
              </a:ext>
            </a:extLst>
          </p:cNvPr>
          <p:cNvSpPr txBox="1"/>
          <p:nvPr/>
        </p:nvSpPr>
        <p:spPr>
          <a:xfrm>
            <a:off x="2158541" y="878329"/>
            <a:ext cx="17027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10 607,4</a:t>
            </a:r>
            <a:endParaRPr lang="ru-RU" sz="3200" dirty="0">
              <a:solidFill>
                <a:schemeClr val="tx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8" name="Рисунок 18">
            <a:extLst>
              <a:ext uri="{FF2B5EF4-FFF2-40B4-BE49-F238E27FC236}">
                <a16:creationId xmlns="" xmlns:a16="http://schemas.microsoft.com/office/drawing/2014/main" id="{77048BCE-4C40-5EDE-B4F6-49341AFE95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820362" y="1012880"/>
            <a:ext cx="421535" cy="37316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4EAE7E44-C3D6-DA8B-C684-774C5D5E1F4F}"/>
              </a:ext>
            </a:extLst>
          </p:cNvPr>
          <p:cNvSpPr txBox="1"/>
          <p:nvPr/>
        </p:nvSpPr>
        <p:spPr>
          <a:xfrm>
            <a:off x="3702768" y="1078267"/>
            <a:ext cx="12502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600" b="1" dirty="0" err="1" smtClean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b="1" dirty="0" err="1">
              <a:solidFill>
                <a:schemeClr val="tx2">
                  <a:lumMod val="75000"/>
                </a:schemeClr>
              </a:solidFill>
              <a:latin typeface="Arial MT"/>
              <a:cs typeface="Segoe UI Semibold" panose="020B07020402040202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6878D23B-4605-0486-A0DB-52C0E5AF0DE2}"/>
              </a:ext>
            </a:extLst>
          </p:cNvPr>
          <p:cNvSpPr txBox="1"/>
          <p:nvPr/>
        </p:nvSpPr>
        <p:spPr>
          <a:xfrm>
            <a:off x="4268791" y="1603939"/>
            <a:ext cx="877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4 094,2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D5B38581-93FC-699F-B8F0-E04543E12AF8}"/>
              </a:ext>
            </a:extLst>
          </p:cNvPr>
          <p:cNvSpPr txBox="1"/>
          <p:nvPr/>
        </p:nvSpPr>
        <p:spPr>
          <a:xfrm>
            <a:off x="5077692" y="1603939"/>
            <a:ext cx="904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75372D64-4251-0C75-0377-23C91998A78E}"/>
              </a:ext>
            </a:extLst>
          </p:cNvPr>
          <p:cNvSpPr txBox="1"/>
          <p:nvPr/>
        </p:nvSpPr>
        <p:spPr>
          <a:xfrm>
            <a:off x="4459548" y="1909863"/>
            <a:ext cx="686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k-KZ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365,8</a:t>
            </a:r>
            <a:endParaRPr lang="kk-KZ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CD35F267-E934-FCC7-BA7C-0EB4590BF652}"/>
              </a:ext>
            </a:extLst>
          </p:cNvPr>
          <p:cNvSpPr txBox="1"/>
          <p:nvPr/>
        </p:nvSpPr>
        <p:spPr>
          <a:xfrm>
            <a:off x="5077692" y="1909863"/>
            <a:ext cx="904002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3DFDBCB1-82E6-C38D-4072-0C242F0956FD}"/>
              </a:ext>
            </a:extLst>
          </p:cNvPr>
          <p:cNvSpPr txBox="1"/>
          <p:nvPr/>
        </p:nvSpPr>
        <p:spPr>
          <a:xfrm>
            <a:off x="4459422" y="2182653"/>
            <a:ext cx="6896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413,5</a:t>
            </a:r>
            <a:endParaRPr lang="en-US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4AB27882-209E-D07B-8B53-F4326A3F1968}"/>
              </a:ext>
            </a:extLst>
          </p:cNvPr>
          <p:cNvSpPr txBox="1"/>
          <p:nvPr/>
        </p:nvSpPr>
        <p:spPr>
          <a:xfrm>
            <a:off x="5077692" y="2198022"/>
            <a:ext cx="904002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AB5D88EA-DAD1-11B3-DAC2-92935F70FBDC}"/>
              </a:ext>
            </a:extLst>
          </p:cNvPr>
          <p:cNvSpPr txBox="1"/>
          <p:nvPr/>
        </p:nvSpPr>
        <p:spPr>
          <a:xfrm>
            <a:off x="4284694" y="2444641"/>
            <a:ext cx="8643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5 733,9</a:t>
            </a:r>
            <a:endParaRPr lang="en-US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9E157CD1-D0BB-BF59-A5E9-76B7CE0F7518}"/>
              </a:ext>
            </a:extLst>
          </p:cNvPr>
          <p:cNvSpPr txBox="1"/>
          <p:nvPr/>
        </p:nvSpPr>
        <p:spPr>
          <a:xfrm>
            <a:off x="5080772" y="2465468"/>
            <a:ext cx="904002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8319642D-D196-8EE9-C688-E65E7D67A9CD}"/>
              </a:ext>
            </a:extLst>
          </p:cNvPr>
          <p:cNvSpPr/>
          <p:nvPr/>
        </p:nvSpPr>
        <p:spPr>
          <a:xfrm>
            <a:off x="6235707" y="230774"/>
            <a:ext cx="5765795" cy="48228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D181FE6B-40A0-B060-2844-16704E9F9F92}"/>
              </a:ext>
            </a:extLst>
          </p:cNvPr>
          <p:cNvSpPr txBox="1"/>
          <p:nvPr/>
        </p:nvSpPr>
        <p:spPr>
          <a:xfrm>
            <a:off x="6508273" y="281573"/>
            <a:ext cx="5042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b="1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Қорғаныс</a:t>
            </a:r>
            <a:r>
              <a:rPr lang="ru-RU" sz="1800" b="1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ru-RU" sz="1800" b="1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қоғамдық</a:t>
            </a:r>
            <a:r>
              <a:rPr lang="ru-RU" sz="1800" b="1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тәртіп</a:t>
            </a:r>
            <a:r>
              <a:rPr lang="ru-RU" sz="1800" b="1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және</a:t>
            </a:r>
            <a:r>
              <a:rPr lang="ru-RU" sz="1800" b="1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қауіпсіздік</a:t>
            </a:r>
            <a:endParaRPr lang="ru-RU" sz="1800" b="1" dirty="0">
              <a:solidFill>
                <a:srgbClr val="F8F8F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283C9B78-ACA9-C464-3C5E-6313640D0A79}"/>
              </a:ext>
            </a:extLst>
          </p:cNvPr>
          <p:cNvSpPr txBox="1"/>
          <p:nvPr/>
        </p:nvSpPr>
        <p:spPr>
          <a:xfrm>
            <a:off x="6364718" y="1536699"/>
            <a:ext cx="4070953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Әскери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қажеттіліктер</a:t>
            </a:r>
            <a:endParaRPr lang="ru-RU" altLang="ru-RU" sz="1200" dirty="0">
              <a:solidFill>
                <a:srgbClr val="3F3F3F"/>
              </a:solidFill>
              <a:sym typeface="Arial"/>
            </a:endParaRPr>
          </a:p>
          <a:p>
            <a:pPr marL="0" lvl="2">
              <a:spcAft>
                <a:spcPts val="600"/>
              </a:spcAft>
              <a:buClr>
                <a:schemeClr val="accent2"/>
              </a:buClr>
              <a:buSzPts val="1200"/>
            </a:pP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endParaRPr lang="ru-RU" altLang="ru-RU" sz="1200" dirty="0" smtClean="0">
              <a:solidFill>
                <a:srgbClr val="3F3F3F"/>
              </a:solidFill>
              <a:sym typeface="Arial"/>
            </a:endParaRPr>
          </a:p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err="1" smtClean="0">
                <a:solidFill>
                  <a:srgbClr val="3F3F3F"/>
                </a:solidFill>
                <a:sym typeface="Arial"/>
              </a:rPr>
              <a:t>Төтенше</a:t>
            </a:r>
            <a:r>
              <a:rPr lang="ru-RU" altLang="ru-RU" sz="1200" dirty="0" smtClean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жағдайлар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бойынша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жұмыстарды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 smtClean="0">
                <a:solidFill>
                  <a:srgbClr val="3F3F3F"/>
                </a:solidFill>
                <a:sym typeface="Arial"/>
              </a:rPr>
              <a:t>ұйымдастыру</a:t>
            </a:r>
            <a:r>
              <a:rPr lang="ru-RU" altLang="ru-RU" sz="1200" dirty="0" smtClean="0">
                <a:solidFill>
                  <a:srgbClr val="3F3F3F"/>
                </a:solidFill>
                <a:sym typeface="Arial"/>
              </a:rPr>
              <a:t> </a:t>
            </a:r>
          </a:p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endParaRPr lang="ru-RU" altLang="ru-RU" sz="1200" dirty="0" smtClean="0">
              <a:solidFill>
                <a:srgbClr val="3F3F3F"/>
              </a:solidFill>
              <a:sym typeface="Arial"/>
            </a:endParaRPr>
          </a:p>
          <a:p>
            <a:pPr marL="265113" lvl="2" indent="-265113">
              <a:spcAft>
                <a:spcPts val="600"/>
              </a:spcAft>
              <a:buClr>
                <a:schemeClr val="accent2"/>
              </a:buClr>
              <a:buSzPts val="1200"/>
              <a:buFont typeface="Quattrocento Sans"/>
              <a:buChar char="►"/>
            </a:pPr>
            <a:r>
              <a:rPr lang="ru-RU" altLang="ru-RU" sz="1200" dirty="0" smtClean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Құқық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қорғау</a:t>
            </a:r>
            <a:r>
              <a:rPr lang="ru-RU" altLang="ru-RU" sz="1200" dirty="0">
                <a:solidFill>
                  <a:srgbClr val="3F3F3F"/>
                </a:solidFill>
                <a:sym typeface="Arial"/>
              </a:rPr>
              <a:t> </a:t>
            </a:r>
            <a:r>
              <a:rPr lang="ru-RU" altLang="ru-RU" sz="1200" dirty="0" err="1">
                <a:solidFill>
                  <a:srgbClr val="3F3F3F"/>
                </a:solidFill>
                <a:sym typeface="Arial"/>
              </a:rPr>
              <a:t>қызметі</a:t>
            </a:r>
            <a:endParaRPr lang="ru-RU" altLang="ru-RU" sz="1200" dirty="0">
              <a:solidFill>
                <a:srgbClr val="3F3F3F"/>
              </a:solidFill>
              <a:sym typeface="Arial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03574714-27C1-37A6-3B51-8C04FDB811C6}"/>
              </a:ext>
            </a:extLst>
          </p:cNvPr>
          <p:cNvSpPr txBox="1"/>
          <p:nvPr/>
        </p:nvSpPr>
        <p:spPr>
          <a:xfrm>
            <a:off x="8188754" y="843608"/>
            <a:ext cx="1830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17 003,2</a:t>
            </a:r>
            <a:endParaRPr lang="ru-RU" sz="3200" dirty="0">
              <a:solidFill>
                <a:schemeClr val="tx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37" name="Рисунок 18">
            <a:extLst>
              <a:ext uri="{FF2B5EF4-FFF2-40B4-BE49-F238E27FC236}">
                <a16:creationId xmlns="" xmlns:a16="http://schemas.microsoft.com/office/drawing/2014/main" id="{3C55A79C-2254-D48B-ADD7-1E34F456A2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690597" y="843608"/>
            <a:ext cx="603555" cy="534297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98CF7333-FD5E-3111-CC57-65DA1BE06740}"/>
              </a:ext>
            </a:extLst>
          </p:cNvPr>
          <p:cNvSpPr txBox="1"/>
          <p:nvPr/>
        </p:nvSpPr>
        <p:spPr>
          <a:xfrm>
            <a:off x="9846535" y="1032216"/>
            <a:ext cx="13866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dirty="0" err="1">
                <a:solidFill>
                  <a:srgbClr val="2868A4">
                    <a:lumMod val="75000"/>
                  </a:srgb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rgbClr val="2868A4">
                  <a:lumMod val="75000"/>
                </a:srgb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6C26E29B-92BD-7D8B-CC62-5CE097F0B083}"/>
              </a:ext>
            </a:extLst>
          </p:cNvPr>
          <p:cNvSpPr txBox="1"/>
          <p:nvPr/>
        </p:nvSpPr>
        <p:spPr>
          <a:xfrm>
            <a:off x="10363123" y="1606174"/>
            <a:ext cx="6591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216,9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E8C559E4-D40E-9DCE-2B8F-56FB065D6F74}"/>
              </a:ext>
            </a:extLst>
          </p:cNvPr>
          <p:cNvSpPr txBox="1"/>
          <p:nvPr/>
        </p:nvSpPr>
        <p:spPr>
          <a:xfrm>
            <a:off x="11001124" y="1595448"/>
            <a:ext cx="904002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55CB108F-DAA3-29BD-5695-1D988FFD438F}"/>
              </a:ext>
            </a:extLst>
          </p:cNvPr>
          <p:cNvSpPr txBox="1"/>
          <p:nvPr/>
        </p:nvSpPr>
        <p:spPr>
          <a:xfrm>
            <a:off x="10363123" y="2167244"/>
            <a:ext cx="6591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818,6</a:t>
            </a:r>
            <a:endParaRPr lang="en-US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83622EC9-0E35-0E23-9006-34236EABFF5A}"/>
              </a:ext>
            </a:extLst>
          </p:cNvPr>
          <p:cNvSpPr txBox="1"/>
          <p:nvPr/>
        </p:nvSpPr>
        <p:spPr>
          <a:xfrm>
            <a:off x="11022278" y="2188469"/>
            <a:ext cx="904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8510D52D-2A7D-E6E0-146B-E1F3A68CE4F7}"/>
              </a:ext>
            </a:extLst>
          </p:cNvPr>
          <p:cNvSpPr txBox="1"/>
          <p:nvPr/>
        </p:nvSpPr>
        <p:spPr>
          <a:xfrm>
            <a:off x="10139007" y="2679913"/>
            <a:ext cx="9925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15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967,7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A64F29A9-95E5-E9BC-3081-CE5D8E3F05A5}"/>
              </a:ext>
            </a:extLst>
          </p:cNvPr>
          <p:cNvSpPr txBox="1"/>
          <p:nvPr/>
        </p:nvSpPr>
        <p:spPr>
          <a:xfrm>
            <a:off x="11001124" y="2719450"/>
            <a:ext cx="904002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="" xmlns:a16="http://schemas.microsoft.com/office/drawing/2014/main" id="{729FC63F-D7FC-D226-AAF4-879A36CB9412}"/>
              </a:ext>
            </a:extLst>
          </p:cNvPr>
          <p:cNvSpPr/>
          <p:nvPr/>
        </p:nvSpPr>
        <p:spPr>
          <a:xfrm>
            <a:off x="215899" y="3251239"/>
            <a:ext cx="5765795" cy="48228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EA2765DD-872D-8F24-21F6-7D82EBA538AA}"/>
              </a:ext>
            </a:extLst>
          </p:cNvPr>
          <p:cNvSpPr txBox="1"/>
          <p:nvPr/>
        </p:nvSpPr>
        <p:spPr>
          <a:xfrm>
            <a:off x="2037290" y="3302038"/>
            <a:ext cx="1945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Әлеуметтік</a:t>
            </a:r>
            <a:r>
              <a:rPr lang="ru-RU" sz="1800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сала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6B1ECA99-6CE8-8F70-70DE-0AA4617FC1BF}"/>
              </a:ext>
            </a:extLst>
          </p:cNvPr>
          <p:cNvSpPr txBox="1"/>
          <p:nvPr/>
        </p:nvSpPr>
        <p:spPr>
          <a:xfrm>
            <a:off x="1975146" y="3863786"/>
            <a:ext cx="18694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241 516,3</a:t>
            </a:r>
            <a:endParaRPr lang="ru-RU" sz="3200" dirty="0">
              <a:solidFill>
                <a:schemeClr val="tx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51" name="Рисунок 18">
            <a:extLst>
              <a:ext uri="{FF2B5EF4-FFF2-40B4-BE49-F238E27FC236}">
                <a16:creationId xmlns="" xmlns:a16="http://schemas.microsoft.com/office/drawing/2014/main" id="{A173B2BF-735C-4B6D-5C10-ABB55E3C67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520745" y="3969591"/>
            <a:ext cx="421535" cy="373164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89BD947B-EAB1-2DE7-1BD6-D2946D3ECF77}"/>
              </a:ext>
            </a:extLst>
          </p:cNvPr>
          <p:cNvSpPr txBox="1"/>
          <p:nvPr/>
        </p:nvSpPr>
        <p:spPr>
          <a:xfrm>
            <a:off x="3742167" y="4028702"/>
            <a:ext cx="11317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algn="r">
              <a:defRPr sz="320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ru-RU" sz="1600" b="1" dirty="0" err="1"/>
              <a:t>млн.теңге</a:t>
            </a:r>
            <a:endParaRPr lang="en-US" sz="1600" b="1" dirty="0" err="1"/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07066FAB-4BE5-943B-6892-C7A6D2486526}"/>
              </a:ext>
            </a:extLst>
          </p:cNvPr>
          <p:cNvSpPr txBox="1"/>
          <p:nvPr/>
        </p:nvSpPr>
        <p:spPr>
          <a:xfrm>
            <a:off x="848711" y="4965278"/>
            <a:ext cx="10935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207 294,4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="" xmlns:a16="http://schemas.microsoft.com/office/drawing/2014/main" id="{C3FA0285-C420-85DA-8A14-FDB1713924B7}"/>
              </a:ext>
            </a:extLst>
          </p:cNvPr>
          <p:cNvSpPr txBox="1"/>
          <p:nvPr/>
        </p:nvSpPr>
        <p:spPr>
          <a:xfrm>
            <a:off x="1820362" y="5005086"/>
            <a:ext cx="13174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76" name="Рисунок 3">
            <a:extLst>
              <a:ext uri="{FF2B5EF4-FFF2-40B4-BE49-F238E27FC236}">
                <a16:creationId xmlns="" xmlns:a16="http://schemas.microsoft.com/office/drawing/2014/main" id="{E9BE41F2-856A-36B7-DA94-7CA22EA492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5919" y="4414559"/>
            <a:ext cx="654389" cy="654389"/>
          </a:xfrm>
          <a:prstGeom prst="rect">
            <a:avLst/>
          </a:prstGeom>
        </p:spPr>
      </p:pic>
      <p:pic>
        <p:nvPicPr>
          <p:cNvPr id="77" name="Graphic 76">
            <a:extLst>
              <a:ext uri="{FF2B5EF4-FFF2-40B4-BE49-F238E27FC236}">
                <a16:creationId xmlns="" xmlns:a16="http://schemas.microsoft.com/office/drawing/2014/main" id="{690EA03C-5A3B-180D-D8D8-5A8CCA2D97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0933" y="5432465"/>
            <a:ext cx="461665" cy="461665"/>
          </a:xfrm>
          <a:prstGeom prst="rect">
            <a:avLst/>
          </a:prstGeom>
        </p:spPr>
      </p:pic>
      <p:pic>
        <p:nvPicPr>
          <p:cNvPr id="79" name="Рисунок 68" descr="Изображение выглядит как небо, внешний, здание&#10;&#10;Описание создано с высокой степенью достоверности">
            <a:extLst>
              <a:ext uri="{FF2B5EF4-FFF2-40B4-BE49-F238E27FC236}">
                <a16:creationId xmlns="" xmlns:a16="http://schemas.microsoft.com/office/drawing/2014/main" id="{615F2B6E-3FD1-B4F3-D9D6-50861039113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405" y="4564590"/>
            <a:ext cx="499363" cy="499363"/>
          </a:xfrm>
          <a:prstGeom prst="rect">
            <a:avLst/>
          </a:prstGeom>
        </p:spPr>
      </p:pic>
      <p:pic>
        <p:nvPicPr>
          <p:cNvPr id="80" name="Рисунок 40">
            <a:extLst>
              <a:ext uri="{FF2B5EF4-FFF2-40B4-BE49-F238E27FC236}">
                <a16:creationId xmlns="" xmlns:a16="http://schemas.microsoft.com/office/drawing/2014/main" id="{F61AEBDC-9012-5043-30B6-23726A87165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807" y="5432460"/>
            <a:ext cx="523221" cy="523221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="" xmlns:a16="http://schemas.microsoft.com/office/drawing/2014/main" id="{BC48EA94-51FC-F72D-968B-E0E37ABAD77F}"/>
              </a:ext>
            </a:extLst>
          </p:cNvPr>
          <p:cNvSpPr txBox="1"/>
          <p:nvPr/>
        </p:nvSpPr>
        <p:spPr>
          <a:xfrm>
            <a:off x="985982" y="4620448"/>
            <a:ext cx="10695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Білім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беру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="" xmlns:a16="http://schemas.microsoft.com/office/drawing/2014/main" id="{4F48E3BE-D437-CDDE-E4CF-FE445CD79742}"/>
              </a:ext>
            </a:extLst>
          </p:cNvPr>
          <p:cNvSpPr txBox="1"/>
          <p:nvPr/>
        </p:nvSpPr>
        <p:spPr>
          <a:xfrm>
            <a:off x="913212" y="5444093"/>
            <a:ext cx="17563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Денсаулық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сақтау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="" xmlns:a16="http://schemas.microsoft.com/office/drawing/2014/main" id="{76D7928F-9359-3837-7F87-27B84273DD38}"/>
              </a:ext>
            </a:extLst>
          </p:cNvPr>
          <p:cNvSpPr txBox="1"/>
          <p:nvPr/>
        </p:nvSpPr>
        <p:spPr>
          <a:xfrm>
            <a:off x="3833415" y="4588304"/>
            <a:ext cx="19545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Әлеуметтік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көмек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="" xmlns:a16="http://schemas.microsoft.com/office/drawing/2014/main" id="{286DFC0B-CB3B-30B4-F2CF-1570F55F5954}"/>
              </a:ext>
            </a:extLst>
          </p:cNvPr>
          <p:cNvSpPr txBox="1"/>
          <p:nvPr/>
        </p:nvSpPr>
        <p:spPr>
          <a:xfrm>
            <a:off x="3774934" y="5496408"/>
            <a:ext cx="22911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Мәдениет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, спорт, туризм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1E3E913F-BBE6-5983-A546-B8518AD47F50}"/>
              </a:ext>
            </a:extLst>
          </p:cNvPr>
          <p:cNvSpPr txBox="1"/>
          <p:nvPr/>
        </p:nvSpPr>
        <p:spPr>
          <a:xfrm>
            <a:off x="661766" y="5802688"/>
            <a:ext cx="1140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5 436,4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CC3D1356-E98A-7265-0E1F-911DD1BBB48A}"/>
              </a:ext>
            </a:extLst>
          </p:cNvPr>
          <p:cNvSpPr txBox="1"/>
          <p:nvPr/>
        </p:nvSpPr>
        <p:spPr>
          <a:xfrm>
            <a:off x="1694264" y="5822988"/>
            <a:ext cx="14674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="" xmlns:a16="http://schemas.microsoft.com/office/drawing/2014/main" id="{AFAAAE56-4172-59C1-74BC-0397F5A4C594}"/>
              </a:ext>
            </a:extLst>
          </p:cNvPr>
          <p:cNvSpPr txBox="1"/>
          <p:nvPr/>
        </p:nvSpPr>
        <p:spPr>
          <a:xfrm>
            <a:off x="3797932" y="4965278"/>
            <a:ext cx="9396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12 092,7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="" xmlns:a16="http://schemas.microsoft.com/office/drawing/2014/main" id="{7D870245-85AA-E17C-2722-7CCEFD3D0DAE}"/>
              </a:ext>
            </a:extLst>
          </p:cNvPr>
          <p:cNvSpPr txBox="1"/>
          <p:nvPr/>
        </p:nvSpPr>
        <p:spPr>
          <a:xfrm>
            <a:off x="4654397" y="4996055"/>
            <a:ext cx="13174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</a:t>
            </a:r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="" xmlns:a16="http://schemas.microsoft.com/office/drawing/2014/main" id="{0FB39468-BEC8-1FB0-64E0-C16C3DBCEDE3}"/>
              </a:ext>
            </a:extLst>
          </p:cNvPr>
          <p:cNvSpPr txBox="1"/>
          <p:nvPr/>
        </p:nvSpPr>
        <p:spPr>
          <a:xfrm>
            <a:off x="3636969" y="5852264"/>
            <a:ext cx="1102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16 692,9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="" xmlns:a16="http://schemas.microsoft.com/office/drawing/2014/main" id="{B162E355-3157-BB9D-B46D-AD6519490234}"/>
              </a:ext>
            </a:extLst>
          </p:cNvPr>
          <p:cNvSpPr txBox="1"/>
          <p:nvPr/>
        </p:nvSpPr>
        <p:spPr>
          <a:xfrm>
            <a:off x="4667299" y="5883041"/>
            <a:ext cx="1051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</a:t>
            </a:r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="" xmlns:a16="http://schemas.microsoft.com/office/drawing/2014/main" id="{161B0E26-7D51-5200-C8E8-C29281BA21DE}"/>
              </a:ext>
            </a:extLst>
          </p:cNvPr>
          <p:cNvSpPr/>
          <p:nvPr/>
        </p:nvSpPr>
        <p:spPr>
          <a:xfrm>
            <a:off x="6221029" y="3251239"/>
            <a:ext cx="5765795" cy="48228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Box 91">
            <a:extLst>
              <a:ext uri="{FF2B5EF4-FFF2-40B4-BE49-F238E27FC236}">
                <a16:creationId xmlns="" xmlns:a16="http://schemas.microsoft.com/office/drawing/2014/main" id="{146AB272-54DC-BDF2-28C5-D5441F2DB1C4}"/>
              </a:ext>
            </a:extLst>
          </p:cNvPr>
          <p:cNvSpPr txBox="1"/>
          <p:nvPr/>
        </p:nvSpPr>
        <p:spPr>
          <a:xfrm>
            <a:off x="8179159" y="3302038"/>
            <a:ext cx="1671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800" b="1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Нақты</a:t>
            </a:r>
            <a:r>
              <a:rPr lang="ru-RU" sz="1800" b="1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800" b="1" dirty="0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сектор</a:t>
            </a:r>
            <a:endParaRPr lang="ru-RU" sz="1800" dirty="0">
              <a:solidFill>
                <a:srgbClr val="F8F8F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="" xmlns:a16="http://schemas.microsoft.com/office/drawing/2014/main" id="{A113294C-B97F-043A-400F-CAD007693882}"/>
              </a:ext>
            </a:extLst>
          </p:cNvPr>
          <p:cNvSpPr txBox="1"/>
          <p:nvPr/>
        </p:nvSpPr>
        <p:spPr>
          <a:xfrm>
            <a:off x="6664021" y="4904094"/>
            <a:ext cx="1173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8 935,2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="" xmlns:a16="http://schemas.microsoft.com/office/drawing/2014/main" id="{C74E426A-002F-0FB8-DD99-BECF6362DB17}"/>
              </a:ext>
            </a:extLst>
          </p:cNvPr>
          <p:cNvSpPr txBox="1"/>
          <p:nvPr/>
        </p:nvSpPr>
        <p:spPr>
          <a:xfrm>
            <a:off x="7777513" y="4919704"/>
            <a:ext cx="12375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="" xmlns:a16="http://schemas.microsoft.com/office/drawing/2014/main" id="{C0729F99-504C-A962-9C65-BD3B9E5C5F01}"/>
              </a:ext>
            </a:extLst>
          </p:cNvPr>
          <p:cNvSpPr txBox="1"/>
          <p:nvPr/>
        </p:nvSpPr>
        <p:spPr>
          <a:xfrm>
            <a:off x="6950500" y="4620448"/>
            <a:ext cx="5677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ТКШ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="" xmlns:a16="http://schemas.microsoft.com/office/drawing/2014/main" id="{768DA866-FC21-7A0A-0944-27623A3D5F50}"/>
              </a:ext>
            </a:extLst>
          </p:cNvPr>
          <p:cNvSpPr txBox="1"/>
          <p:nvPr/>
        </p:nvSpPr>
        <p:spPr>
          <a:xfrm>
            <a:off x="6948256" y="5340128"/>
            <a:ext cx="23102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Ауыл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шаруашылығы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="" xmlns:a16="http://schemas.microsoft.com/office/drawing/2014/main" id="{61BB7E17-80A1-E107-31C9-D765BDF82257}"/>
              </a:ext>
            </a:extLst>
          </p:cNvPr>
          <p:cNvSpPr txBox="1"/>
          <p:nvPr/>
        </p:nvSpPr>
        <p:spPr>
          <a:xfrm>
            <a:off x="9467898" y="4697309"/>
            <a:ext cx="27542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Көлік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және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коммуникациялар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="" xmlns:a16="http://schemas.microsoft.com/office/drawing/2014/main" id="{4C185CCD-5BBA-F94C-83DC-A5768F404A11}"/>
              </a:ext>
            </a:extLst>
          </p:cNvPr>
          <p:cNvSpPr txBox="1"/>
          <p:nvPr/>
        </p:nvSpPr>
        <p:spPr>
          <a:xfrm>
            <a:off x="6850849" y="5647905"/>
            <a:ext cx="1015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6 473,9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="" xmlns:a16="http://schemas.microsoft.com/office/drawing/2014/main" id="{D1500235-F214-B86F-9F0C-76C670192F62}"/>
              </a:ext>
            </a:extLst>
          </p:cNvPr>
          <p:cNvSpPr txBox="1"/>
          <p:nvPr/>
        </p:nvSpPr>
        <p:spPr>
          <a:xfrm>
            <a:off x="7780720" y="5663297"/>
            <a:ext cx="9060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="" xmlns:a16="http://schemas.microsoft.com/office/drawing/2014/main" id="{8252B945-0DBF-05C1-763F-ACFA520D4772}"/>
              </a:ext>
            </a:extLst>
          </p:cNvPr>
          <p:cNvSpPr txBox="1"/>
          <p:nvPr/>
        </p:nvSpPr>
        <p:spPr>
          <a:xfrm>
            <a:off x="9889848" y="5058203"/>
            <a:ext cx="8226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7 170,9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="" xmlns:a16="http://schemas.microsoft.com/office/drawing/2014/main" id="{B22755C2-BA5C-8448-6ADD-F2699325CDA3}"/>
              </a:ext>
            </a:extLst>
          </p:cNvPr>
          <p:cNvSpPr txBox="1"/>
          <p:nvPr/>
        </p:nvSpPr>
        <p:spPr>
          <a:xfrm>
            <a:off x="10666552" y="5073371"/>
            <a:ext cx="1052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22" name="Рисунок 16">
            <a:extLst>
              <a:ext uri="{FF2B5EF4-FFF2-40B4-BE49-F238E27FC236}">
                <a16:creationId xmlns="" xmlns:a16="http://schemas.microsoft.com/office/drawing/2014/main" id="{1D493931-9449-4A81-BC65-D6003F1BAB2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64718" y="5389224"/>
            <a:ext cx="486131" cy="373769"/>
          </a:xfrm>
          <a:prstGeom prst="rect">
            <a:avLst/>
          </a:prstGeom>
        </p:spPr>
      </p:pic>
      <p:pic>
        <p:nvPicPr>
          <p:cNvPr id="124" name="Graphic 123">
            <a:extLst>
              <a:ext uri="{FF2B5EF4-FFF2-40B4-BE49-F238E27FC236}">
                <a16:creationId xmlns="" xmlns:a16="http://schemas.microsoft.com/office/drawing/2014/main" id="{3993ACCA-6689-D6C8-FA1B-4AF189D116D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103926" y="4699909"/>
            <a:ext cx="392344" cy="392344"/>
          </a:xfrm>
          <a:prstGeom prst="rect">
            <a:avLst/>
          </a:prstGeom>
        </p:spPr>
      </p:pic>
      <p:pic>
        <p:nvPicPr>
          <p:cNvPr id="125" name="Рисунок 44">
            <a:extLst>
              <a:ext uri="{FF2B5EF4-FFF2-40B4-BE49-F238E27FC236}">
                <a16:creationId xmlns="" xmlns:a16="http://schemas.microsoft.com/office/drawing/2014/main" id="{E9A528D1-881C-76FE-49F2-4CD1D135E34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392026" y="4634471"/>
            <a:ext cx="523223" cy="523221"/>
          </a:xfrm>
          <a:prstGeom prst="rect">
            <a:avLst/>
          </a:prstGeom>
        </p:spPr>
      </p:pic>
      <p:pic>
        <p:nvPicPr>
          <p:cNvPr id="95" name="Рисунок 18">
            <a:extLst>
              <a:ext uri="{FF2B5EF4-FFF2-40B4-BE49-F238E27FC236}">
                <a16:creationId xmlns="" xmlns:a16="http://schemas.microsoft.com/office/drawing/2014/main" id="{95E54A92-2D59-59EF-5B5C-513968FEE6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7690597" y="3921355"/>
            <a:ext cx="557135" cy="493204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="" xmlns:a16="http://schemas.microsoft.com/office/drawing/2014/main" id="{56AD1F7A-8FF9-F8CC-8D2D-1906E8B8CC84}"/>
              </a:ext>
            </a:extLst>
          </p:cNvPr>
          <p:cNvSpPr txBox="1"/>
          <p:nvPr/>
        </p:nvSpPr>
        <p:spPr>
          <a:xfrm>
            <a:off x="8250987" y="3869014"/>
            <a:ext cx="17636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27 289,2</a:t>
            </a:r>
            <a:endParaRPr lang="ru-RU" sz="3200" dirty="0">
              <a:solidFill>
                <a:schemeClr val="tx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="" xmlns:a16="http://schemas.microsoft.com/office/drawing/2014/main" id="{5A5AB3FD-B858-D696-D30D-A664BFF63E27}"/>
              </a:ext>
            </a:extLst>
          </p:cNvPr>
          <p:cNvSpPr txBox="1"/>
          <p:nvPr/>
        </p:nvSpPr>
        <p:spPr>
          <a:xfrm>
            <a:off x="9856245" y="4028702"/>
            <a:ext cx="13769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ru-RU" sz="1600" b="1" dirty="0">
              <a:solidFill>
                <a:schemeClr val="tx2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677905" y="5469586"/>
            <a:ext cx="24304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kk-KZ" sz="140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/>
                <a:cs typeface="Arial" panose="020B0604020202020204" pitchFamily="34" charset="0"/>
              </a:rPr>
              <a:t>Өнеркәсіп және құрылыс</a:t>
            </a:r>
            <a:endParaRPr lang="ru-RU" sz="1400" b="1" dirty="0">
              <a:solidFill>
                <a:prstClr val="black">
                  <a:lumMod val="75000"/>
                  <a:lumOff val="25000"/>
                </a:prstClr>
              </a:solidFill>
              <a:latin typeface="Segoe UI Semibold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018088" y="5840607"/>
            <a:ext cx="69442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sz="1600" dirty="0">
                <a:solidFill>
                  <a:srgbClr val="2868A4">
                    <a:lumMod val="75000"/>
                  </a:srgb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627,6</a:t>
            </a:r>
            <a:endParaRPr lang="ru-RU" sz="1600" dirty="0">
              <a:solidFill>
                <a:srgbClr val="2868A4">
                  <a:lumMod val="75000"/>
                </a:srgb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="" xmlns:a16="http://schemas.microsoft.com/office/drawing/2014/main" id="{B22755C2-BA5C-8448-6ADD-F2699325CDA3}"/>
              </a:ext>
            </a:extLst>
          </p:cNvPr>
          <p:cNvSpPr txBox="1"/>
          <p:nvPr/>
        </p:nvSpPr>
        <p:spPr>
          <a:xfrm>
            <a:off x="10632003" y="5852264"/>
            <a:ext cx="1052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93" name="Graphic 120">
            <a:extLst>
              <a:ext uri="{FF2B5EF4-FFF2-40B4-BE49-F238E27FC236}">
                <a16:creationId xmlns="" xmlns:a16="http://schemas.microsoft.com/office/drawing/2014/main" id="{52F5C4AC-080A-8D54-20F7-FBC3E0982AE8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122822" y="5487806"/>
            <a:ext cx="480220" cy="480220"/>
          </a:xfrm>
          <a:prstGeom prst="rect">
            <a:avLst/>
          </a:prstGeom>
        </p:spPr>
      </p:pic>
      <p:pic>
        <p:nvPicPr>
          <p:cNvPr id="94" name="Рисунок 9">
            <a:extLst>
              <a:ext uri="{FF2B5EF4-FFF2-40B4-BE49-F238E27FC236}">
                <a16:creationId xmlns="" xmlns:a16="http://schemas.microsoft.com/office/drawing/2014/main" id="{298C4BD4-C85A-9314-4A48-1DD144248CF9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735" y="6009884"/>
            <a:ext cx="523220" cy="52322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936270" y="6032628"/>
            <a:ext cx="22768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 Semibold"/>
                <a:cs typeface="Arial" panose="020B0604020202020204" pitchFamily="34" charset="0"/>
              </a:rPr>
              <a:t>Отын</a:t>
            </a:r>
            <a:r>
              <a:rPr lang="ru-RU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Segoe UI Semibold"/>
                <a:cs typeface="Arial" panose="020B0604020202020204" pitchFamily="34" charset="0"/>
              </a:rPr>
              <a:t>-энергетика </a:t>
            </a:r>
            <a:r>
              <a:rPr lang="ru-RU" sz="14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Segoe UI Semibold"/>
                <a:cs typeface="Arial" panose="020B0604020202020204" pitchFamily="34" charset="0"/>
              </a:rPr>
              <a:t>кешені</a:t>
            </a:r>
            <a:endParaRPr lang="ru-RU" sz="1400" b="1" dirty="0">
              <a:solidFill>
                <a:prstClr val="black">
                  <a:lumMod val="75000"/>
                  <a:lumOff val="25000"/>
                </a:prstClr>
              </a:solidFill>
              <a:latin typeface="Segoe UI Semibold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022739" y="6300084"/>
            <a:ext cx="8563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/>
            <a:r>
              <a:rPr lang="ru-RU" sz="1600" dirty="0">
                <a:solidFill>
                  <a:srgbClr val="2868A4">
                    <a:lumMod val="75000"/>
                  </a:srgb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4 081,7</a:t>
            </a:r>
            <a:endParaRPr lang="ru-RU" sz="1600" dirty="0">
              <a:solidFill>
                <a:srgbClr val="2868A4">
                  <a:lumMod val="75000"/>
                </a:srgb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807398" y="6338067"/>
            <a:ext cx="8946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200" dirty="0" err="1">
                <a:solidFill>
                  <a:srgbClr val="2868A4">
                    <a:lumMod val="75000"/>
                  </a:srgb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rgbClr val="2868A4">
                  <a:lumMod val="75000"/>
                </a:srgb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79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="" xmlns:a16="http://schemas.microsoft.com/office/drawing/2014/main" id="{94091E08-0DCB-B60F-D236-E43BA50491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CCB99F-92C9-44CB-BFF7-A591374D8AE5}" type="slidenum">
              <a:rPr lang="en-GB" smtClean="0"/>
              <a:t>6</a:t>
            </a:fld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E77F2A27-A5DA-B43A-AE39-1C71BAC9E8F0}"/>
              </a:ext>
            </a:extLst>
          </p:cNvPr>
          <p:cNvSpPr/>
          <p:nvPr/>
        </p:nvSpPr>
        <p:spPr>
          <a:xfrm>
            <a:off x="215899" y="230774"/>
            <a:ext cx="5661570" cy="42013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A73F0B8-3384-0715-CCEA-97B7D2977048}"/>
              </a:ext>
            </a:extLst>
          </p:cNvPr>
          <p:cNvSpPr txBox="1"/>
          <p:nvPr/>
        </p:nvSpPr>
        <p:spPr>
          <a:xfrm>
            <a:off x="-83842" y="203753"/>
            <a:ext cx="61798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err="1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Трансферттер</a:t>
            </a:r>
            <a:r>
              <a:rPr lang="ru-RU" sz="2400" dirty="0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2400" b="1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4 946,0 </a:t>
            </a:r>
            <a:r>
              <a:rPr lang="ru-RU" sz="2400" dirty="0" err="1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млн.те</a:t>
            </a:r>
            <a:r>
              <a:rPr lang="kk-KZ" sz="2400" dirty="0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ңге</a:t>
            </a:r>
            <a:endParaRPr lang="ru-RU" sz="2400" dirty="0">
              <a:solidFill>
                <a:srgbClr val="F8F8F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59A83A9-A7AD-DEA4-872C-48A3C0812D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6751" y="758210"/>
            <a:ext cx="1181100" cy="30777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млн </a:t>
            </a:r>
            <a:r>
              <a:rPr lang="ru-RU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cs"/>
              </a:rPr>
              <a:t>те</a:t>
            </a:r>
            <a:r>
              <a:rPr lang="kk-KZ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ңге</a:t>
            </a:r>
            <a:endParaRPr lang="en-US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+mn-cs"/>
            </a:endParaRPr>
          </a:p>
        </p:txBody>
      </p:sp>
      <p:sp>
        <p:nvSpPr>
          <p:cNvPr id="9" name="Прямоугольник 1">
            <a:extLst>
              <a:ext uri="{FF2B5EF4-FFF2-40B4-BE49-F238E27FC236}">
                <a16:creationId xmlns="" xmlns:a16="http://schemas.microsoft.com/office/drawing/2014/main" id="{13B57BB6-AD41-D197-B5C2-B0A5D5E258B8}"/>
              </a:ext>
            </a:extLst>
          </p:cNvPr>
          <p:cNvSpPr/>
          <p:nvPr/>
        </p:nvSpPr>
        <p:spPr>
          <a:xfrm>
            <a:off x="215898" y="1155903"/>
            <a:ext cx="5578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Нысаналы</a:t>
            </a:r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трансферттердің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пайдаланылмаған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қалдығын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қайтару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15" name="Таблица 3">
            <a:extLst>
              <a:ext uri="{FF2B5EF4-FFF2-40B4-BE49-F238E27FC236}">
                <a16:creationId xmlns="" xmlns:a16="http://schemas.microsoft.com/office/drawing/2014/main" id="{BD7045EB-9E86-F7C5-D91E-213CE1A160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397316"/>
              </p:ext>
            </p:extLst>
          </p:nvPr>
        </p:nvGraphicFramePr>
        <p:xfrm>
          <a:off x="215899" y="1874285"/>
          <a:ext cx="5292674" cy="1158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76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725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725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6921">
                <a:tc rowSpan="2">
                  <a:txBody>
                    <a:bodyPr/>
                    <a:lstStyle/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аударылды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73596306"/>
                  </a:ext>
                </a:extLst>
              </a:tr>
              <a:tr h="192344">
                <a:tc vMerge="1">
                  <a:txBody>
                    <a:bodyPr/>
                    <a:lstStyle/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01.11.26ж.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1582">
                <a:tc>
                  <a:txBody>
                    <a:bodyPr/>
                    <a:lstStyle/>
                    <a:p>
                      <a:r>
                        <a:rPr lang="ru-RU" sz="1600" b="1" dirty="0" err="1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r>
                        <a:rPr lang="ru-RU" sz="1600" b="1" dirty="0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US" sz="1600" b="1" dirty="0">
                        <a:solidFill>
                          <a:srgbClr val="00507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246,0</a:t>
                      </a:r>
                    </a:p>
                  </a:txBody>
                  <a:tcPr marL="91451" marR="91451" marT="45711" marB="45711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246,0</a:t>
                      </a:r>
                    </a:p>
                  </a:txBody>
                  <a:tcPr marL="91451" marR="91451" marT="45711" marB="45711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17" name="Straight Connector 16">
            <a:extLst>
              <a:ext uri="{FF2B5EF4-FFF2-40B4-BE49-F238E27FC236}">
                <a16:creationId xmlns="" xmlns:a16="http://schemas.microsoft.com/office/drawing/2014/main" id="{DCCA4996-ED87-364F-E85C-805DDC7F9E27}"/>
              </a:ext>
            </a:extLst>
          </p:cNvPr>
          <p:cNvCxnSpPr/>
          <p:nvPr/>
        </p:nvCxnSpPr>
        <p:spPr>
          <a:xfrm>
            <a:off x="5877469" y="835571"/>
            <a:ext cx="0" cy="576471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="" xmlns:a16="http://schemas.microsoft.com/office/drawing/2014/main" id="{BF0E304E-3707-6A3F-E67B-B250B2A07AFE}"/>
              </a:ext>
            </a:extLst>
          </p:cNvPr>
          <p:cNvSpPr/>
          <p:nvPr/>
        </p:nvSpPr>
        <p:spPr>
          <a:xfrm>
            <a:off x="6095999" y="230774"/>
            <a:ext cx="5857301" cy="42013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43B96B8B-6FE3-6C53-313C-DAB74C4C4064}"/>
              </a:ext>
            </a:extLst>
          </p:cNvPr>
          <p:cNvSpPr txBox="1"/>
          <p:nvPr/>
        </p:nvSpPr>
        <p:spPr>
          <a:xfrm>
            <a:off x="7820312" y="203753"/>
            <a:ext cx="22363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err="1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Қарызды</a:t>
            </a:r>
            <a:r>
              <a:rPr lang="ru-RU" sz="2400" dirty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өтеу</a:t>
            </a:r>
            <a:endParaRPr lang="ru-RU" sz="2400" dirty="0">
              <a:solidFill>
                <a:srgbClr val="F8F8F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E28EB11A-24CB-DDF2-9171-BD7DE24BD971}"/>
              </a:ext>
            </a:extLst>
          </p:cNvPr>
          <p:cNvSpPr/>
          <p:nvPr/>
        </p:nvSpPr>
        <p:spPr>
          <a:xfrm>
            <a:off x="6095999" y="3717929"/>
            <a:ext cx="5857299" cy="42013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B095B364-9845-A229-D709-4078DE0F49E0}"/>
              </a:ext>
            </a:extLst>
          </p:cNvPr>
          <p:cNvSpPr txBox="1"/>
          <p:nvPr/>
        </p:nvSpPr>
        <p:spPr>
          <a:xfrm>
            <a:off x="8433395" y="3697161"/>
            <a:ext cx="1010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F8F8F8"/>
                </a:solidFill>
                <a:latin typeface="+mj-lt"/>
                <a:cs typeface="Arial" panose="020B0604020202020204" pitchFamily="34" charset="0"/>
              </a:rPr>
              <a:t>Басқа</a:t>
            </a:r>
            <a:endParaRPr lang="ru-RU" sz="2400" dirty="0">
              <a:solidFill>
                <a:srgbClr val="F8F8F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="" xmlns:a16="http://schemas.microsoft.com/office/drawing/2014/main" id="{FE3A4838-DB54-54BA-FC9A-3874FD299D28}"/>
              </a:ext>
            </a:extLst>
          </p:cNvPr>
          <p:cNvSpPr/>
          <p:nvPr/>
        </p:nvSpPr>
        <p:spPr>
          <a:xfrm>
            <a:off x="6131055" y="851897"/>
            <a:ext cx="5849871" cy="619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221,2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="" xmlns:a16="http://schemas.microsoft.com/office/drawing/2014/main" id="{9E33EA9A-60CB-C01C-AE01-E36FEF5ED707}"/>
              </a:ext>
            </a:extLst>
          </p:cNvPr>
          <p:cNvSpPr/>
          <p:nvPr/>
        </p:nvSpPr>
        <p:spPr>
          <a:xfrm>
            <a:off x="6131103" y="4525051"/>
            <a:ext cx="5849871" cy="619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FE8356E2-37B6-AD61-3FA9-D1228109F429}"/>
              </a:ext>
            </a:extLst>
          </p:cNvPr>
          <p:cNvSpPr txBox="1"/>
          <p:nvPr/>
        </p:nvSpPr>
        <p:spPr>
          <a:xfrm>
            <a:off x="6131103" y="1683751"/>
            <a:ext cx="4243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2">
              <a:spcAft>
                <a:spcPts val="600"/>
              </a:spcAft>
              <a:buClr>
                <a:schemeClr val="accent2"/>
              </a:buClr>
              <a:buSzPts val="1200"/>
            </a:pP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Жергілікті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атқарушы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органның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жоғары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тұрған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бюджет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алдындағы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қарызын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өтеу</a:t>
            </a:r>
            <a:endParaRPr lang="ru-RU" altLang="ru-RU" sz="1400" dirty="0">
              <a:solidFill>
                <a:srgbClr val="3F3F3F"/>
              </a:solidFill>
              <a:latin typeface="+mj-lt"/>
              <a:sym typeface="Arial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EF43AAF4-16A7-EEE1-745F-B8456A8CAF68}"/>
              </a:ext>
            </a:extLst>
          </p:cNvPr>
          <p:cNvSpPr txBox="1"/>
          <p:nvPr/>
        </p:nvSpPr>
        <p:spPr>
          <a:xfrm>
            <a:off x="10251177" y="1720656"/>
            <a:ext cx="9140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2 734,7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390484AB-481C-E238-3066-CAE623F33610}"/>
              </a:ext>
            </a:extLst>
          </p:cNvPr>
          <p:cNvSpPr txBox="1"/>
          <p:nvPr/>
        </p:nvSpPr>
        <p:spPr>
          <a:xfrm>
            <a:off x="11009610" y="1751434"/>
            <a:ext cx="904002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 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494392D5-A487-434E-D996-C247D96F4C47}"/>
              </a:ext>
            </a:extLst>
          </p:cNvPr>
          <p:cNvSpPr txBox="1"/>
          <p:nvPr/>
        </p:nvSpPr>
        <p:spPr>
          <a:xfrm>
            <a:off x="6095999" y="5388409"/>
            <a:ext cx="4243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2">
              <a:spcAft>
                <a:spcPts val="600"/>
              </a:spcAft>
              <a:buClr>
                <a:schemeClr val="accent2"/>
              </a:buClr>
              <a:buSzPts val="1200"/>
            </a:pP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Кәсіпкерлік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қызметті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қолдау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және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бәсекелестікті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қорғау</a:t>
            </a:r>
            <a:endParaRPr lang="ru-RU" altLang="ru-RU" sz="1400" dirty="0">
              <a:solidFill>
                <a:srgbClr val="3F3F3F"/>
              </a:solidFill>
              <a:latin typeface="+mj-lt"/>
              <a:sym typeface="Arial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DA989958-3D04-37CB-EF61-274948AA39C5}"/>
              </a:ext>
            </a:extLst>
          </p:cNvPr>
          <p:cNvSpPr txBox="1"/>
          <p:nvPr/>
        </p:nvSpPr>
        <p:spPr>
          <a:xfrm>
            <a:off x="10413081" y="5480742"/>
            <a:ext cx="5261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500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E828A14C-1F9B-9AB2-3DB2-6FA4876291F2}"/>
              </a:ext>
            </a:extLst>
          </p:cNvPr>
          <p:cNvSpPr txBox="1"/>
          <p:nvPr/>
        </p:nvSpPr>
        <p:spPr>
          <a:xfrm>
            <a:off x="10966559" y="5511519"/>
            <a:ext cx="14233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CFF73DD6-3E98-92F1-320D-F5DEB608CF52}"/>
              </a:ext>
            </a:extLst>
          </p:cNvPr>
          <p:cNvSpPr txBox="1"/>
          <p:nvPr/>
        </p:nvSpPr>
        <p:spPr>
          <a:xfrm>
            <a:off x="6095998" y="6086190"/>
            <a:ext cx="42438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2">
              <a:spcAft>
                <a:spcPts val="600"/>
              </a:spcAft>
              <a:buClr>
                <a:schemeClr val="accent2"/>
              </a:buClr>
              <a:buSzPts val="1200"/>
            </a:pP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Басқалары</a:t>
            </a:r>
            <a:endParaRPr lang="ru-RU" altLang="ru-RU" sz="1400" dirty="0">
              <a:solidFill>
                <a:srgbClr val="3F3F3F"/>
              </a:solidFill>
              <a:latin typeface="+mj-lt"/>
              <a:sym typeface="Arial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C4237FE-1D84-67C4-8C33-04179B96F9D1}"/>
              </a:ext>
            </a:extLst>
          </p:cNvPr>
          <p:cNvSpPr txBox="1"/>
          <p:nvPr/>
        </p:nvSpPr>
        <p:spPr>
          <a:xfrm>
            <a:off x="10077910" y="6140914"/>
            <a:ext cx="8947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1 524,8</a:t>
            </a:r>
            <a:endParaRPr lang="ru-RU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56F2B8A7-71B0-429A-EAC0-F5359517A02B}"/>
              </a:ext>
            </a:extLst>
          </p:cNvPr>
          <p:cNvSpPr txBox="1"/>
          <p:nvPr/>
        </p:nvSpPr>
        <p:spPr>
          <a:xfrm>
            <a:off x="10939186" y="6140914"/>
            <a:ext cx="11128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dirty="0" err="1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млн.теңге</a:t>
            </a:r>
            <a:endParaRPr lang="en-US" sz="1600" dirty="0" err="1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548" y="1000942"/>
            <a:ext cx="420687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9625" y="4649061"/>
            <a:ext cx="420687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09610" y="2892771"/>
            <a:ext cx="90805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" name="TextBox 43">
            <a:extLst>
              <a:ext uri="{FF2B5EF4-FFF2-40B4-BE49-F238E27FC236}">
                <a16:creationId xmlns="" xmlns:a16="http://schemas.microsoft.com/office/drawing/2014/main" id="{FE8356E2-37B6-AD61-3FA9-D1228109F429}"/>
              </a:ext>
            </a:extLst>
          </p:cNvPr>
          <p:cNvSpPr txBox="1"/>
          <p:nvPr/>
        </p:nvSpPr>
        <p:spPr>
          <a:xfrm>
            <a:off x="6169222" y="2671168"/>
            <a:ext cx="42438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2">
              <a:spcAft>
                <a:spcPts val="600"/>
              </a:spcAft>
              <a:buClr>
                <a:schemeClr val="accent2"/>
              </a:buClr>
              <a:buSzPts val="1200"/>
            </a:pP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Республикалық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бюджеттен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берілген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пайдаланылмаған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бюджеттік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кредиттерді</a:t>
            </a:r>
            <a:r>
              <a:rPr lang="ru-RU" altLang="ru-RU" sz="1400" dirty="0">
                <a:solidFill>
                  <a:srgbClr val="3F3F3F"/>
                </a:solidFill>
                <a:latin typeface="+mj-lt"/>
                <a:sym typeface="Arial"/>
              </a:rPr>
              <a:t> </a:t>
            </a:r>
            <a:r>
              <a:rPr lang="ru-RU" altLang="ru-RU" sz="1400" dirty="0" err="1">
                <a:solidFill>
                  <a:srgbClr val="3F3F3F"/>
                </a:solidFill>
                <a:latin typeface="+mj-lt"/>
                <a:sym typeface="Arial"/>
              </a:rPr>
              <a:t>өтеу</a:t>
            </a:r>
            <a:endParaRPr lang="ru-RU" altLang="ru-RU" sz="1400" dirty="0">
              <a:solidFill>
                <a:srgbClr val="3F3F3F"/>
              </a:solidFill>
              <a:latin typeface="+mj-lt"/>
              <a:sym typeface="Arial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EF43AAF4-16A7-EEE1-745F-B8456A8CAF68}"/>
              </a:ext>
            </a:extLst>
          </p:cNvPr>
          <p:cNvSpPr txBox="1"/>
          <p:nvPr/>
        </p:nvSpPr>
        <p:spPr>
          <a:xfrm>
            <a:off x="10536415" y="2893583"/>
            <a:ext cx="5741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k-KZ" sz="1600" dirty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 </a:t>
            </a:r>
            <a:r>
              <a:rPr lang="kk-KZ" sz="1600" dirty="0" smtClean="0">
                <a:solidFill>
                  <a:schemeClr val="tx2">
                    <a:lumMod val="75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0,6</a:t>
            </a:r>
            <a:endParaRPr lang="kk-KZ" sz="1600" dirty="0">
              <a:solidFill>
                <a:schemeClr val="tx2">
                  <a:lumMod val="75000"/>
                </a:schemeClr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98CF7333-FD5E-3111-CC57-65DA1BE06740}"/>
              </a:ext>
            </a:extLst>
          </p:cNvPr>
          <p:cNvSpPr txBox="1"/>
          <p:nvPr/>
        </p:nvSpPr>
        <p:spPr>
          <a:xfrm>
            <a:off x="7820312" y="930812"/>
            <a:ext cx="3811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 </a:t>
            </a:r>
            <a:r>
              <a:rPr lang="ru-RU" sz="2400" dirty="0" smtClean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735,3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млн.тенге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98CF7333-FD5E-3111-CC57-65DA1BE06740}"/>
              </a:ext>
            </a:extLst>
          </p:cNvPr>
          <p:cNvSpPr txBox="1"/>
          <p:nvPr/>
        </p:nvSpPr>
        <p:spPr>
          <a:xfrm>
            <a:off x="7867966" y="4603965"/>
            <a:ext cx="4805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dirty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2 </a:t>
            </a:r>
            <a:r>
              <a:rPr lang="kk-KZ" sz="2400" dirty="0" smtClean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024,8</a:t>
            </a:r>
            <a:r>
              <a:rPr lang="en-US" sz="2400" dirty="0" smtClean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млн.тенге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Прямоугольник 1">
            <a:extLst>
              <a:ext uri="{FF2B5EF4-FFF2-40B4-BE49-F238E27FC236}">
                <a16:creationId xmlns="" xmlns:a16="http://schemas.microsoft.com/office/drawing/2014/main" id="{13B57BB6-AD41-D197-B5C2-B0A5D5E258B8}"/>
              </a:ext>
            </a:extLst>
          </p:cNvPr>
          <p:cNvSpPr/>
          <p:nvPr/>
        </p:nvSpPr>
        <p:spPr>
          <a:xfrm>
            <a:off x="215899" y="3291215"/>
            <a:ext cx="5578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РБ-дан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нысаналы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трансферттердің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пайдаланылмаған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қалдығын</a:t>
            </a:r>
            <a:r>
              <a:rPr lang="ru-RU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ru-RU" sz="1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rPr>
              <a:t>қайтару</a:t>
            </a:r>
            <a:endParaRPr lang="ru-RU" sz="1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graphicFrame>
        <p:nvGraphicFramePr>
          <p:cNvPr id="40" name="Таблица 3">
            <a:extLst>
              <a:ext uri="{FF2B5EF4-FFF2-40B4-BE49-F238E27FC236}">
                <a16:creationId xmlns="" xmlns:a16="http://schemas.microsoft.com/office/drawing/2014/main" id="{BD7045EB-9E86-F7C5-D91E-213CE1A160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898260"/>
              </p:ext>
            </p:extLst>
          </p:nvPr>
        </p:nvGraphicFramePr>
        <p:xfrm>
          <a:off x="215899" y="3945962"/>
          <a:ext cx="5292674" cy="1158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76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725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7250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36921">
                <a:tc rowSpan="2">
                  <a:txBody>
                    <a:bodyPr/>
                    <a:lstStyle/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r>
                        <a:rPr lang="ru-RU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аударылды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73596306"/>
                  </a:ext>
                </a:extLst>
              </a:tr>
              <a:tr h="192344">
                <a:tc vMerge="1">
                  <a:txBody>
                    <a:bodyPr/>
                    <a:lstStyle/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01.11.26ж.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1582">
                <a:tc>
                  <a:txBody>
                    <a:bodyPr/>
                    <a:lstStyle/>
                    <a:p>
                      <a:r>
                        <a:rPr lang="ru-RU" sz="1600" b="1" dirty="0" err="1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r>
                        <a:rPr lang="ru-RU" sz="1600" b="1" dirty="0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en-US" sz="1600" b="1" dirty="0">
                        <a:solidFill>
                          <a:srgbClr val="005073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1" marR="91451" marT="45709" marB="45709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4 700,0</a:t>
                      </a:r>
                    </a:p>
                  </a:txBody>
                  <a:tcPr marL="91451" marR="91451" marT="45711" marB="45711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rgbClr val="005073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4 700,0</a:t>
                      </a:r>
                    </a:p>
                  </a:txBody>
                  <a:tcPr marL="91451" marR="91451" marT="45711" marB="45711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833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Plain_white">
  <a:themeElements>
    <a:clrScheme name="Другая 3">
      <a:dk1>
        <a:sysClr val="windowText" lastClr="000000"/>
      </a:dk1>
      <a:lt1>
        <a:sysClr val="window" lastClr="FFFFFF"/>
      </a:lt1>
      <a:dk2>
        <a:srgbClr val="2868A4"/>
      </a:dk2>
      <a:lt2>
        <a:srgbClr val="DEE5EE"/>
      </a:lt2>
      <a:accent1>
        <a:srgbClr val="2868A4"/>
      </a:accent1>
      <a:accent2>
        <a:srgbClr val="5A80AD"/>
      </a:accent2>
      <a:accent3>
        <a:srgbClr val="449FD8"/>
      </a:accent3>
      <a:accent4>
        <a:srgbClr val="4BACC6"/>
      </a:accent4>
      <a:accent5>
        <a:srgbClr val="F79646"/>
      </a:accent5>
      <a:accent6>
        <a:srgbClr val="C0504D"/>
      </a:accent6>
      <a:hlink>
        <a:srgbClr val="0000FF"/>
      </a:hlink>
      <a:folHlink>
        <a:srgbClr val="800080"/>
      </a:folHlink>
    </a:clrScheme>
    <a:fontScheme name="csi semibold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bg1">
              <a:lumMod val="65000"/>
            </a:schemeClr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600" dirty="0" err="1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Plain_white" id="{D8F416F7-7DC0-4489-B20F-574B482FA31D}" vid="{74359549-7B9F-4322-AD6B-3F7F515F515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 Center for Strategic Initiatives</Template>
  <TotalTime>57198</TotalTime>
  <Words>814</Words>
  <Application>Microsoft Office PowerPoint</Application>
  <PresentationFormat>Произвольный</PresentationFormat>
  <Paragraphs>330</Paragraphs>
  <Slides>6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Plain_white</vt:lpstr>
      <vt:lpstr>think-cell Slide</vt:lpstr>
      <vt:lpstr>«Азаматтық бюджет» 2026 жылғы 1 қараша жағдайына орындалуы</vt:lpstr>
      <vt:lpstr>Бюджеттік процесті іске асыру</vt:lpstr>
      <vt:lpstr>Облыстық бюджеттің түсімдер құрылымы</vt:lpstr>
      <vt:lpstr>Облыстық бюджеттің шығыс құрылымы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Kz Kairat</dc:creator>
  <cp:lastModifiedBy>Ләззат Өтепбергенова</cp:lastModifiedBy>
  <cp:revision>1775</cp:revision>
  <cp:lastPrinted>2025-03-04T13:29:16Z</cp:lastPrinted>
  <dcterms:created xsi:type="dcterms:W3CDTF">2018-04-03T16:50:53Z</dcterms:created>
  <dcterms:modified xsi:type="dcterms:W3CDTF">2026-11-04T09:46:21Z</dcterms:modified>
</cp:coreProperties>
</file>