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8" r:id="rId3"/>
    <p:sldId id="257" r:id="rId4"/>
    <p:sldId id="260" r:id="rId5"/>
    <p:sldId id="261" r:id="rId6"/>
    <p:sldId id="264" r:id="rId7"/>
    <p:sldId id="263" r:id="rId8"/>
    <p:sldId id="266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20" d="100"/>
          <a:sy n="120" d="100"/>
        </p:scale>
        <p:origin x="198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 bwMode="auto">
          <a:xfrm>
            <a:off x="0" y="4752126"/>
            <a:ext cx="12192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/>
          <p:nvPr/>
        </p:nvSpPr>
        <p:spPr bwMode="auto">
          <a:xfrm>
            <a:off x="8140701" y="0"/>
            <a:ext cx="40513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72085" y="3337560"/>
            <a:ext cx="8640064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77400" y="1544812"/>
            <a:ext cx="8640064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7429E-0C0F-4BE0-860F-3F0BDE795A03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C8158-5FA8-4837-A245-DFA3DD37FB7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7429E-0C0F-4BE0-860F-3F0BDE795A03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C8158-5FA8-4837-A245-DFA3DD37FB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 bwMode="auto">
          <a:xfrm>
            <a:off x="0" y="4752126"/>
            <a:ext cx="12192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/>
          <p:nvPr/>
        </p:nvSpPr>
        <p:spPr bwMode="auto">
          <a:xfrm>
            <a:off x="8140701" y="0"/>
            <a:ext cx="40513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583838"/>
            <a:ext cx="88392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2485800"/>
            <a:ext cx="88392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7429E-0C0F-4BE0-860F-3F0BDE795A03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C8158-5FA8-4837-A245-DFA3DD37FB7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48768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689600" y="1600201"/>
            <a:ext cx="48768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7429E-0C0F-4BE0-860F-3F0BDE795A03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C8158-5FA8-4837-A245-DFA3DD37FB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5486400"/>
            <a:ext cx="5386917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5486400"/>
            <a:ext cx="5389033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1516912"/>
            <a:ext cx="5386917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1516912"/>
            <a:ext cx="5389033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7429E-0C0F-4BE0-860F-3F0BDE795A03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C8158-5FA8-4837-A245-DFA3DD37FB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320"/>
            <a:ext cx="9960864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7429E-0C0F-4BE0-860F-3F0BDE795A03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0C8158-5FA8-4837-A245-DFA3DD37FB7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7429E-0C0F-4BE0-860F-3F0BDE795A03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C8158-5FA8-4837-A245-DFA3DD37FB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85528"/>
            <a:ext cx="42672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214424"/>
            <a:ext cx="36576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94488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7429E-0C0F-4BE0-860F-3F0BDE795A03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875264" y="6422065"/>
            <a:ext cx="1016000" cy="365125"/>
          </a:xfrm>
        </p:spPr>
        <p:txBody>
          <a:bodyPr/>
          <a:lstStyle/>
          <a:p>
            <a:fld id="{320C8158-5FA8-4837-A245-DFA3DD37FB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08976" y="1705709"/>
            <a:ext cx="4071824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420837" y="1019907"/>
            <a:ext cx="54864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408979" y="2998765"/>
            <a:ext cx="4071821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09600" y="6422065"/>
            <a:ext cx="2844800" cy="365125"/>
          </a:xfrm>
        </p:spPr>
        <p:txBody>
          <a:bodyPr/>
          <a:lstStyle/>
          <a:p>
            <a:fld id="{4417429E-0C0F-4BE0-860F-3F0BDE795A03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C8158-5FA8-4837-A245-DFA3DD37FB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7429E-0C0F-4BE0-860F-3F0BDE795A03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C8158-5FA8-4837-A245-DFA3DD37FB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7429E-0C0F-4BE0-860F-3F0BDE795A03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C8158-5FA8-4837-A245-DFA3DD37FB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/>
          <p:nvPr/>
        </p:nvSpPr>
        <p:spPr bwMode="auto">
          <a:xfrm>
            <a:off x="0" y="4752126"/>
            <a:ext cx="12192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/>
          <p:nvPr/>
        </p:nvSpPr>
        <p:spPr bwMode="auto">
          <a:xfrm>
            <a:off x="9753600" y="0"/>
            <a:ext cx="24384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995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09600" y="6422065"/>
            <a:ext cx="28448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4417429E-0C0F-4BE0-860F-3F0BDE795A03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165600" y="6422065"/>
            <a:ext cx="38608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10871200" y="6422065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320C8158-5FA8-4837-A245-DFA3DD37FB7D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370" indent="-384175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 panose="05020102010507070707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630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 panose="05020102010507070707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5905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 panose="020B0604020202020204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490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345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 panose="020B0604020202020204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530" indent="-182880" algn="l" rtl="0" eaLnBrk="1" latinLnBrk="0" hangingPunct="1">
        <a:spcBef>
          <a:spcPct val="20000"/>
        </a:spcBef>
        <a:buClr>
          <a:schemeClr val="accent5"/>
        </a:buClr>
        <a:buFont typeface="Arial" panose="020B0604020202020204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 panose="020B0604020202020204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950" indent="-182880" algn="l" rtl="0" eaLnBrk="1" latinLnBrk="0" hangingPunct="1">
        <a:spcBef>
          <a:spcPct val="20000"/>
        </a:spcBef>
        <a:buClr>
          <a:schemeClr val="accent6"/>
        </a:buClr>
        <a:buFont typeface="Arial" panose="020B0604020202020204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 panose="020B0604020202020204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onlinedoctranslator.com/en/?utm_source=onlinedoctranslator&amp;utm_medium=pptx&amp;utm_campaign=attribution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923028" y="2650798"/>
            <a:ext cx="5794131" cy="3411414"/>
          </a:xfrm>
        </p:spPr>
        <p:txBody>
          <a:bodyPr>
            <a:normAutofit/>
          </a:bodyPr>
          <a:lstStyle/>
          <a:p>
            <a:pPr algn="ctr" rtl="0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 БЮДЖЕТ</a:t>
            </a:r>
            <a:b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«Тұрғын үй және коммуналдық шаруашылық департаменті» мемлекеттік мекемесі,</a:t>
            </a:r>
            <a:b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ЖОЛАУШЫЛАР ТАСЫМАЛЫ ЖӘНЕ ЖОЛДАР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ҚАЛАЛАР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АҚМУ» 2026-2028 жж.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(мақұлданған)</a:t>
            </a:r>
            <a:br>
              <a:rPr lang="ru-RU" sz="2800" i="1" dirty="0"/>
            </a:br>
            <a:endParaRPr lang="ru-RU" sz="24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561884" y="5715000"/>
            <a:ext cx="52753" cy="76200"/>
          </a:xfrm>
        </p:spPr>
        <p:txBody>
          <a:bodyPr>
            <a:normAutofit fontScale="25000" lnSpcReduction="20000"/>
          </a:bodyPr>
          <a:lstStyle/>
          <a:p>
            <a:pPr algn="l" rtl="0"/>
            <a:endParaRPr lang="ru-RU" dirty="0"/>
          </a:p>
        </p:txBody>
      </p:sp>
      <p:pic>
        <p:nvPicPr>
          <p:cNvPr id="4" name="Picture 26" descr="&amp;Kcy;&amp;acy;&amp;rcy;&amp;tcy;&amp;icy;&amp;ncy;&amp;kcy;&amp;icy; &amp;pcy;&amp;ocy; &amp;zcy;&amp;acy;&amp;pcy;&amp;rcy;&amp;ocy;&amp;scy;&amp;ucy; &amp;acy;&amp;kcy;&amp;scy;&amp;ucy; &amp;fcy;&amp;ocy;&amp;tcy;&amp;ocy; &amp;gcy;&amp;ocy;&amp;rcy;&amp;ocy;&amp;dcy;&amp;a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0832" y="1154113"/>
            <a:ext cx="4517282" cy="4378570"/>
          </a:xfrm>
          <a:prstGeom prst="rect">
            <a:avLst/>
          </a:prstGeom>
          <a:noFill/>
        </p:spPr>
      </p:pic>
      <p:pic>
        <p:nvPicPr>
          <p:cNvPr id="5" name="Picture 2" descr="https://upload.wikimedia.org/wikipedia/ru/3/3e/FC_Aksu_Stepnogorsk_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63177" y="167053"/>
            <a:ext cx="2310851" cy="2179331"/>
          </a:xfrm>
          <a:prstGeom prst="rect">
            <a:avLst/>
          </a:prstGeom>
          <a:noFill/>
        </p:spPr>
      </p:pic>
      <p:sp>
        <p:nvSpPr>
          <p:cNvPr id="100010001" name="ODT_ATTR_LBL_SHAPE"/>
          <p:cNvSpPr txBox="1"/>
          <p:nvPr/>
        </p:nvSpPr>
        <p:spPr>
          <a:xfrm>
            <a:off x="0" y="0"/>
            <a:ext cx="5000000" cy="276999"/>
          </a:xfrm>
          <a:prstGeom prst="rect">
            <a:avLst/>
          </a:prstGeom>
          <a:solidFill>
            <a:srgbClr val="FAFAFA"/>
          </a:solidFill>
        </p:spPr>
        <p:txBody>
          <a:bodyPr wrap="none" lIns="288000">
            <a:spAutoFit/>
          </a:bodyPr>
          <a:lstStyle/>
          <a:p>
            <a:pPr rtl="0"/>
            <a:r>
              <a:rPr lang="en-US" sz="1000" dirty="0">
                <a:solidFill>
                  <a:srgbClr val="0F2B46"/>
                </a:solidFill>
                <a:effectLst/>
                <a:latin typeface="Roboto" panose="02000000000000000000" pitchFamily="2" charset="0"/>
              </a:rPr>
              <a:t>Translated from Russian to Kazakh - </a:t>
            </a:r>
            <a:r>
              <a:rPr lang="en-US" sz="1000" u="sng" dirty="0">
                <a:solidFill>
                  <a:srgbClr val="0F2B46"/>
                </a:solidFill>
                <a:effectLst/>
                <a:latin typeface="Roboto" panose="02000000000000000000" pitchFamily="2" charset="0"/>
                <a:hlinkClick r:id="rId4" tooltip="Doc Translator - www.onlinedoctranslator.com"/>
              </a:rPr>
              <a:t>www.onlinedoctranslator.com</a:t>
            </a:r>
            <a:endParaRPr lang="en-US" sz="1000" dirty="0"/>
          </a:p>
        </p:txBody>
      </p:sp>
      <p:pic>
        <p:nvPicPr>
          <p:cNvPr id="1000100002" name="ODT_ATTR_LBL_LOGO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00"/>
            <a:ext cx="316230" cy="1797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0154" y="624254"/>
            <a:ext cx="8607668" cy="1143000"/>
          </a:xfrm>
        </p:spPr>
        <p:txBody>
          <a:bodyPr>
            <a:normAutofit/>
          </a:bodyPr>
          <a:lstStyle/>
          <a:p>
            <a:pPr algn="ctr" rtl="0"/>
            <a:r>
              <a:rPr lang="en-US" i="1" dirty="0"/>
              <a:t>Құрметті қала тұрғындары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73823" y="2303585"/>
            <a:ext cx="9680330" cy="3930161"/>
          </a:xfrm>
        </p:spPr>
        <p:txBody>
          <a:bodyPr>
            <a:noAutofit/>
          </a:bodyPr>
          <a:lstStyle/>
          <a:p>
            <a:pPr lvl="1" algn="ctr" rtl="0"/>
            <a:r>
              <a:rPr lang="en-US" sz="2000" dirty="0">
                <a:solidFill>
                  <a:schemeClr val="bg1"/>
                </a:solidFill>
              </a:rPr>
              <a:t>Назарларыңызға Азаматтық бюджетті ұсынамыз</a:t>
            </a:r>
          </a:p>
          <a:p>
            <a:pPr lvl="1" algn="ctr" rtl="0"/>
            <a:r>
              <a:rPr lang="en-US" sz="2000" dirty="0">
                <a:solidFill>
                  <a:schemeClr val="bg1"/>
                </a:solidFill>
              </a:rPr>
              <a:t>Мемлекеттік университет</a:t>
            </a:r>
            <a:r>
              <a:rPr lang="ru-RU" sz="2000" dirty="0">
                <a:solidFill>
                  <a:schemeClr val="bg1"/>
                </a:solidFill>
              </a:rPr>
              <a:t>Ақсу қаласының Тұрғын үй-коммуналдық шаруашылық, жолаушылар көлігі және автомобиль жолдары бөлімі 2026-2028 жылдарға арналған</a:t>
            </a:r>
          </a:p>
          <a:p>
            <a:pPr lvl="1" algn="ctr" rtl="0"/>
            <a:r>
              <a:rPr lang="en-US" sz="2000" dirty="0">
                <a:solidFill>
                  <a:schemeClr val="bg1"/>
                </a:solidFill>
              </a:rPr>
              <a:t> Ақсу қалалық мәслихатының 202</a:t>
            </a:r>
            <a:r>
              <a:rPr lang="ru-RU" altLang="en-US" sz="2000" dirty="0">
                <a:solidFill>
                  <a:schemeClr val="bg1"/>
                </a:solidFill>
              </a:rPr>
              <a:t>6 </a:t>
            </a:r>
            <a:r>
              <a:rPr lang="en-US" sz="2000" dirty="0" err="1">
                <a:solidFill>
                  <a:schemeClr val="bg1"/>
                </a:solidFill>
              </a:rPr>
              <a:t>жылғы</a:t>
            </a:r>
            <a:r>
              <a:rPr lang="kk-KZ" sz="2000" dirty="0">
                <a:solidFill>
                  <a:schemeClr val="bg1"/>
                </a:solidFill>
              </a:rPr>
              <a:t> 05 қазандағы</a:t>
            </a:r>
            <a:r>
              <a:rPr lang="en-US" sz="2000" dirty="0">
                <a:solidFill>
                  <a:schemeClr val="bg1"/>
                </a:solidFill>
              </a:rPr>
              <a:t> №</a:t>
            </a:r>
            <a:r>
              <a:rPr lang="kk-KZ" sz="2000" dirty="0">
                <a:solidFill>
                  <a:schemeClr val="bg1"/>
                </a:solidFill>
              </a:rPr>
              <a:t>301</a:t>
            </a:r>
            <a:r>
              <a:rPr lang="" altLang="en-US" sz="2000" dirty="0">
                <a:solidFill>
                  <a:schemeClr val="bg1"/>
                </a:solidFill>
              </a:rPr>
              <a:t>/</a:t>
            </a:r>
            <a:r>
              <a:rPr lang="kk-KZ" altLang="en-US" sz="2000" dirty="0">
                <a:solidFill>
                  <a:schemeClr val="bg1"/>
                </a:solidFill>
              </a:rPr>
              <a:t>55</a:t>
            </a:r>
            <a:r>
              <a:rPr lang="en-US" sz="2000" dirty="0">
                <a:solidFill>
                  <a:schemeClr val="bg1"/>
                </a:solidFill>
              </a:rPr>
              <a:t> «Ақсу қаласының 2026-2028 жылдарға арналған бюджеті туралы» шешімімен бекітілді.</a:t>
            </a:r>
          </a:p>
          <a:p>
            <a:pPr lvl="1" algn="ctr" rtl="0"/>
            <a:endParaRPr lang="en-US" sz="2000" dirty="0"/>
          </a:p>
          <a:p>
            <a:pPr lvl="1" algn="ctr" rtl="0"/>
            <a:endParaRPr lang="en-US" sz="2000" dirty="0"/>
          </a:p>
          <a:p>
            <a:pPr lvl="1" algn="ctr" rtl="0"/>
            <a:endParaRPr lang="en-US" sz="2000" dirty="0"/>
          </a:p>
          <a:p>
            <a:pPr lvl="1" algn="ctr" rtl="0"/>
            <a:endParaRPr lang="en-US" sz="2000" dirty="0"/>
          </a:p>
          <a:p>
            <a:pPr lvl="1" algn="ctr" rtl="0"/>
            <a:endParaRPr lang="en-US" sz="2000" dirty="0"/>
          </a:p>
          <a:p>
            <a:pPr lvl="1" algn="ctr" rtl="0"/>
            <a:endParaRPr lang="en-US" sz="2000" dirty="0"/>
          </a:p>
          <a:p>
            <a:pPr lvl="1" algn="ctr" rtl="0"/>
            <a:endParaRPr lang="en-US" sz="2000" dirty="0"/>
          </a:p>
          <a:p>
            <a:pPr lvl="1" algn="ctr" rtl="0"/>
            <a:endParaRPr lang="en-US" sz="2000" dirty="0"/>
          </a:p>
          <a:p>
            <a:pPr lvl="1" algn="ctr" rtl="0"/>
            <a:r>
              <a:rPr lang="en-US" sz="2000" dirty="0"/>
              <a:t>"</a:t>
            </a:r>
            <a:r>
              <a:rPr lang="ru-RU" sz="2000" dirty="0"/>
              <a:t>Ақсу қаласының 2025-2027 жылдарға арналған бюджеті туралы</a:t>
            </a:r>
            <a:r>
              <a:rPr lang="en-US" sz="2000" dirty="0"/>
              <a:t>«</a:t>
            </a:r>
            <a:r>
              <a:rPr lang="ru-RU" sz="2000" dirty="0"/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1" y="2154116"/>
            <a:ext cx="5540743" cy="3840284"/>
          </a:xfrm>
        </p:spPr>
        <p:txBody>
          <a:bodyPr>
            <a:normAutofit/>
          </a:bodyPr>
          <a:lstStyle/>
          <a:p>
            <a:pPr algn="l" rtl="0"/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 ету мақсатында мемлекеттік саясатты іске асыру</a:t>
            </a:r>
            <a:b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тұрғын үй-коммуналдық шаруашылықтың жұмыс істеуі және дамуы,</a:t>
            </a:r>
            <a:b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жолаушылар көлігі және қалалық жолдар</a:t>
            </a:r>
            <a:r>
              <a:rPr lang="ru-RU" sz="2200" b="1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685800"/>
            <a:ext cx="9541242" cy="1055077"/>
          </a:xfrm>
          <a:noFill/>
        </p:spPr>
        <p:txBody>
          <a:bodyPr>
            <a:noAutofit/>
          </a:bodyPr>
          <a:lstStyle/>
          <a:p>
            <a:pPr algn="ctr" rtl="0"/>
            <a:r>
              <a:rPr lang="ru-RU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МИССИЯ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506307" y="2938289"/>
            <a:ext cx="5345723" cy="1903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>
              <a:lnSpc>
                <a:spcPct val="107000"/>
              </a:lnSpc>
              <a:spcAft>
                <a:spcPts val="800"/>
              </a:spcAft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АҚСУ ҚАЛАСЫНДА ЖОЛ ҚАУІПСІЗДІГІН ҚАМТАМАСЫЗ ЕТУ, ИНФРАҚҰРЫЛЫМДЫ, ӨМІР САПАСЫН ЖАҚСАРТУ, ЖОЛДАРДЫ САҚТАУ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2"/>
          <p:cNvSpPr txBox="1"/>
          <p:nvPr/>
        </p:nvSpPr>
        <p:spPr>
          <a:xfrm>
            <a:off x="8596330" y="500042"/>
            <a:ext cx="1643074" cy="6429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 rtl="0"/>
            <a:endParaRPr lang="ru-RU" sz="3200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71664" y="620689"/>
            <a:ext cx="46985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ФУНКЦИЯЛАР</a:t>
            </a:r>
          </a:p>
        </p:txBody>
      </p:sp>
      <p:pic>
        <p:nvPicPr>
          <p:cNvPr id="11" name="Picture 2" descr="https://upload.wikimedia.org/wikipedia/ru/3/3e/FC_Aksu_Stepnogorsk_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53455" y="0"/>
            <a:ext cx="1934287" cy="1643050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184638" y="1571612"/>
            <a:ext cx="11166231" cy="5293757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қайта құру, жөндеу және техникалық қызмет көрсету жұмыстарын ұйымдастырады</a:t>
            </a: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 маңызы бар жалпыға ортақ пайдаланылатын автомобиль жолдары, көшелер</a:t>
            </a: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 заңнамасына сәйкес есеп айырысулар</a:t>
            </a: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мемлекеттік сатып алулар және концессиялар туралы;</a:t>
            </a: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жалпы маңызы бар аймақтық автомобиль жолдарының желісін басқарады</a:t>
            </a: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пайдалану, елді мекендердің көшелері;</a:t>
            </a: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орналасқан жолдар мен жол кәсіпорындарын басқарады</a:t>
            </a: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қаланың коммуналдық меншігі;</a:t>
            </a: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жұмыстарды орындау кезінде мемлекеттік бақылауды жүзеге асырады</a:t>
            </a: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аудандық автомобиль жолдарын қайта жаңарту, жөндеу және күтіп ұстау</a:t>
            </a: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 пайдалану құндылықтары, қаладағы және басқа да елді мекендердегі көшелер;</a:t>
            </a: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жылу электр станцияларындағы технологиялық бұзушылықтарды тергеп-тексеру жүргізеді</a:t>
            </a: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желілер (негізгі, блокішілік);</a:t>
            </a: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6) жылу желілерінің (магистральдық,</a:t>
            </a: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тоқсан ішіндегі);</a:t>
            </a: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7) дайындық сертификаттарын береді</a:t>
            </a:r>
            <a:r>
              <a:rPr lang="ru-RU" sz="13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 өндіру</a:t>
            </a:r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</a:p>
          <a:p>
            <a:pPr algn="l" rtl="0"/>
            <a:r>
              <a:rPr lang="ru-RU" sz="13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 тасымалдаушы</a:t>
            </a:r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орнатылған электр қуаты бар ұйымдар</a:t>
            </a: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қуаты 5 МВт немесе одан аз, 5 МВт-тан астам немесе орнатылған жылулық</a:t>
            </a: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сағатына 100 Гкал және одан жоғары қуаттылығымен, сондай-ақ оның балансында бар</a:t>
            </a: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 істеуге арналған 35 кВ және одан төмен кернеулі, 110 кВ және одан жоғары электр желілері</a:t>
            </a: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күзгі-қысқы жағдайлар;</a:t>
            </a: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8) энергия үнемдеу және жақсарту жұмыстарын жүргізеді</a:t>
            </a:r>
          </a:p>
          <a:p>
            <a:pPr algn="l" rtl="0"/>
            <a:r>
              <a:rPr lang="ru-RU" sz="13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 тиімділігі</a:t>
            </a:r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 деңгейінде;</a:t>
            </a: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9) өз құзыреті шегінде мемлекеттік саясатты жүзеге асырады</a:t>
            </a: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 үнемдеу және жақсарту саласында</a:t>
            </a:r>
            <a:r>
              <a:rPr lang="ru-RU" sz="13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 тиімділігі</a:t>
            </a:r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10) өз құзыреті шегінде мониторингті жүзеге асырады</a:t>
            </a: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үкіметтің энергия тұтыну стандарттарын сақтауы</a:t>
            </a: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мекемелер, сондай-ақ саябақ пен көшені жаңғыртуды қамтамасыз етеді</a:t>
            </a: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 үнемдейтін шамдарды пайдалануды ескере отырып жарықтандыру;</a:t>
            </a: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11) құрамында сынап бар энергия үнемдейтін құрылғыларды жоюды ұйымдастырады</a:t>
            </a: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халық пайдаланған шамдар;</a:t>
            </a: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12) тұрақты қалалық (ауылдық), қала маңындағы іс-шараларды ұйымдастырады</a:t>
            </a: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жолаушылар мен багажды тасымалдауды жүзеге асырады, олардың бағыттарын бекітеді, ұйымдастырады және</a:t>
            </a: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оларға қызмет көрсету құқығына тендерлер өткізеді және кестелерді бекітеді</a:t>
            </a: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бағыттар бойынша қозғалыс;</a:t>
            </a: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13) тұрақты қалалық (ауылдық) маршруттардың тізілімін жүргізеді,</a:t>
            </a: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 маңындағы және ауданішілік автомобиль тасымалы және багаж;</a:t>
            </a: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14) тасымалдаушылардың шығындарын субсидиялайды, егер</a:t>
            </a: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қалалық деңгейде әлеуметтік маңызы бар жолаушылар тасымалын енгізу</a:t>
            </a:r>
          </a:p>
          <a:p>
            <a:pPr algn="l" rtl="0"/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(ауылдық), қала маңындағы байланыс;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33046" y="2936631"/>
            <a:ext cx="10034954" cy="1916723"/>
          </a:xfrm>
        </p:spPr>
        <p:txBody>
          <a:bodyPr numCol="2">
            <a:noAutofit/>
          </a:bodyPr>
          <a:lstStyle/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15) жеке кәсіпкерлер мен заңды тұлғалардың тізілімін жүргізеді;</a:t>
            </a: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қызметтің басталғаны туралы хабарлама ұсынған тұлғалар</a:t>
            </a: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такси жүргізушісі;</a:t>
            </a: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16) жақсарту және сыртқы дизайн мәселелерін шешеді</a:t>
            </a: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 орындар;</a:t>
            </a: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17) әзірлейді және қалалық мәслихаттың бекітуіне ұсынады</a:t>
            </a: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коммуналдық қалдықтардың пайда болуы мен жиналу стандарттары;</a:t>
            </a: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18) әзірлейді және қалалық мәслихаттың бекітуіне ұсынады</a:t>
            </a: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коммуналдық қалдықтарды жинауға, шығаруға, көмуге және жоюға арналған тарифтер;</a:t>
            </a: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19) өңдеу саласындағы мемлекеттік саясатты іске асырады;</a:t>
            </a: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коммуналдық қалдықтар;</a:t>
            </a: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20) сумен жабдықтау нысандарын, тазарту қондырғыларын қайта жаңартуды жүзеге асырады,</a:t>
            </a: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дренаж жүйелері, кәріз, жылу және электр желілері,</a:t>
            </a: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қаланың коммуналдық меншігінде орналасқан;</a:t>
            </a: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21) елді мекендерді санитарлық тазалау саласындағы жұмысты ұйымдастырады;</a:t>
            </a: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қалалар;</a:t>
            </a: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22) жерлеу орындары мен жерлеу орындарын күтіп ұстауды қамтамасыз етеді</a:t>
            </a: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тамырсыз;</a:t>
            </a: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23) нысандарды күтіп ұстау және оларға қызмет көрсету жұмыстарын ұйымдастырады;</a:t>
            </a: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қаланың елді мекендерінің көшелерін жарықтандыру;</a:t>
            </a: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24) елді мекендерді абаттандыру және көгалдандыру жұмыстарын ұйымдастырады</a:t>
            </a: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қалалық нүктелер;</a:t>
            </a: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25) сумен жабдықтауды, санитарияны қамтамасыз етуге ықпал етеді,</a:t>
            </a: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елді мекендерді жылумен жабдықтау, электр қуатымен жабдықтау және телефон байланысы</a:t>
            </a: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қалалық нүктелер;</a:t>
            </a: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26) топырақ жұмыстарын өндіруге рұқсат беру</a:t>
            </a: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 арқылы жасыл кеңістіктерді бұзу (қайта отырғызу) жұмыстары</a:t>
            </a: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Электрондық лицензиялау жүйесі;</a:t>
            </a: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27) сыртқы (көрнекі) жарнаманы орналастыруға рұқсат беру</a:t>
            </a: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 бойындағы тұрақты жарнама орналастыру орындарында</a:t>
            </a: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 және аудандық маңызы бар жалпыға ортақ пайдаланылатын автомобиль жолдары;</a:t>
            </a: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28) әкімшілік құқық бұзушылық туралы істерді қарайды,</a:t>
            </a: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«Әкімшілік құқық бұзушылықтар туралы» Қазақстан Республикасының Кодексінде көзделген</a:t>
            </a: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құқық бұзушылықтар»;</a:t>
            </a: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29) өз өкілеттіктері шегінде басқа да функцияларды жүзеге асырады;</a:t>
            </a:r>
          </a:p>
          <a:p>
            <a:pPr algn="l" rtl="0">
              <a:buNone/>
            </a:pPr>
            <a:r>
              <a:rPr lang="ru-RU" sz="105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Республикасының қолданыстағы заңнамасында көзделген.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71664" y="573906"/>
            <a:ext cx="46985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ФУНКЦИЯЛАР</a:t>
            </a:r>
          </a:p>
        </p:txBody>
      </p:sp>
      <p:pic>
        <p:nvPicPr>
          <p:cNvPr id="5" name="Picture 2" descr="https://upload.wikimedia.org/wikipedia/ru/3/3e/FC_Aksu_Stepnogorsk_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96331" y="1"/>
            <a:ext cx="1862849" cy="17199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913" y="357166"/>
            <a:ext cx="8465635" cy="1728192"/>
          </a:xfrm>
        </p:spPr>
        <p:txBody>
          <a:bodyPr>
            <a:normAutofit/>
          </a:bodyPr>
          <a:lstStyle/>
          <a:p>
            <a:pPr algn="l" rtl="0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 БЮДЖЕТ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4273" y="116632"/>
            <a:ext cx="1779587" cy="178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https://upload.wikimedia.org/wikipedia/ru/3/3e/FC_Aksu_Stepnogorsk_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16" y="0"/>
            <a:ext cx="2089032" cy="1928802"/>
          </a:xfrm>
          <a:prstGeom prst="rect">
            <a:avLst/>
          </a:prstGeom>
          <a:noFill/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7028342"/>
              </p:ext>
            </p:extLst>
          </p:nvPr>
        </p:nvGraphicFramePr>
        <p:xfrm>
          <a:off x="690111" y="1940943"/>
          <a:ext cx="10546954" cy="4577708"/>
        </p:xfrm>
        <a:graphic>
          <a:graphicData uri="http://schemas.openxmlformats.org/drawingml/2006/table">
            <a:tbl>
              <a:tblPr/>
              <a:tblGrid>
                <a:gridCol w="415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17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90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98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384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1108">
                <a:tc rowSpan="2"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Бюджеттік бағдарламаның атауы</a:t>
                      </a: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202-ші факт5жыл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Бекітілді</a:t>
                      </a:r>
                      <a:r>
                        <a:rPr lang="en-US" sz="1400" b="1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108">
                <a:tc v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r>
                        <a:rPr lang="en-US" sz="1400" b="1" i="0" u="none" strike="noStrike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жыл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389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 Тұрғын үй-коммуналдық шаруашылық, жолаушылар көлігі және автомобиль жолдары саласындағы жергілікті деңгейде мемлекеттік саясатты іске асыру қызметтері</a:t>
                      </a: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339 449.0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" alt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458 142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393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393 500.0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35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003 Мемлекеттік тұрғын үй қорын сақтауды ұйымдастыру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25 556.0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kk-KZ" alt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r>
                        <a:rPr lang="" alt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40 000.0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40 000.0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35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004 Қауіпсіздік</a:t>
                      </a:r>
                      <a:r>
                        <a:rPr lang="ru-RU" sz="1400" b="1" i="0" u="none" strike="noStrike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азаматтардың жекелеген санаттары үшін тұрғын үй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34 000</a:t>
                      </a:r>
                      <a:r>
                        <a:rPr lang="en-US" sz="1400" b="0" i="0" u="none" strike="noStrike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7 500.0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50 000.0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40 000,0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613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012 Сумен жабдықтау және канализация жүйелерін пайдалану</a:t>
                      </a: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48 152.0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91 000.0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85 000.0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80 000.0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370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013</a:t>
                      </a:r>
                      <a:r>
                        <a:rPr lang="en-US" sz="1400" b="1" i="0" u="none" strike="noStrike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1" i="0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Мемлекеттік мекеменің капиталдық шығындары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400" b="0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16 719.0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ru-RU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96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015 Елді мекендердегі көшелерді жарықтандыру</a:t>
                      </a:r>
                    </a:p>
                  </a:txBody>
                  <a:tcPr marL="7993" marR="7993" marT="79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355</a:t>
                      </a:r>
                      <a:r>
                        <a:rPr lang="ru-RU" sz="1400" b="0" i="0" u="none" strike="noStrike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308</a:t>
                      </a: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" alt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kk-KZ" alt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77 201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360 000.0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380 000.0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472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016 Елді мекендерді санитарлық тазарту</a:t>
                      </a:r>
                    </a:p>
                  </a:txBody>
                  <a:tcPr marL="7993" marR="7993" marT="79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206 250.0</a:t>
                      </a: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" alt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70 525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240 000.0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260 000</a:t>
                      </a:r>
                      <a:r>
                        <a:rPr lang="ru-RU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en-US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350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017 Жерлеу орындарын күтіп ұстау және баспанасыздарды жерлеу</a:t>
                      </a:r>
                    </a:p>
                  </a:txBody>
                  <a:tcPr marL="7993" marR="7993" marT="79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7000</a:t>
                      </a:r>
                      <a:r>
                        <a:rPr lang="en-US" sz="1400" b="0" i="0" u="none" strike="noStrike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12 000.0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13 000.0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2"/>
          <p:cNvSpPr txBox="1"/>
          <p:nvPr/>
        </p:nvSpPr>
        <p:spPr>
          <a:xfrm>
            <a:off x="8596330" y="500042"/>
            <a:ext cx="1643074" cy="6429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 rtl="0"/>
            <a:endParaRPr lang="ru-RU" sz="3200" dirty="0">
              <a:solidFill>
                <a:srgbClr val="00B050"/>
              </a:solidFill>
            </a:endParaRPr>
          </a:p>
        </p:txBody>
      </p:sp>
      <p:sp>
        <p:nvSpPr>
          <p:cNvPr id="7" name="Подзаголовок 2"/>
          <p:cNvSpPr txBox="1"/>
          <p:nvPr/>
        </p:nvSpPr>
        <p:spPr>
          <a:xfrm>
            <a:off x="5072750" y="885096"/>
            <a:ext cx="3000396" cy="42862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algn="ctr" rtl="0">
              <a:spcBef>
                <a:spcPct val="20000"/>
              </a:spcBef>
              <a:defRPr/>
            </a:pP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964830" y="2420888"/>
            <a:ext cx="481169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 rtl="0">
              <a:buFont typeface="Arial" panose="020B0604020202020204" pitchFamily="34" charset="0"/>
              <a:buChar char="•"/>
            </a:pPr>
            <a:endParaRPr lang="ru-RU" sz="3200" dirty="0"/>
          </a:p>
          <a:p>
            <a:pPr algn="l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8348" y="0"/>
            <a:ext cx="7176290" cy="1026543"/>
          </a:xfrm>
        </p:spPr>
        <p:txBody>
          <a:bodyPr>
            <a:normAutofit fontScale="90000"/>
          </a:bodyPr>
          <a:lstStyle/>
          <a:p>
            <a:pPr algn="l" rt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 БЮДЖЕТ</a:t>
            </a:r>
          </a:p>
        </p:txBody>
      </p:sp>
      <p:pic>
        <p:nvPicPr>
          <p:cNvPr id="12" name="Picture 2" descr="https://upload.wikimedia.org/wikipedia/ru/3/3e/FC_Aksu_Stepnogorsk_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60650" y="0"/>
            <a:ext cx="2089032" cy="1928802"/>
          </a:xfrm>
          <a:prstGeom prst="rect">
            <a:avLst/>
          </a:prstGeom>
          <a:noFill/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9405048"/>
              </p:ext>
            </p:extLst>
          </p:nvPr>
        </p:nvGraphicFramePr>
        <p:xfrm>
          <a:off x="327804" y="739840"/>
          <a:ext cx="11145328" cy="5816235"/>
        </p:xfrm>
        <a:graphic>
          <a:graphicData uri="http://schemas.openxmlformats.org/drawingml/2006/table">
            <a:tbl>
              <a:tblPr/>
              <a:tblGrid>
                <a:gridCol w="47186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09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27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66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747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018 Елді мекендерді абаттандыру және көгалдандыру</a:t>
                      </a:r>
                    </a:p>
                  </a:txBody>
                  <a:tcPr marL="7993" marR="7993" marT="79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513 374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" alt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439 069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1 526 213.0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1 526 031.0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4850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021 Елді мекендерде жол қауіпсіздігін қамтамасыз ету</a:t>
                      </a:r>
                    </a:p>
                  </a:txBody>
                  <a:tcPr marL="7993" marR="7993" marT="79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160.0</a:t>
                      </a: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n-US" alt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50 000.0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55 000.0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8793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022</a:t>
                      </a:r>
                      <a:r>
                        <a:rPr lang="en-US" sz="1400" b="1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Көлік инфрақұрылымын дамыту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826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023 Автожолдардың жұмыс істеуін қамтамасыз ету</a:t>
                      </a:r>
                    </a:p>
                  </a:txBody>
                  <a:tcPr marL="7993" marR="7993" marT="79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1 292 400</a:t>
                      </a:r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</a:t>
                      </a:r>
                      <a:r>
                        <a:rPr lang="en-US" alt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20 571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1 704 000.0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1 200 000.0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8355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026 Жұмысты ұйымдастыру</a:t>
                      </a:r>
                      <a:r>
                        <a:rPr lang="en-US" sz="1400" b="1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аудандарға тиесілі жылу желілері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300 000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kk-KZ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196 612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240 000.0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200 000.0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859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037 Әлеуметтік маңызы бар қалалық (ауылдық) жолаушылар тасымалын субсидиялау</a:t>
                      </a: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қала маңы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590 000</a:t>
                      </a:r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" alt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79 573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780 000.0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984 019.0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9383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045 Аудандық жолдар мен елді мекендердің көшелерін күрделі және орташа жөндеу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7993" marR="7993" marT="79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7273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n-US" alt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74 308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938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051 Басым жобаларды іске асыру</a:t>
                      </a: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көлік инфрақұрылымы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7993" marR="7993" marT="79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570 353.0</a:t>
                      </a: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1603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065 Қалыптасу немесе ұлғаю</a:t>
                      </a:r>
                      <a:r>
                        <a:rPr lang="en-US" sz="1400" b="1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заңды тұлғалардың жарғылық капиталы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7993" marR="7993" marT="79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315 292</a:t>
                      </a:r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alt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20 081</a:t>
                      </a: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9383">
                <a:tc>
                  <a:txBody>
                    <a:bodyPr/>
                    <a:lstStyle/>
                    <a:p>
                      <a:pPr marL="0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067 Ведомстволық бағынысты мекемелердің күрделі шығындары</a:t>
                      </a: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  және ұйымдар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7993" marR="7993" marT="79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31 320,0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" alt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22 787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88947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068 Әлеуметтік желі</a:t>
                      </a: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жергілікті өкілді органдардың шешімі бойынша азаматтардың жекелеген санаттарын қалалық қоғамдық көлікте (таксиден басқа) жеңілдікпен, тегін жүру түрінде қолдау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163 637.0</a:t>
                      </a: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130 437.0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136 959,0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143 807.0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7948" y="125912"/>
            <a:ext cx="8534400" cy="693597"/>
          </a:xfrm>
        </p:spPr>
        <p:txBody>
          <a:bodyPr>
            <a:normAutofit fontScale="90000"/>
          </a:bodyPr>
          <a:lstStyle/>
          <a:p>
            <a:pPr algn="ctr" rt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 БЮДЖЕТ</a:t>
            </a:r>
            <a:endParaRPr lang="ru-RU" dirty="0"/>
          </a:p>
        </p:txBody>
      </p:sp>
      <p:pic>
        <p:nvPicPr>
          <p:cNvPr id="3" name="Picture 2" descr="https://upload.wikimedia.org/wikipedia/ru/3/3e/FC_Aksu_Stepnogorsk_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59124" y="0"/>
            <a:ext cx="2089032" cy="1928802"/>
          </a:xfrm>
          <a:prstGeom prst="rect">
            <a:avLst/>
          </a:prstGeom>
          <a:noFill/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639586"/>
              </p:ext>
            </p:extLst>
          </p:nvPr>
        </p:nvGraphicFramePr>
        <p:xfrm>
          <a:off x="312211" y="731726"/>
          <a:ext cx="9860992" cy="3540718"/>
        </p:xfrm>
        <a:graphic>
          <a:graphicData uri="http://schemas.openxmlformats.org/drawingml/2006/table">
            <a:tbl>
              <a:tblPr/>
              <a:tblGrid>
                <a:gridCol w="39612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44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20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66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766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365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083</a:t>
                      </a: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АҚ-ға бюджеттік несие беру</a:t>
                      </a:r>
                      <a:r>
                        <a:rPr lang="en-US" sz="1400" b="1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"Тұрғын үй құрылыс жинақ банкі «Отбасы банкі» алдын ала және аралық тұрғын үй несиелерін беру үшін«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7993" marR="7993" marT="79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0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0893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048 Қалалар мен елді мекендерді дамыту және абаттандыру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7993" marR="7993" marT="79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0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113 Мақсат</a:t>
                      </a:r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жергілікті бюджеттерден ағымдағы трансферттер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7993" marR="7993" marT="79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775 476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kk-KZ" sz="140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675 972</a:t>
                      </a:r>
                      <a:r>
                        <a:rPr lang="en-US" sz="140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235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1" i="1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032 үшін</a:t>
                      </a:r>
                      <a:r>
                        <a:rPr lang="ru-RU" sz="1400" b="1" i="1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Қазақстан Республикасының Ұлттық қорынан нысаналы аударым шоты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7993" marR="7993" marT="79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6914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400" b="1" i="1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028 үшін</a:t>
                      </a:r>
                      <a:r>
                        <a:rPr lang="en-US" sz="1400" b="1" i="1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Бірге</a:t>
                      </a:r>
                      <a:r>
                        <a:rPr lang="en-US" sz="1400" b="1" i="1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төрт трансфет</a:t>
                      </a:r>
                      <a:r>
                        <a:rPr lang="en-US" sz="1400" b="1" i="1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облыстық бюджеттен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7993" marR="7993" marT="79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375 438</a:t>
                      </a:r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0</a:t>
                      </a: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4411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1" u="none" strike="noStrike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015</a:t>
                      </a:r>
                      <a:r>
                        <a:rPr lang="ru-RU" sz="1400" b="1" i="1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жергілікті бюджет қаражаты есебінен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  <a:p>
                      <a:pPr algn="l" rtl="0" fontAlgn="t"/>
                      <a:endParaRPr lang="ru-RU" sz="1400" b="1" i="1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7993" marR="7993" marT="799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400 387</a:t>
                      </a:r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anose="02020603050405020304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93" marR="7993" marT="799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</TotalTime>
  <Words>1163</Words>
  <Application>Microsoft Office PowerPoint</Application>
  <PresentationFormat>Широкоэкранный</PresentationFormat>
  <Paragraphs>231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Franklin Gothic Book</vt:lpstr>
      <vt:lpstr>Roboto</vt:lpstr>
      <vt:lpstr>Times New Roman</vt:lpstr>
      <vt:lpstr>Wingdings 2</vt:lpstr>
      <vt:lpstr>Техническая</vt:lpstr>
      <vt:lpstr>АЗАМАТТЫҚ БЮДЖЕТ «Тұрғын үй және коммуналдық шаруашылық департаменті» мемлекеттік мекемесі, ЖОЛАУШЫЛАР ТАСЫМАЛЫ ЖӘНЕ ЖОЛДАРҚАЛАЛАРАҚМУ» 2026-2028 жж.(мақұлданған) </vt:lpstr>
      <vt:lpstr>Құрметті қала тұрғындары</vt:lpstr>
      <vt:lpstr>қамтамасыз ету мақсатында мемлекеттік саясатты іске асыру тұрғын үй-коммуналдық шаруашылықтың жұмыс істеуі және дамуы, жолаушылар көлігі және қалалық жолдар.  </vt:lpstr>
      <vt:lpstr>Презентация PowerPoint</vt:lpstr>
      <vt:lpstr>Презентация PowerPoint</vt:lpstr>
      <vt:lpstr>АЗАМАТТЫҚ БЮДЖЕТ</vt:lpstr>
      <vt:lpstr>АЗАМАТТЫҚ БЮДЖЕТ</vt:lpstr>
      <vt:lpstr>АЗАМАТТЫҚ БЮДЖЕТ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«АҚСУ ҚАЛАСЫНЫҢ ТҰРҒЫН ҮЙ- КОММУНАЛДЫҚ  ШАРУАШЫЛЫҒЫ, ЖОЛАУШЫЛАР КӨЛІГІ ЖӘНЕ АВТОМОБИЛЬ ЖОЛДАРЫ БӨЛІМІ» ММ-НІҢ АЗАМАТТЫҚ БЮДЖЕТІ 2024-2026 жж.                                         (жоба)</dc:title>
  <dc:creator>aksu jkh</dc:creator>
  <cp:lastModifiedBy>Arai Sarsenbekova</cp:lastModifiedBy>
  <cp:revision>68</cp:revision>
  <dcterms:created xsi:type="dcterms:W3CDTF">2023-12-28T05:59:00Z</dcterms:created>
  <dcterms:modified xsi:type="dcterms:W3CDTF">2026-11-04T10:07:02Z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1049-12.1.0.28485</vt:lpwstr>
  </property>
  <property fmtid="{D5CDD505-2E9C-101B-9397-08002B2CF9AE}" pid="3" name="ICV">
    <vt:lpwstr>CFACE75AABD942A2AD74FF540E0238A4_12</vt:lpwstr>
  </property>
</Properties>
</file>