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ms-powerpoint.presentation.macroEnabled.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0"/>
  </p:notesMasterIdLst>
  <p:handoutMasterIdLst>
    <p:handoutMasterId r:id="rId11"/>
  </p:handoutMasterIdLst>
  <p:sldIdLst>
    <p:sldId id="256" r:id="rId2"/>
    <p:sldId id="291" r:id="rId3"/>
    <p:sldId id="306" r:id="rId4"/>
    <p:sldId id="307" r:id="rId5"/>
    <p:sldId id="299" r:id="rId6"/>
    <p:sldId id="365" r:id="rId7"/>
    <p:sldId id="322" r:id="rId8"/>
    <p:sldId id="329" r:id="rId9"/>
  </p:sldIdLst>
  <p:sldSz cx="9144000" cy="6858000" type="screen4x3"/>
  <p:notesSz cx="6761163" cy="9942513"/>
  <p:defaultTextStyle>
    <a:defPPr>
      <a:defRPr lang="ru-RU"/>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CCECFF"/>
    <a:srgbClr val="33CC33"/>
    <a:srgbClr val="FFEAD5"/>
    <a:srgbClr val="33CCFF"/>
    <a:srgbClr val="008000"/>
    <a:srgbClr val="0066FF"/>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3C2FFA5D-87B4-456A-9821-1D502468CF0F}" styleName="主题样式 1 - 强调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D113A9D2-9D6B-4929-AA2D-F23B5EE8CBE7}" styleName="主题样式 2 - 强调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43" autoAdjust="0"/>
    <p:restoredTop sz="94434" autoAdjust="0"/>
  </p:normalViewPr>
  <p:slideViewPr>
    <p:cSldViewPr showGuides="1">
      <p:cViewPr varScale="1">
        <p:scale>
          <a:sx n="80" d="100"/>
          <a:sy n="80" d="100"/>
        </p:scale>
        <p:origin x="102" y="786"/>
      </p:cViewPr>
      <p:guideLst>
        <p:guide orient="horz" pos="2160"/>
        <p:guide pos="2880"/>
      </p:guideLst>
    </p:cSldViewPr>
  </p:slideViewPr>
  <p:outlineViewPr>
    <p:cViewPr>
      <p:scale>
        <a:sx n="33" d="100"/>
        <a:sy n="33" d="100"/>
      </p:scale>
      <p:origin x="0" y="-1170"/>
    </p:cViewPr>
    <p:sldLst>
      <p:sld r:id="rId1" collapse="1"/>
    </p:sldLst>
  </p:outlineViewPr>
  <p:notesTextViewPr>
    <p:cViewPr>
      <p:scale>
        <a:sx n="100" d="100"/>
        <a:sy n="100" d="100"/>
      </p:scale>
      <p:origin x="0" y="0"/>
    </p:cViewPr>
  </p:notesTextViewPr>
  <p:sorterViewPr>
    <p:cViewPr varScale="1">
      <p:scale>
        <a:sx n="1" d="1"/>
        <a:sy n="1" d="1"/>
      </p:scale>
      <p:origin x="0" y="-97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_rels/viewProps.xml.rels><?xml version="1.0" encoding="UTF-8" standalone="yes"?>
<Relationships xmlns="http://schemas.openxmlformats.org/package/2006/relationships"><Relationship Id="rId1"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2274" name="Rectangle 2"/>
          <p:cNvSpPr>
            <a:spLocks noGrp="1" noChangeArrowheads="1"/>
          </p:cNvSpPr>
          <p:nvPr>
            <p:ph type="hdr" sz="quarter"/>
          </p:nvPr>
        </p:nvSpPr>
        <p:spPr bwMode="auto">
          <a:xfrm>
            <a:off x="0" y="0"/>
            <a:ext cx="2929837" cy="4971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sz="1200">
                <a:latin typeface="Arial" panose="020B0604020202020204" pitchFamily="34" charset="0"/>
                <a:cs typeface="Arial" panose="020B0604020202020204" pitchFamily="34" charset="0"/>
              </a:defRPr>
            </a:lvl1pPr>
          </a:lstStyle>
          <a:p>
            <a:pPr>
              <a:defRPr/>
            </a:pPr>
            <a:endParaRPr lang="ru-RU"/>
          </a:p>
        </p:txBody>
      </p:sp>
      <p:sp>
        <p:nvSpPr>
          <p:cNvPr id="182275" name="Rectangle 3"/>
          <p:cNvSpPr>
            <a:spLocks noGrp="1" noChangeArrowheads="1"/>
          </p:cNvSpPr>
          <p:nvPr>
            <p:ph type="dt" sz="quarter" idx="1"/>
          </p:nvPr>
        </p:nvSpPr>
        <p:spPr bwMode="auto">
          <a:xfrm>
            <a:off x="3829761" y="0"/>
            <a:ext cx="2929837" cy="4971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a:defRPr sz="1200">
                <a:latin typeface="Arial" panose="020B0604020202020204" pitchFamily="34" charset="0"/>
                <a:cs typeface="Arial" panose="020B0604020202020204" pitchFamily="34" charset="0"/>
              </a:defRPr>
            </a:lvl1pPr>
          </a:lstStyle>
          <a:p>
            <a:pPr>
              <a:defRPr/>
            </a:pPr>
            <a:endParaRPr lang="ru-RU"/>
          </a:p>
        </p:txBody>
      </p:sp>
      <p:sp>
        <p:nvSpPr>
          <p:cNvPr id="182276" name="Rectangle 4"/>
          <p:cNvSpPr>
            <a:spLocks noGrp="1" noChangeArrowheads="1"/>
          </p:cNvSpPr>
          <p:nvPr>
            <p:ph type="ftr" sz="quarter" idx="2"/>
          </p:nvPr>
        </p:nvSpPr>
        <p:spPr bwMode="auto">
          <a:xfrm>
            <a:off x="0" y="9443662"/>
            <a:ext cx="2929837" cy="4971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lvl1pPr>
              <a:defRPr sz="1200">
                <a:latin typeface="Arial" panose="020B0604020202020204" pitchFamily="34" charset="0"/>
                <a:cs typeface="Arial" panose="020B0604020202020204" pitchFamily="34" charset="0"/>
              </a:defRPr>
            </a:lvl1pPr>
          </a:lstStyle>
          <a:p>
            <a:pPr>
              <a:defRPr/>
            </a:pPr>
            <a:endParaRPr lang="ru-RU"/>
          </a:p>
        </p:txBody>
      </p:sp>
      <p:sp>
        <p:nvSpPr>
          <p:cNvPr id="182277" name="Rectangle 5"/>
          <p:cNvSpPr>
            <a:spLocks noGrp="1" noChangeArrowheads="1"/>
          </p:cNvSpPr>
          <p:nvPr>
            <p:ph type="sldNum" sz="quarter" idx="3"/>
          </p:nvPr>
        </p:nvSpPr>
        <p:spPr bwMode="auto">
          <a:xfrm>
            <a:off x="3829761" y="9443662"/>
            <a:ext cx="2929837" cy="4971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lvl1pPr algn="r">
              <a:defRPr sz="1200"/>
            </a:lvl1pPr>
          </a:lstStyle>
          <a:p>
            <a:fld id="{69230CEB-042E-47A9-AB1B-0127E2895EF1}" type="slidenum">
              <a:rPr lang="ru-RU" altLang="ru-RU"/>
              <a:t>‹#›</a:t>
            </a:fld>
            <a:endParaRPr lang="ru-RU" altLang="ru-RU"/>
          </a:p>
        </p:txBody>
      </p:sp>
    </p:spTree>
    <p:extLst>
      <p:ext uri="{BB962C8B-B14F-4D97-AF65-F5344CB8AC3E}">
        <p14:creationId xmlns:p14="http://schemas.microsoft.com/office/powerpoint/2010/main" val="62256536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7106" name="Rectangle 2"/>
          <p:cNvSpPr>
            <a:spLocks noGrp="1" noChangeArrowheads="1"/>
          </p:cNvSpPr>
          <p:nvPr>
            <p:ph type="hdr" sz="quarter"/>
          </p:nvPr>
        </p:nvSpPr>
        <p:spPr bwMode="auto">
          <a:xfrm>
            <a:off x="0" y="0"/>
            <a:ext cx="2929837" cy="4971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eaLnBrk="0" hangingPunct="0">
              <a:defRPr sz="1200"/>
            </a:lvl1pPr>
          </a:lstStyle>
          <a:p>
            <a:endParaRPr lang="ru-RU" altLang="ru-RU"/>
          </a:p>
        </p:txBody>
      </p:sp>
      <p:sp>
        <p:nvSpPr>
          <p:cNvPr id="47107" name="Rectangle 3"/>
          <p:cNvSpPr>
            <a:spLocks noGrp="1" noChangeArrowheads="1"/>
          </p:cNvSpPr>
          <p:nvPr>
            <p:ph type="dt" idx="1"/>
          </p:nvPr>
        </p:nvSpPr>
        <p:spPr bwMode="auto">
          <a:xfrm>
            <a:off x="3829761" y="0"/>
            <a:ext cx="2929837" cy="4971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eaLnBrk="0" hangingPunct="0">
              <a:defRPr sz="1200"/>
            </a:lvl1pPr>
          </a:lstStyle>
          <a:p>
            <a:fld id="{9CEA84CF-980F-4F19-ACD1-581D6DD868B4}" type="datetimeFigureOut">
              <a:rPr lang="ru-RU" altLang="ru-RU"/>
              <a:t>04.11.2026</a:t>
            </a:fld>
            <a:endParaRPr lang="ru-RU" altLang="ru-RU"/>
          </a:p>
        </p:txBody>
      </p:sp>
      <p:sp>
        <p:nvSpPr>
          <p:cNvPr id="47108" name="Rectangle 4"/>
          <p:cNvSpPr>
            <a:spLocks noGrp="1" noRot="1" noChangeAspect="1" noChangeArrowheads="1" noTextEdit="1"/>
          </p:cNvSpPr>
          <p:nvPr>
            <p:ph type="sldImg" idx="2"/>
          </p:nvPr>
        </p:nvSpPr>
        <p:spPr bwMode="auto">
          <a:xfrm>
            <a:off x="896938" y="746125"/>
            <a:ext cx="4967287" cy="3727450"/>
          </a:xfrm>
          <a:prstGeom prst="rect">
            <a:avLst/>
          </a:prstGeom>
          <a:noFill/>
          <a:ln w="9525">
            <a:solidFill>
              <a:srgbClr val="000000"/>
            </a:solidFill>
            <a:miter lim="800000"/>
          </a:ln>
          <a:effectLst/>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7109" name="Rectangle 5"/>
          <p:cNvSpPr>
            <a:spLocks noGrp="1" noChangeArrowheads="1"/>
          </p:cNvSpPr>
          <p:nvPr>
            <p:ph type="body" sz="quarter" idx="3"/>
          </p:nvPr>
        </p:nvSpPr>
        <p:spPr bwMode="auto">
          <a:xfrm>
            <a:off x="676117" y="4722694"/>
            <a:ext cx="5408930" cy="44741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p>
            <a:pPr lvl="0"/>
            <a:r>
              <a:rPr lang="ru-RU" altLang="ru-RU"/>
              <a:t>Образец текста</a:t>
            </a:r>
          </a:p>
          <a:p>
            <a:pPr lvl="1"/>
            <a:r>
              <a:rPr lang="ru-RU" altLang="ru-RU"/>
              <a:t>Второй уровень</a:t>
            </a:r>
          </a:p>
          <a:p>
            <a:pPr lvl="2"/>
            <a:r>
              <a:rPr lang="ru-RU" altLang="ru-RU"/>
              <a:t>Третий уровень</a:t>
            </a:r>
          </a:p>
          <a:p>
            <a:pPr lvl="3"/>
            <a:r>
              <a:rPr lang="ru-RU" altLang="ru-RU"/>
              <a:t>Четвертый уровень</a:t>
            </a:r>
          </a:p>
          <a:p>
            <a:pPr lvl="4"/>
            <a:r>
              <a:rPr lang="ru-RU" altLang="ru-RU"/>
              <a:t>Пятый уровень</a:t>
            </a:r>
          </a:p>
        </p:txBody>
      </p:sp>
      <p:sp>
        <p:nvSpPr>
          <p:cNvPr id="47110" name="Rectangle 6"/>
          <p:cNvSpPr>
            <a:spLocks noGrp="1" noChangeArrowheads="1"/>
          </p:cNvSpPr>
          <p:nvPr>
            <p:ph type="ftr" sz="quarter" idx="4"/>
          </p:nvPr>
        </p:nvSpPr>
        <p:spPr bwMode="auto">
          <a:xfrm>
            <a:off x="0" y="9443662"/>
            <a:ext cx="2929837" cy="4971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lvl1pPr eaLnBrk="0" hangingPunct="0">
              <a:defRPr sz="1200"/>
            </a:lvl1pPr>
          </a:lstStyle>
          <a:p>
            <a:endParaRPr lang="ru-RU" altLang="ru-RU"/>
          </a:p>
        </p:txBody>
      </p:sp>
      <p:sp>
        <p:nvSpPr>
          <p:cNvPr id="47111" name="Rectangle 7"/>
          <p:cNvSpPr>
            <a:spLocks noGrp="1" noChangeArrowheads="1"/>
          </p:cNvSpPr>
          <p:nvPr>
            <p:ph type="sldNum" sz="quarter" idx="5"/>
          </p:nvPr>
        </p:nvSpPr>
        <p:spPr bwMode="auto">
          <a:xfrm>
            <a:off x="3829761" y="9443662"/>
            <a:ext cx="2929837" cy="4971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lvl1pPr algn="r" eaLnBrk="0" hangingPunct="0">
              <a:defRPr sz="1200"/>
            </a:lvl1pPr>
          </a:lstStyle>
          <a:p>
            <a:fld id="{4BDD39C6-71B6-428A-9BC4-C07145952033}" type="slidenum">
              <a:rPr lang="ru-RU" altLang="ru-RU"/>
              <a:t>‹#›</a:t>
            </a:fld>
            <a:endParaRPr lang="ru-RU" altLang="ru-RU"/>
          </a:p>
        </p:txBody>
      </p:sp>
    </p:spTree>
    <p:extLst>
      <p:ext uri="{BB962C8B-B14F-4D97-AF65-F5344CB8AC3E}">
        <p14:creationId xmlns:p14="http://schemas.microsoft.com/office/powerpoint/2010/main" val="1819657797"/>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Calibri" panose="020F0502020204030204" pitchFamily="34" charset="0"/>
        <a:ea typeface="+mn-ea"/>
        <a:cs typeface="+mn-cs"/>
      </a:defRPr>
    </a:lvl1pPr>
    <a:lvl2pPr marL="457200" algn="l" rtl="0" fontAlgn="base">
      <a:spcBef>
        <a:spcPct val="30000"/>
      </a:spcBef>
      <a:spcAft>
        <a:spcPct val="0"/>
      </a:spcAft>
      <a:defRPr sz="1200" kern="1200">
        <a:solidFill>
          <a:schemeClr val="tx1"/>
        </a:solidFill>
        <a:latin typeface="Calibri" panose="020F0502020204030204" pitchFamily="34" charset="0"/>
        <a:ea typeface="+mn-ea"/>
        <a:cs typeface="+mn-cs"/>
      </a:defRPr>
    </a:lvl2pPr>
    <a:lvl3pPr marL="914400" algn="l" rtl="0" fontAlgn="base">
      <a:spcBef>
        <a:spcPct val="30000"/>
      </a:spcBef>
      <a:spcAft>
        <a:spcPct val="0"/>
      </a:spcAft>
      <a:defRPr sz="1200" kern="1200">
        <a:solidFill>
          <a:schemeClr val="tx1"/>
        </a:solidFill>
        <a:latin typeface="Calibri" panose="020F0502020204030204" pitchFamily="34" charset="0"/>
        <a:ea typeface="+mn-ea"/>
        <a:cs typeface="+mn-cs"/>
      </a:defRPr>
    </a:lvl3pPr>
    <a:lvl4pPr marL="1371600" algn="l" rtl="0" fontAlgn="base">
      <a:spcBef>
        <a:spcPct val="30000"/>
      </a:spcBef>
      <a:spcAft>
        <a:spcPct val="0"/>
      </a:spcAft>
      <a:defRPr sz="1200" kern="1200">
        <a:solidFill>
          <a:schemeClr val="tx1"/>
        </a:solidFill>
        <a:latin typeface="Calibri" panose="020F0502020204030204" pitchFamily="34" charset="0"/>
        <a:ea typeface="+mn-ea"/>
        <a:cs typeface="+mn-cs"/>
      </a:defRPr>
    </a:lvl4pPr>
    <a:lvl5pPr marL="1828800" algn="l" rtl="0" fontAlgn="base">
      <a:spcBef>
        <a:spcPct val="30000"/>
      </a:spcBef>
      <a:spcAft>
        <a:spcPct val="0"/>
      </a:spcAft>
      <a:defRPr sz="1200" kern="1200">
        <a:solidFill>
          <a:schemeClr val="tx1"/>
        </a:solidFill>
        <a:latin typeface="Calibri" panose="020F050202020403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4BDD39C6-71B6-428A-9BC4-C07145952033}" type="slidenum">
              <a:rPr lang="ru-RU" altLang="ru-RU" smtClean="0"/>
              <a:t>7</a:t>
            </a:fld>
            <a:endParaRPr lang="ru-RU" altLang="ru-RU"/>
          </a:p>
        </p:txBody>
      </p:sp>
    </p:spTree>
    <p:extLst>
      <p:ext uri="{BB962C8B-B14F-4D97-AF65-F5344CB8AC3E}">
        <p14:creationId xmlns:p14="http://schemas.microsoft.com/office/powerpoint/2010/main" val="6120931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7" name="Group 6"/>
          <p:cNvGrpSpPr/>
          <p:nvPr/>
        </p:nvGrpSpPr>
        <p:grpSpPr>
          <a:xfrm>
            <a:off x="-8466" y="-8468"/>
            <a:ext cx="9171316" cy="6874935"/>
            <a:chOff x="-8466" y="-8468"/>
            <a:chExt cx="9171316" cy="6874935"/>
          </a:xfrm>
        </p:grpSpPr>
        <p:cxnSp>
          <p:nvCxnSpPr>
            <p:cNvPr id="28" name="Straight Connector 27"/>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30" name="Freeform 2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Freeform 3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2" name="Freeform 3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3" name="Freeform 3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4" name="Freeform 3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5" name="Freeform 34"/>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2">
                <a:lumMod val="75000"/>
                <a:alpha val="82000"/>
              </a:schemeClr>
            </a:solidFill>
            <a:ln>
              <a:noFill/>
            </a:ln>
            <a:effectLst/>
          </p:spPr>
          <p:style>
            <a:lnRef idx="1">
              <a:schemeClr val="accent1"/>
            </a:lnRef>
            <a:fillRef idx="3">
              <a:schemeClr val="accent1"/>
            </a:fillRef>
            <a:effectRef idx="2">
              <a:schemeClr val="accent1"/>
            </a:effectRef>
            <a:fontRef idx="minor">
              <a:schemeClr val="lt1"/>
            </a:fontRef>
          </p:style>
        </p:sp>
        <p:sp>
          <p:nvSpPr>
            <p:cNvPr id="36" name="Freeform 35"/>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1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ru-RU"/>
              <a:t>Образец заголовка</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pPr>
              <a:defRPr/>
            </a:pPr>
            <a:endParaRPr lang="ru-RU"/>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fld id="{00A6F009-B94B-4E86-87F0-FC0E3053B573}" type="slidenum">
              <a:rPr lang="ru-RU" altLang="ru-RU" smtClean="0"/>
              <a:t>‹#›</a:t>
            </a:fld>
            <a:endParaRPr lang="ru-RU" alt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pPr>
              <a:defRPr/>
            </a:pPr>
            <a:endParaRPr lang="ru-RU"/>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fld id="{73C4AF8A-7015-4173-87A5-9B3477797B47}" type="slidenum">
              <a:rPr lang="ru-RU" altLang="ru-RU" smtClean="0"/>
              <a:t>‹#›</a:t>
            </a:fld>
            <a:endParaRPr lang="ru-RU" alt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ru-RU"/>
              <a:t>Образец заголовка</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pPr>
              <a:defRPr/>
            </a:pPr>
            <a:endParaRPr lang="ru-RU"/>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fld id="{6F015D6A-F9E8-456F-9627-84A4E11C40B8}" type="slidenum">
              <a:rPr lang="ru-RU" altLang="ru-RU" smtClean="0"/>
              <a:t>‹#›</a:t>
            </a:fld>
            <a:endParaRPr lang="ru-RU" alt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ru-RU"/>
              <a:t>Образец заголовка</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pPr>
              <a:defRPr/>
            </a:pPr>
            <a:endParaRPr lang="ru-RU"/>
          </a:p>
        </p:txBody>
      </p:sp>
      <p:sp>
        <p:nvSpPr>
          <p:cNvPr id="6" name="Footer Placeholder 5"/>
          <p:cNvSpPr>
            <a:spLocks noGrp="1"/>
          </p:cNvSpPr>
          <p:nvPr>
            <p:ph type="ftr" sz="quarter" idx="11"/>
          </p:nvPr>
        </p:nvSpPr>
        <p:spPr/>
        <p:txBody>
          <a:bodyPr/>
          <a:lstStyle/>
          <a:p>
            <a:pPr>
              <a:defRPr/>
            </a:pPr>
            <a:endParaRPr lang="ru-RU"/>
          </a:p>
        </p:txBody>
      </p:sp>
      <p:sp>
        <p:nvSpPr>
          <p:cNvPr id="7" name="Slide Number Placeholder 6"/>
          <p:cNvSpPr>
            <a:spLocks noGrp="1"/>
          </p:cNvSpPr>
          <p:nvPr>
            <p:ph type="sldNum" sz="quarter" idx="12"/>
          </p:nvPr>
        </p:nvSpPr>
        <p:spPr/>
        <p:txBody>
          <a:bodyPr/>
          <a:lstStyle/>
          <a:p>
            <a:fld id="{8248E2B9-31CB-4164-8D50-EE9124276ED2}" type="slidenum">
              <a:rPr lang="ru-RU" altLang="ru-RU" smtClean="0"/>
              <a:t>‹#›</a:t>
            </a:fld>
            <a:endParaRPr lang="ru-RU" alt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ru-RU"/>
              <a:t>Образец заголовка</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pPr>
              <a:defRPr/>
            </a:pPr>
            <a:endParaRPr lang="ru-RU"/>
          </a:p>
        </p:txBody>
      </p:sp>
      <p:sp>
        <p:nvSpPr>
          <p:cNvPr id="8" name="Footer Placeholder 7"/>
          <p:cNvSpPr>
            <a:spLocks noGrp="1"/>
          </p:cNvSpPr>
          <p:nvPr>
            <p:ph type="ftr" sz="quarter" idx="11"/>
          </p:nvPr>
        </p:nvSpPr>
        <p:spPr/>
        <p:txBody>
          <a:bodyPr/>
          <a:lstStyle/>
          <a:p>
            <a:pPr>
              <a:defRPr/>
            </a:pPr>
            <a:endParaRPr lang="ru-RU"/>
          </a:p>
        </p:txBody>
      </p:sp>
      <p:sp>
        <p:nvSpPr>
          <p:cNvPr id="9" name="Slide Number Placeholder 8"/>
          <p:cNvSpPr>
            <a:spLocks noGrp="1"/>
          </p:cNvSpPr>
          <p:nvPr>
            <p:ph type="sldNum" sz="quarter" idx="12"/>
          </p:nvPr>
        </p:nvSpPr>
        <p:spPr/>
        <p:txBody>
          <a:bodyPr/>
          <a:lstStyle/>
          <a:p>
            <a:fld id="{057033A4-F47E-4F3B-94B4-0066E3228CE5}" type="slidenum">
              <a:rPr lang="ru-RU" altLang="ru-RU" smtClean="0"/>
              <a:t>‹#›</a:t>
            </a:fld>
            <a:endParaRPr lang="ru-RU" alt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pPr>
              <a:defRPr/>
            </a:pPr>
            <a:endParaRPr lang="ru-RU"/>
          </a:p>
        </p:txBody>
      </p:sp>
      <p:sp>
        <p:nvSpPr>
          <p:cNvPr id="4" name="Footer Placeholder 3"/>
          <p:cNvSpPr>
            <a:spLocks noGrp="1"/>
          </p:cNvSpPr>
          <p:nvPr>
            <p:ph type="ftr" sz="quarter" idx="11"/>
          </p:nvPr>
        </p:nvSpPr>
        <p:spPr/>
        <p:txBody>
          <a:bodyPr/>
          <a:lstStyle/>
          <a:p>
            <a:pPr>
              <a:defRPr/>
            </a:pPr>
            <a:endParaRPr lang="ru-RU"/>
          </a:p>
        </p:txBody>
      </p:sp>
      <p:sp>
        <p:nvSpPr>
          <p:cNvPr id="5" name="Slide Number Placeholder 4"/>
          <p:cNvSpPr>
            <a:spLocks noGrp="1"/>
          </p:cNvSpPr>
          <p:nvPr>
            <p:ph type="sldNum" sz="quarter" idx="12"/>
          </p:nvPr>
        </p:nvSpPr>
        <p:spPr/>
        <p:txBody>
          <a:bodyPr/>
          <a:lstStyle/>
          <a:p>
            <a:fld id="{69F6437E-BAB7-427F-BF47-8EF36F1153D6}" type="slidenum">
              <a:rPr lang="ru-RU" altLang="ru-RU" smtClean="0"/>
              <a:t>‹#›</a:t>
            </a:fld>
            <a:endParaRPr lang="ru-RU" alt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ru-RU"/>
          </a:p>
        </p:txBody>
      </p:sp>
      <p:sp>
        <p:nvSpPr>
          <p:cNvPr id="3" name="Footer Placeholder 2"/>
          <p:cNvSpPr>
            <a:spLocks noGrp="1"/>
          </p:cNvSpPr>
          <p:nvPr>
            <p:ph type="ftr" sz="quarter" idx="11"/>
          </p:nvPr>
        </p:nvSpPr>
        <p:spPr/>
        <p:txBody>
          <a:bodyPr/>
          <a:lstStyle/>
          <a:p>
            <a:pPr>
              <a:defRPr/>
            </a:pPr>
            <a:endParaRPr lang="ru-RU"/>
          </a:p>
        </p:txBody>
      </p:sp>
      <p:sp>
        <p:nvSpPr>
          <p:cNvPr id="4" name="Slide Number Placeholder 3"/>
          <p:cNvSpPr>
            <a:spLocks noGrp="1"/>
          </p:cNvSpPr>
          <p:nvPr>
            <p:ph type="sldNum" sz="quarter" idx="12"/>
          </p:nvPr>
        </p:nvSpPr>
        <p:spPr/>
        <p:txBody>
          <a:bodyPr/>
          <a:lstStyle/>
          <a:p>
            <a:fld id="{C06AE568-EABC-4EEC-8134-BF36606DC95A}" type="slidenum">
              <a:rPr lang="ru-RU" altLang="ru-RU" smtClean="0"/>
              <a:t>‹#›</a:t>
            </a:fld>
            <a:endParaRPr lang="ru-RU" alt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ru-RU"/>
              <a:t>Образец заголовка</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ru-RU"/>
              <a:t>Образец текста</a:t>
            </a:r>
          </a:p>
        </p:txBody>
      </p:sp>
      <p:sp>
        <p:nvSpPr>
          <p:cNvPr id="5" name="Date Placeholder 4"/>
          <p:cNvSpPr>
            <a:spLocks noGrp="1"/>
          </p:cNvSpPr>
          <p:nvPr>
            <p:ph type="dt" sz="half" idx="10"/>
          </p:nvPr>
        </p:nvSpPr>
        <p:spPr/>
        <p:txBody>
          <a:bodyPr/>
          <a:lstStyle/>
          <a:p>
            <a:pPr>
              <a:defRPr/>
            </a:pPr>
            <a:endParaRPr lang="ru-RU"/>
          </a:p>
        </p:txBody>
      </p:sp>
      <p:sp>
        <p:nvSpPr>
          <p:cNvPr id="6" name="Footer Placeholder 5"/>
          <p:cNvSpPr>
            <a:spLocks noGrp="1"/>
          </p:cNvSpPr>
          <p:nvPr>
            <p:ph type="ftr" sz="quarter" idx="11"/>
          </p:nvPr>
        </p:nvSpPr>
        <p:spPr/>
        <p:txBody>
          <a:bodyPr/>
          <a:lstStyle/>
          <a:p>
            <a:pPr>
              <a:defRPr/>
            </a:pPr>
            <a:endParaRPr lang="ru-RU"/>
          </a:p>
        </p:txBody>
      </p:sp>
      <p:sp>
        <p:nvSpPr>
          <p:cNvPr id="7" name="Slide Number Placeholder 6"/>
          <p:cNvSpPr>
            <a:spLocks noGrp="1"/>
          </p:cNvSpPr>
          <p:nvPr>
            <p:ph type="sldNum" sz="quarter" idx="12"/>
          </p:nvPr>
        </p:nvSpPr>
        <p:spPr/>
        <p:txBody>
          <a:bodyPr/>
          <a:lstStyle/>
          <a:p>
            <a:fld id="{4F3562B1-49D5-4DC7-BFD5-B80C3BD2DE63}" type="slidenum">
              <a:rPr lang="ru-RU" altLang="ru-RU" smtClean="0"/>
              <a:t>‹#›</a:t>
            </a:fld>
            <a:endParaRPr lang="ru-RU" alt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pPr>
              <a:defRPr/>
            </a:pPr>
            <a:endParaRPr lang="ru-RU"/>
          </a:p>
        </p:txBody>
      </p:sp>
      <p:sp>
        <p:nvSpPr>
          <p:cNvPr id="6" name="Footer Placeholder 5"/>
          <p:cNvSpPr>
            <a:spLocks noGrp="1"/>
          </p:cNvSpPr>
          <p:nvPr>
            <p:ph type="ftr" sz="quarter" idx="11"/>
          </p:nvPr>
        </p:nvSpPr>
        <p:spPr/>
        <p:txBody>
          <a:bodyPr/>
          <a:lstStyle/>
          <a:p>
            <a:pPr>
              <a:defRPr/>
            </a:pPr>
            <a:endParaRPr lang="ru-RU"/>
          </a:p>
        </p:txBody>
      </p:sp>
      <p:sp>
        <p:nvSpPr>
          <p:cNvPr id="7" name="Slide Number Placeholder 6"/>
          <p:cNvSpPr>
            <a:spLocks noGrp="1"/>
          </p:cNvSpPr>
          <p:nvPr>
            <p:ph type="sldNum" sz="quarter" idx="12"/>
          </p:nvPr>
        </p:nvSpPr>
        <p:spPr/>
        <p:txBody>
          <a:bodyPr/>
          <a:lstStyle/>
          <a:p>
            <a:fld id="{1D73DE1B-4931-4AE7-B0F8-BB4B5D64798B}" type="slidenum">
              <a:rPr lang="ru-RU" altLang="ru-RU" smtClean="0"/>
              <a:t>‹#›</a:t>
            </a:fld>
            <a:endParaRPr lang="ru-RU" alt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ru-RU"/>
              <a:t>Образец заголовка</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pPr>
              <a:defRPr/>
            </a:pPr>
            <a:endParaRPr lang="ru-RU"/>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fld id="{2E24AC0F-7FB7-4FE7-B679-8542E6EE51E8}" type="slidenum">
              <a:rPr lang="ru-RU" altLang="ru-RU" smtClean="0"/>
              <a:t>‹#›</a:t>
            </a:fld>
            <a:endParaRPr lang="ru-RU" alt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pPr>
              <a:defRPr/>
            </a:pPr>
            <a:endParaRPr lang="ru-RU"/>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fld id="{2E24AC0F-7FB7-4FE7-B679-8542E6EE51E8}" type="slidenum">
              <a:rPr lang="ru-RU" altLang="ru-RU" smtClean="0"/>
              <a:t>‹#›</a:t>
            </a:fld>
            <a:endParaRPr lang="ru-RU" altLang="ru-RU"/>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panose="020B0604020202020204"/>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panose="020B0604020202020204"/>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ru-RU"/>
              <a:t>Образец заголовка</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pPr>
              <a:defRPr/>
            </a:pPr>
            <a:endParaRPr lang="ru-RU"/>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fld id="{2E24AC0F-7FB7-4FE7-B679-8542E6EE51E8}" type="slidenum">
              <a:rPr lang="ru-RU" altLang="ru-RU" smtClean="0"/>
              <a:t>‹#›</a:t>
            </a:fld>
            <a:endParaRPr lang="ru-RU" altLang="ru-RU"/>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pPr>
              <a:defRPr/>
            </a:pPr>
            <a:endParaRPr lang="ru-RU"/>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fld id="{2E24AC0F-7FB7-4FE7-B679-8542E6EE51E8}" type="slidenum">
              <a:rPr lang="ru-RU" altLang="ru-RU" smtClean="0"/>
              <a:t>‹#›</a:t>
            </a:fld>
            <a:endParaRPr lang="ru-RU" altLang="ru-RU"/>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panose="020B0604020202020204"/>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panose="020B0604020202020204"/>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pPr>
              <a:defRPr/>
            </a:pPr>
            <a:endParaRPr lang="ru-RU"/>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fld id="{2E24AC0F-7FB7-4FE7-B679-8542E6EE51E8}" type="slidenum">
              <a:rPr lang="ru-RU" altLang="ru-RU" smtClean="0"/>
              <a:t>‹#›</a:t>
            </a:fld>
            <a:endParaRPr lang="ru-RU" altLang="ru-RU"/>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pPr>
              <a:defRPr/>
            </a:pPr>
            <a:endParaRPr lang="ru-RU"/>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fld id="{FA263A33-E275-4333-8DAD-AF7CDF1E8C57}" type="slidenum">
              <a:rPr lang="ru-RU" altLang="ru-RU" smtClean="0"/>
              <a:t>‹#›</a:t>
            </a:fld>
            <a:endParaRPr lang="ru-RU" altLang="ru-RU"/>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ru-RU"/>
              <a:t>Образец заголовка</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pPr>
              <a:defRPr/>
            </a:pPr>
            <a:endParaRPr lang="ru-RU"/>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fld id="{20FDE0F2-6E23-457A-ABF2-8B9652748889}" type="slidenum">
              <a:rPr lang="ru-RU" altLang="ru-RU" smtClean="0"/>
              <a:t>‹#›</a:t>
            </a:fld>
            <a:endParaRPr lang="ru-RU" altLang="ru-RU"/>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dgm">
  <p:cSld name="Заголовок, схема или организационная диаграмм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457200"/>
            <a:ext cx="8229600" cy="1371600"/>
          </a:xfrm>
        </p:spPr>
        <p:txBody>
          <a:bodyPr/>
          <a:lstStyle/>
          <a:p>
            <a:r>
              <a:rPr lang="ru-RU"/>
              <a:t>Образец заголовка</a:t>
            </a:r>
          </a:p>
        </p:txBody>
      </p:sp>
      <p:sp>
        <p:nvSpPr>
          <p:cNvPr id="3" name="Рисунок SmartArt 2"/>
          <p:cNvSpPr>
            <a:spLocks noGrp="1"/>
          </p:cNvSpPr>
          <p:nvPr>
            <p:ph type="dgm" idx="1"/>
          </p:nvPr>
        </p:nvSpPr>
        <p:spPr>
          <a:xfrm>
            <a:off x="457200" y="1981200"/>
            <a:ext cx="8229600" cy="3886200"/>
          </a:xfrm>
        </p:spPr>
        <p:txBody>
          <a:bodyPr/>
          <a:lstStyle/>
          <a:p>
            <a:pPr lvl="0"/>
            <a:endParaRPr lang="ru-RU" noProof="0"/>
          </a:p>
        </p:txBody>
      </p:sp>
      <p:sp>
        <p:nvSpPr>
          <p:cNvPr id="4" name="Rectangle 2"/>
          <p:cNvSpPr>
            <a:spLocks noGrp="1" noChangeArrowheads="1"/>
          </p:cNvSpPr>
          <p:nvPr>
            <p:ph type="ftr" sz="quarter" idx="10"/>
          </p:nvPr>
        </p:nvSpPr>
        <p:spPr/>
        <p:txBody>
          <a:bodyPr/>
          <a:lstStyle>
            <a:lvl1pPr>
              <a:defRPr/>
            </a:lvl1pPr>
          </a:lstStyle>
          <a:p>
            <a:pPr>
              <a:defRPr/>
            </a:pPr>
            <a:endParaRPr lang="ru-RU"/>
          </a:p>
        </p:txBody>
      </p:sp>
      <p:sp>
        <p:nvSpPr>
          <p:cNvPr id="5" name="Rectangle 3"/>
          <p:cNvSpPr>
            <a:spLocks noGrp="1" noChangeArrowheads="1"/>
          </p:cNvSpPr>
          <p:nvPr>
            <p:ph type="sldNum" sz="quarter" idx="11"/>
          </p:nvPr>
        </p:nvSpPr>
        <p:spPr/>
        <p:txBody>
          <a:bodyPr/>
          <a:lstStyle>
            <a:lvl1pPr>
              <a:defRPr/>
            </a:lvl1pPr>
          </a:lstStyle>
          <a:p>
            <a:fld id="{776C0700-A95D-47DB-8568-8FC8DD229053}" type="slidenum">
              <a:rPr lang="ru-RU" altLang="ru-RU"/>
              <a:t>‹#›</a:t>
            </a:fld>
            <a:endParaRPr lang="ru-RU" altLang="ru-RU"/>
          </a:p>
        </p:txBody>
      </p:sp>
      <p:sp>
        <p:nvSpPr>
          <p:cNvPr id="6" name="Rectangle 16"/>
          <p:cNvSpPr>
            <a:spLocks noGrp="1" noChangeArrowheads="1"/>
          </p:cNvSpPr>
          <p:nvPr>
            <p:ph type="dt" sz="half" idx="12"/>
          </p:nvPr>
        </p:nvSpPr>
        <p:spPr/>
        <p:txBody>
          <a:bodyPr/>
          <a:lstStyle>
            <a:lvl1pPr>
              <a:defRPr/>
            </a:lvl1pPr>
          </a:lstStyle>
          <a:p>
            <a:pPr>
              <a:defRPr/>
            </a:pPr>
            <a:endParaRPr lang="ru-RU"/>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xAndObj">
  <p:cSld name="Заголовок, текст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457200"/>
            <a:ext cx="8229600" cy="1371600"/>
          </a:xfrm>
        </p:spPr>
        <p:txBody>
          <a:bodyPr/>
          <a:lstStyle/>
          <a:p>
            <a:r>
              <a:rPr lang="ru-RU"/>
              <a:t>Образец заголовка</a:t>
            </a:r>
          </a:p>
        </p:txBody>
      </p:sp>
      <p:sp>
        <p:nvSpPr>
          <p:cNvPr id="3" name="Текст 2"/>
          <p:cNvSpPr>
            <a:spLocks noGrp="1"/>
          </p:cNvSpPr>
          <p:nvPr>
            <p:ph type="body" sz="half" idx="1"/>
          </p:nvPr>
        </p:nvSpPr>
        <p:spPr>
          <a:xfrm>
            <a:off x="457200" y="1981200"/>
            <a:ext cx="4038600" cy="38862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4648200" y="1981200"/>
            <a:ext cx="4038600" cy="38862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Rectangle 2"/>
          <p:cNvSpPr>
            <a:spLocks noGrp="1" noChangeArrowheads="1"/>
          </p:cNvSpPr>
          <p:nvPr>
            <p:ph type="ftr" sz="quarter" idx="10"/>
          </p:nvPr>
        </p:nvSpPr>
        <p:spPr/>
        <p:txBody>
          <a:bodyPr/>
          <a:lstStyle>
            <a:lvl1pPr>
              <a:defRPr/>
            </a:lvl1pPr>
          </a:lstStyle>
          <a:p>
            <a:pPr>
              <a:defRPr/>
            </a:pPr>
            <a:endParaRPr lang="ru-RU"/>
          </a:p>
        </p:txBody>
      </p:sp>
      <p:sp>
        <p:nvSpPr>
          <p:cNvPr id="6" name="Rectangle 3"/>
          <p:cNvSpPr>
            <a:spLocks noGrp="1" noChangeArrowheads="1"/>
          </p:cNvSpPr>
          <p:nvPr>
            <p:ph type="sldNum" sz="quarter" idx="11"/>
          </p:nvPr>
        </p:nvSpPr>
        <p:spPr/>
        <p:txBody>
          <a:bodyPr/>
          <a:lstStyle>
            <a:lvl1pPr>
              <a:defRPr/>
            </a:lvl1pPr>
          </a:lstStyle>
          <a:p>
            <a:fld id="{6B08CC95-3B8D-4906-BD84-6CF65CBF680E}" type="slidenum">
              <a:rPr lang="ru-RU" altLang="ru-RU"/>
              <a:t>‹#›</a:t>
            </a:fld>
            <a:endParaRPr lang="ru-RU" altLang="ru-RU"/>
          </a:p>
        </p:txBody>
      </p:sp>
      <p:sp>
        <p:nvSpPr>
          <p:cNvPr id="7" name="Rectangle 16"/>
          <p:cNvSpPr>
            <a:spLocks noGrp="1" noChangeArrowheads="1"/>
          </p:cNvSpPr>
          <p:nvPr>
            <p:ph type="dt" sz="half" idx="12"/>
          </p:nvPr>
        </p:nvSpPr>
        <p:spPr/>
        <p:txBody>
          <a:bodyPr/>
          <a:lstStyle>
            <a:lvl1pPr>
              <a:defRPr/>
            </a:lvl1pPr>
          </a:lstStyle>
          <a:p>
            <a:pPr>
              <a:defRPr/>
            </a:pPr>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71317" cy="6874935"/>
            <a:chOff x="-8467" y="-8468"/>
            <a:chExt cx="9171317"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2">
                <a:lumMod val="75000"/>
                <a:alpha val="8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ru-RU"/>
              <a:t>Образец заголовка</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endParaRPr lang="ru-RU"/>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endParaRPr lang="ru-RU"/>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2E24AC0F-7FB7-4FE7-B679-8542E6EE51E8}" type="slidenum">
              <a:rPr lang="ru-RU" altLang="ru-RU" smtClean="0"/>
              <a:t>‹#›</a:t>
            </a:fld>
            <a:endParaRPr lang="ru-RU" alt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panose="05040102010807070707"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panose="05040102010807070707"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0" y="1196752"/>
            <a:ext cx="8100392" cy="4608512"/>
          </a:xfrm>
        </p:spPr>
        <p:txBody>
          <a:bodyPr anchor="ctr"/>
          <a:lstStyle/>
          <a:p>
            <a:pPr algn="ctr"/>
            <a:r>
              <a:rPr lang="ru-RU" altLang="ru-RU" sz="4000" b="1" dirty="0">
                <a:solidFill>
                  <a:schemeClr val="tx1"/>
                </a:solidFill>
                <a:latin typeface="Arial" panose="020B0604020202020204" pitchFamily="34" charset="0"/>
                <a:cs typeface="Arial" panose="020B0604020202020204" pitchFamily="34" charset="0"/>
              </a:rPr>
              <a:t>ҚАЛҚАМАН АУЫЛДЫҚ ОКРУГІНІҢ</a:t>
            </a:r>
            <a:br>
              <a:rPr lang="ru-RU" altLang="ru-RU" sz="4000" b="1" dirty="0">
                <a:solidFill>
                  <a:schemeClr val="tx1"/>
                </a:solidFill>
                <a:latin typeface="Arial" panose="020B0604020202020204" pitchFamily="34" charset="0"/>
                <a:cs typeface="Arial" panose="020B0604020202020204" pitchFamily="34" charset="0"/>
              </a:rPr>
            </a:br>
            <a:r>
              <a:rPr lang="ru-RU" altLang="ru-RU" sz="4000" b="1" dirty="0">
                <a:solidFill>
                  <a:schemeClr val="tx1"/>
                </a:solidFill>
                <a:latin typeface="Arial" panose="020B0604020202020204" pitchFamily="34" charset="0"/>
                <a:cs typeface="Arial" panose="020B0604020202020204" pitchFamily="34" charset="0"/>
              </a:rPr>
              <a:t>2026-2028 ЖЫЛДАРҒА АРНАЛҒАН</a:t>
            </a:r>
            <a:br>
              <a:rPr lang="ru-RU" altLang="ru-RU" sz="4000" b="1" dirty="0">
                <a:solidFill>
                  <a:schemeClr val="tx1"/>
                </a:solidFill>
                <a:latin typeface="Arial" panose="020B0604020202020204" pitchFamily="34" charset="0"/>
                <a:cs typeface="Arial" panose="020B0604020202020204" pitchFamily="34" charset="0"/>
              </a:rPr>
            </a:br>
            <a:r>
              <a:rPr lang="ru-RU" altLang="ru-RU" sz="4000" b="1" dirty="0">
                <a:solidFill>
                  <a:schemeClr val="tx1"/>
                </a:solidFill>
                <a:latin typeface="Arial" panose="020B0604020202020204" pitchFamily="34" charset="0"/>
                <a:cs typeface="Arial" panose="020B0604020202020204" pitchFamily="34" charset="0"/>
              </a:rPr>
              <a:t> АЗАМАТТЫҚ БЮДЖЕТІ</a:t>
            </a:r>
            <a:br>
              <a:rPr lang="ru-RU" altLang="ru-RU" sz="4000" b="1" dirty="0">
                <a:solidFill>
                  <a:schemeClr val="tx1"/>
                </a:solidFill>
                <a:latin typeface="Arial" panose="020B0604020202020204" pitchFamily="34" charset="0"/>
                <a:cs typeface="Arial" panose="020B0604020202020204" pitchFamily="34" charset="0"/>
              </a:rPr>
            </a:br>
            <a:r>
              <a:rPr lang="ru-RU" altLang="ru-RU" sz="4000" b="1" dirty="0">
                <a:solidFill>
                  <a:schemeClr val="tx1"/>
                </a:solidFill>
                <a:latin typeface="Arial" panose="020B0604020202020204" pitchFamily="34" charset="0"/>
                <a:cs typeface="Arial" panose="020B0604020202020204" pitchFamily="34" charset="0"/>
              </a:rPr>
              <a:t> </a:t>
            </a:r>
            <a:r>
              <a:rPr lang="ru-RU" altLang="ru-RU" sz="3600" u="sng" dirty="0" err="1">
                <a:solidFill>
                  <a:schemeClr val="tx1"/>
                </a:solidFill>
              </a:rPr>
              <a:t>Нақтыланған</a:t>
            </a:r>
            <a:r>
              <a:rPr lang="ru-RU" altLang="ru-RU" sz="3600" u="sng" dirty="0">
                <a:solidFill>
                  <a:schemeClr val="tx1"/>
                </a:solidFill>
              </a:rPr>
              <a:t> бюджет</a:t>
            </a: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кругленный прямоугольник 2"/>
          <p:cNvSpPr/>
          <p:nvPr/>
        </p:nvSpPr>
        <p:spPr>
          <a:xfrm>
            <a:off x="3347864" y="1447437"/>
            <a:ext cx="4752528" cy="3072041"/>
          </a:xfrm>
          <a:prstGeom prst="roundRect">
            <a:avLst/>
          </a:prstGeom>
          <a:scene3d>
            <a:camera prst="orthographicFront"/>
            <a:lightRig rig="threePt" dir="t"/>
          </a:scene3d>
          <a:sp3d>
            <a:bevelT w="114300" prst="artDeco"/>
          </a:sp3d>
        </p:spPr>
        <p:style>
          <a:lnRef idx="1">
            <a:schemeClr val="accent2"/>
          </a:lnRef>
          <a:fillRef idx="2">
            <a:schemeClr val="accent2"/>
          </a:fillRef>
          <a:effectRef idx="1">
            <a:schemeClr val="accent2"/>
          </a:effectRef>
          <a:fontRef idx="minor">
            <a:schemeClr val="dk1"/>
          </a:fontRef>
        </p:style>
        <p:txBody>
          <a:bodyPr rtlCol="0" anchor="ctr"/>
          <a:lstStyle/>
          <a:p>
            <a:pPr algn="ctr"/>
            <a:r>
              <a:rPr lang="en-US" b="1" dirty="0">
                <a:solidFill>
                  <a:schemeClr val="tx1"/>
                </a:solidFill>
                <a:ea typeface="Arial Unicode MS" panose="020B0604020202020204" pitchFamily="34" charset="-128"/>
              </a:rPr>
              <a:t>Сіздердің назарларыңызға Қалқаман ауылдық </a:t>
            </a:r>
            <a:r>
              <a:rPr lang="en-US" b="1" dirty="0" err="1">
                <a:solidFill>
                  <a:schemeClr val="tx1"/>
                </a:solidFill>
                <a:ea typeface="Arial Unicode MS" panose="020B0604020202020204" pitchFamily="34" charset="-128"/>
              </a:rPr>
              <a:t>округінің</a:t>
            </a:r>
            <a:r>
              <a:rPr lang="en-US" b="1" dirty="0">
                <a:solidFill>
                  <a:schemeClr val="tx1"/>
                </a:solidFill>
                <a:ea typeface="Arial Unicode MS" panose="020B0604020202020204" pitchFamily="34" charset="-128"/>
              </a:rPr>
              <a:t> 202</a:t>
            </a:r>
            <a:r>
              <a:rPr lang="ru-RU" b="1" dirty="0">
                <a:solidFill>
                  <a:schemeClr val="tx1"/>
                </a:solidFill>
                <a:ea typeface="Arial Unicode MS" panose="020B0604020202020204" pitchFamily="34" charset="-128"/>
              </a:rPr>
              <a:t>6</a:t>
            </a:r>
            <a:r>
              <a:rPr lang="en-US" b="1" dirty="0">
                <a:solidFill>
                  <a:schemeClr val="tx1"/>
                </a:solidFill>
                <a:ea typeface="Arial Unicode MS" panose="020B0604020202020204" pitchFamily="34" charset="-128"/>
              </a:rPr>
              <a:t>-20</a:t>
            </a:r>
            <a:r>
              <a:rPr lang="ru-RU" b="1" dirty="0">
                <a:solidFill>
                  <a:schemeClr val="tx1"/>
                </a:solidFill>
                <a:ea typeface="Arial Unicode MS" panose="020B0604020202020204" pitchFamily="34" charset="-128"/>
              </a:rPr>
              <a:t>28</a:t>
            </a:r>
            <a:r>
              <a:rPr lang="en-US" b="1" dirty="0">
                <a:solidFill>
                  <a:schemeClr val="tx1"/>
                </a:solidFill>
                <a:ea typeface="Arial Unicode MS" panose="020B0604020202020204" pitchFamily="34" charset="-128"/>
              </a:rPr>
              <a:t> жылдарға арналған азаматтық бюджеті ұсынылған, онда бюджеттің негізгі көрсеткіштері, оны қалыптастыру параметрлері және бюджет қаражатын жұмсау бағыттары туралы ақпаратты қамтиды</a:t>
            </a:r>
            <a:r>
              <a:rPr lang="ru-RU" altLang="ru-RU" b="1"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a:t>
            </a:r>
            <a:endParaRPr lang="ru-RU" b="1"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4" name="Прямоугольник с одним усеченным и одним скругленным углом 3"/>
          <p:cNvSpPr/>
          <p:nvPr/>
        </p:nvSpPr>
        <p:spPr>
          <a:xfrm>
            <a:off x="539142" y="4869160"/>
            <a:ext cx="8065716" cy="1988840"/>
          </a:xfrm>
          <a:prstGeom prst="snipRoundRect">
            <a:avLst/>
          </a:prstGeom>
        </p:spPr>
        <p:style>
          <a:lnRef idx="1">
            <a:schemeClr val="accent2"/>
          </a:lnRef>
          <a:fillRef idx="2">
            <a:schemeClr val="accent2"/>
          </a:fillRef>
          <a:effectRef idx="1">
            <a:schemeClr val="accent2"/>
          </a:effectRef>
          <a:fontRef idx="minor">
            <a:schemeClr val="dk1"/>
          </a:fontRef>
        </p:style>
        <p:txBody>
          <a:bodyPr rtlCol="0" anchor="t"/>
          <a:lstStyle/>
          <a:p>
            <a:pPr algn="ctr" eaLnBrk="1" hangingPunct="1">
              <a:buFont typeface="Wingdings" panose="05000000000000000000" pitchFamily="2" charset="2"/>
              <a:buNone/>
            </a:pPr>
            <a:r>
              <a:rPr lang="en-US" sz="2000" b="1" dirty="0">
                <a:solidFill>
                  <a:schemeClr val="tx1"/>
                </a:solidFill>
                <a:ea typeface="Arial Unicode MS" panose="020B0604020202020204" pitchFamily="34" charset="-128"/>
              </a:rPr>
              <a:t>Құжат келесі бөлімдерді қамтиды</a:t>
            </a:r>
            <a:r>
              <a:rPr lang="ru-RU" altLang="ru-RU" sz="2000" b="1"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 </a:t>
            </a:r>
          </a:p>
          <a:p>
            <a:pPr algn="ctr" eaLnBrk="1" hangingPunct="1">
              <a:buFont typeface="Wingdings" panose="05000000000000000000" pitchFamily="2" charset="2"/>
              <a:buNone/>
            </a:pPr>
            <a:endParaRPr lang="ru-RU" altLang="ru-RU" sz="2000" b="1"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endParaRPr>
          </a:p>
          <a:p>
            <a:pPr marL="285750" indent="-285750" algn="ctr" eaLnBrk="1" hangingPunct="1">
              <a:buFont typeface="Wingdings" panose="05000000000000000000" pitchFamily="2" charset="2"/>
              <a:buChar char="ü"/>
            </a:pPr>
            <a:r>
              <a:rPr lang="ru-RU" altLang="ru-RU" sz="2000" b="1"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000" b="1" dirty="0">
                <a:solidFill>
                  <a:schemeClr val="tx1"/>
                </a:solidFill>
                <a:ea typeface="Arial Unicode MS" panose="020B0604020202020204" pitchFamily="34" charset="-128"/>
              </a:rPr>
              <a:t>бюджет процесінің заңнамалық базасы</a:t>
            </a:r>
            <a:r>
              <a:rPr lang="ru-RU" altLang="ru-RU" sz="2000" b="1"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a:t>
            </a:r>
          </a:p>
          <a:p>
            <a:pPr marL="285750" indent="-285750" algn="ctr" eaLnBrk="1" hangingPunct="1">
              <a:buFont typeface="Wingdings" panose="05000000000000000000" pitchFamily="2" charset="2"/>
              <a:buChar char="ü"/>
            </a:pPr>
            <a:r>
              <a:rPr lang="ru-RU" altLang="ru-RU" sz="2000" b="1"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000" b="1" dirty="0">
                <a:solidFill>
                  <a:schemeClr val="tx1"/>
                </a:solidFill>
                <a:ea typeface="Arial Unicode MS" panose="020B0604020202020204" pitchFamily="34" charset="-128"/>
              </a:rPr>
              <a:t>бюджеттік процестің сызбасы</a:t>
            </a:r>
            <a:r>
              <a:rPr lang="ru-RU" altLang="ru-RU" sz="2000" b="1" dirty="0">
                <a:solidFill>
                  <a:schemeClr val="tx1"/>
                </a:solidFill>
                <a:ea typeface="Arial Unicode MS" panose="020B0604020202020204" pitchFamily="34" charset="-128"/>
              </a:rPr>
              <a:t>;</a:t>
            </a:r>
          </a:p>
          <a:p>
            <a:pPr marL="285750" indent="-285750" algn="ctr" eaLnBrk="1" hangingPunct="1">
              <a:buFont typeface="Wingdings" panose="05000000000000000000" pitchFamily="2" charset="2"/>
              <a:buChar char="ü"/>
            </a:pPr>
            <a:r>
              <a:rPr lang="ru-RU" altLang="ru-RU" sz="2000" b="1" dirty="0">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2000" b="1" dirty="0">
                <a:solidFill>
                  <a:schemeClr val="tx1"/>
                </a:solidFill>
                <a:ea typeface="Arial Unicode MS" panose="020B0604020202020204" pitchFamily="34" charset="-128"/>
              </a:rPr>
              <a:t>ауылдық бюджетті жоспарлау</a:t>
            </a:r>
            <a:r>
              <a:rPr lang="ru-RU" altLang="ru-RU" sz="2000" b="1" dirty="0">
                <a:solidFill>
                  <a:schemeClr val="tx1"/>
                </a:solidFill>
                <a:ea typeface="Arial Unicode MS" panose="020B0604020202020204" pitchFamily="34" charset="-128"/>
              </a:rPr>
              <a:t>.</a:t>
            </a:r>
          </a:p>
        </p:txBody>
      </p:sp>
      <p:sp>
        <p:nvSpPr>
          <p:cNvPr id="2" name="Заголовок 1"/>
          <p:cNvSpPr>
            <a:spLocks noGrp="1"/>
          </p:cNvSpPr>
          <p:nvPr>
            <p:ph type="title"/>
          </p:nvPr>
        </p:nvSpPr>
        <p:spPr>
          <a:xfrm>
            <a:off x="0" y="-4392"/>
            <a:ext cx="9144000" cy="1061497"/>
          </a:xfrm>
        </p:spPr>
        <p:txBody>
          <a:bodyPr>
            <a:normAutofit fontScale="90000"/>
          </a:bodyPr>
          <a:lstStyle/>
          <a:p>
            <a:pPr algn="ctr"/>
            <a:r>
              <a:rPr lang="en-US" b="1" u="sng" dirty="0">
                <a:solidFill>
                  <a:schemeClr val="tx1"/>
                </a:solidFill>
                <a:latin typeface="Arial" panose="020B0604020202020204" pitchFamily="34" charset="0"/>
                <a:cs typeface="Arial" panose="020B0604020202020204" pitchFamily="34" charset="0"/>
              </a:rPr>
              <a:t>Құрметті ауылдық</a:t>
            </a:r>
            <a:br>
              <a:rPr lang="en-US" b="1" u="sng" dirty="0">
                <a:solidFill>
                  <a:schemeClr val="tx1"/>
                </a:solidFill>
                <a:latin typeface="Arial" panose="020B0604020202020204" pitchFamily="34" charset="0"/>
                <a:cs typeface="Arial" panose="020B0604020202020204" pitchFamily="34" charset="0"/>
              </a:rPr>
            </a:br>
            <a:r>
              <a:rPr lang="en-US" b="1" u="sng" dirty="0">
                <a:solidFill>
                  <a:schemeClr val="tx1"/>
                </a:solidFill>
                <a:latin typeface="Arial" panose="020B0604020202020204" pitchFamily="34" charset="0"/>
                <a:cs typeface="Arial" panose="020B0604020202020204" pitchFamily="34" charset="0"/>
              </a:rPr>
              <a:t>округ тұрғындары!</a:t>
            </a:r>
            <a:br>
              <a:rPr lang="ru-RU" b="1" u="sng" dirty="0">
                <a:solidFill>
                  <a:schemeClr val="tx1"/>
                </a:solidFill>
                <a:latin typeface="Arial" panose="020B0604020202020204" pitchFamily="34" charset="0"/>
                <a:cs typeface="Arial" panose="020B0604020202020204" pitchFamily="34" charset="0"/>
              </a:rPr>
            </a:br>
            <a:endParaRPr lang="ru-RU" b="1" u="sng" dirty="0">
              <a:solidFill>
                <a:schemeClr val="tx1"/>
              </a:solidFill>
              <a:latin typeface="Arial" panose="020B0604020202020204" pitchFamily="34" charset="0"/>
              <a:cs typeface="Arial" panose="020B0604020202020204" pitchFamily="34" charset="0"/>
            </a:endParaRPr>
          </a:p>
        </p:txBody>
      </p:sp>
      <p:pic>
        <p:nvPicPr>
          <p:cNvPr id="9" name="Рисунок 8"/>
          <p:cNvPicPr>
            <a:picLocks noChangeAspect="1"/>
          </p:cNvPicPr>
          <p:nvPr/>
        </p:nvPicPr>
        <p:blipFill>
          <a:blip r:embed="rId2"/>
          <a:stretch>
            <a:fillRect/>
          </a:stretch>
        </p:blipFill>
        <p:spPr>
          <a:xfrm>
            <a:off x="395536" y="1248632"/>
            <a:ext cx="2411280" cy="3429001"/>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0" y="-20732"/>
            <a:ext cx="9144000" cy="1368227"/>
          </a:xfrm>
        </p:spPr>
        <p:txBody>
          <a:bodyPr>
            <a:normAutofit/>
          </a:bodyPr>
          <a:lstStyle/>
          <a:p>
            <a:pPr algn="ctr"/>
            <a:r>
              <a:rPr lang="en-US" b="1" u="sng" dirty="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Бюджет процесінің</a:t>
            </a:r>
            <a:br>
              <a:rPr lang="en-US" b="1" u="sng" dirty="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br>
            <a:r>
              <a:rPr lang="en-US" b="1" u="sng" dirty="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заңнамалық базасы</a:t>
            </a:r>
            <a:endParaRPr lang="ru-RU" altLang="ru-RU" sz="3600" b="1" u="sng" dirty="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2" name="Прямоугольник с двумя усеченными противолежащими углами 1"/>
          <p:cNvSpPr/>
          <p:nvPr/>
        </p:nvSpPr>
        <p:spPr>
          <a:xfrm>
            <a:off x="0" y="1347494"/>
            <a:ext cx="9144000" cy="5510505"/>
          </a:xfrm>
          <a:prstGeom prst="snip2DiagRect">
            <a:avLst/>
          </a:prstGeom>
        </p:spPr>
        <p:style>
          <a:lnRef idx="1">
            <a:schemeClr val="accent1"/>
          </a:lnRef>
          <a:fillRef idx="2">
            <a:schemeClr val="accent1"/>
          </a:fillRef>
          <a:effectRef idx="1">
            <a:schemeClr val="accent1"/>
          </a:effectRef>
          <a:fontRef idx="minor">
            <a:schemeClr val="dk1"/>
          </a:fontRef>
        </p:style>
        <p:txBody>
          <a:bodyPr rtlCol="0" anchor="t"/>
          <a:lstStyle/>
          <a:p>
            <a:pPr marL="0" indent="450215">
              <a:buNone/>
            </a:pPr>
            <a:r>
              <a:rPr lang="en-US" sz="1600" dirty="0">
                <a:latin typeface="Arial" panose="020B0604020202020204" pitchFamily="34" charset="0"/>
                <a:ea typeface="Arial Unicode MS" panose="020B0604020202020204" pitchFamily="34" charset="-128"/>
                <a:cs typeface="Arial" panose="020B0604020202020204" pitchFamily="34" charset="0"/>
              </a:rPr>
              <a:t>Қазақстан Республикасының Кодексінде айқындалған түсімдер есебінен қалыптастырылатын және аудандық маңызы бар қала, ауыл, кент, ауылдық округ әкімінің, оған ведомстволық бағынысты мемлекеттік мекемелердің міндеттері мен функцияларын қаржылық қамтамасыз етуге және тиісті әкімшілік-аумақтық бірлікте мемлекеттік саясатты іске асыруға арналған орталықтандырылған ақша қоры ауылдық округтің бюджеті болып табылады</a:t>
            </a:r>
            <a:r>
              <a:rPr lang="ru-RU" sz="1600" dirty="0">
                <a:latin typeface="Arial" panose="020B0604020202020204" pitchFamily="34" charset="0"/>
                <a:ea typeface="Arial Unicode MS" panose="020B0604020202020204" pitchFamily="34" charset="-128"/>
                <a:cs typeface="Arial" panose="020B0604020202020204" pitchFamily="34" charset="0"/>
              </a:rPr>
              <a:t>.</a:t>
            </a:r>
          </a:p>
          <a:p>
            <a:pPr marL="0" indent="450215">
              <a:buNone/>
            </a:pPr>
            <a:endParaRPr lang="ru-RU" sz="1600" i="1" dirty="0">
              <a:latin typeface="Arial" panose="020B0604020202020204" pitchFamily="34" charset="0"/>
              <a:ea typeface="Arial Unicode MS" panose="020B0604020202020204" pitchFamily="34" charset="-128"/>
              <a:cs typeface="Arial" panose="020B0604020202020204" pitchFamily="34" charset="0"/>
            </a:endParaRPr>
          </a:p>
          <a:p>
            <a:pPr indent="450215"/>
            <a:r>
              <a:rPr lang="en-US" sz="1600" dirty="0">
                <a:solidFill>
                  <a:schemeClr val="tx1"/>
                </a:solidFill>
                <a:latin typeface="Arial" panose="020B0604020202020204" pitchFamily="34" charset="0"/>
                <a:ea typeface="Arial Unicode MS" panose="020B0604020202020204" pitchFamily="34" charset="-128"/>
                <a:cs typeface="Arial" panose="020B0604020202020204" pitchFamily="34" charset="0"/>
              </a:rPr>
              <a:t>Ауылдық округтің бюджеті Қазақстан Республикасы Қаржы министрінің 2014 жылғы 31 қазандағы № 470 бұйрығымен бекітілген жергілікті бюджеттердің жобаларын әзірлеу қағидаларына сәйкес жыл сайын 3 жылдық кезеңге әзірленеді</a:t>
            </a:r>
            <a:r>
              <a:rPr lang="ru-RU" altLang="ru-RU" sz="1600" dirty="0">
                <a:solidFill>
                  <a:schemeClr val="tx1"/>
                </a:solidFill>
                <a:latin typeface="Arial" panose="020B0604020202020204" pitchFamily="34" charset="0"/>
                <a:ea typeface="Arial Unicode MS" panose="020B0604020202020204" pitchFamily="34" charset="-128"/>
                <a:cs typeface="Arial" panose="020B0604020202020204" pitchFamily="34" charset="0"/>
              </a:rPr>
              <a:t>.</a:t>
            </a:r>
          </a:p>
          <a:p>
            <a:pPr indent="450215"/>
            <a:endParaRPr lang="en-US" sz="1800" dirty="0">
              <a:effectLst/>
              <a:latin typeface="Times New Roman" panose="02020603050405020304" pitchFamily="18" charset="0"/>
              <a:ea typeface="Calibri" panose="020F0502020204030204" pitchFamily="34" charset="0"/>
            </a:endParaRPr>
          </a:p>
          <a:p>
            <a:pPr indent="450215"/>
            <a:r>
              <a:rPr lang="ru-RU" altLang="en-US" sz="1600" b="1" dirty="0" err="1">
                <a:solidFill>
                  <a:schemeClr val="tx1"/>
                </a:solidFill>
                <a:latin typeface="Arial" panose="020B0604020202020204" pitchFamily="34" charset="0"/>
                <a:ea typeface="Arial Unicode MS" panose="020B0604020202020204" pitchFamily="34" charset="-128"/>
                <a:cs typeface="Arial" panose="020B0604020202020204" pitchFamily="34" charset="0"/>
              </a:rPr>
              <a:t>Қалқаман</a:t>
            </a:r>
            <a:r>
              <a:rPr lang="ru-RU" altLang="en-US" sz="1600" b="1" dirty="0">
                <a:solidFill>
                  <a:schemeClr val="tx1"/>
                </a:solidFill>
                <a:latin typeface="Arial" panose="020B0604020202020204" pitchFamily="34" charset="0"/>
                <a:ea typeface="Arial Unicode MS" panose="020B0604020202020204" pitchFamily="34" charset="-128"/>
                <a:cs typeface="Arial" panose="020B0604020202020204" pitchFamily="34" charset="0"/>
              </a:rPr>
              <a:t> </a:t>
            </a:r>
            <a:r>
              <a:rPr lang="ru-RU" altLang="en-US" sz="1600" b="1" dirty="0" err="1">
                <a:solidFill>
                  <a:schemeClr val="tx1"/>
                </a:solidFill>
                <a:latin typeface="Arial" panose="020B0604020202020204" pitchFamily="34" charset="0"/>
                <a:ea typeface="Arial Unicode MS" panose="020B0604020202020204" pitchFamily="34" charset="-128"/>
                <a:cs typeface="Arial" panose="020B0604020202020204" pitchFamily="34" charset="0"/>
              </a:rPr>
              <a:t>ауылдық</a:t>
            </a:r>
            <a:r>
              <a:rPr lang="ru-RU" altLang="en-US" sz="1600" b="1" dirty="0">
                <a:solidFill>
                  <a:schemeClr val="tx1"/>
                </a:solidFill>
                <a:latin typeface="Arial" panose="020B0604020202020204" pitchFamily="34" charset="0"/>
                <a:ea typeface="Arial Unicode MS" panose="020B0604020202020204" pitchFamily="34" charset="-128"/>
                <a:cs typeface="Arial" panose="020B0604020202020204" pitchFamily="34" charset="0"/>
              </a:rPr>
              <a:t> </a:t>
            </a:r>
            <a:r>
              <a:rPr lang="ru-RU" altLang="en-US" sz="1600" b="1" dirty="0" err="1">
                <a:solidFill>
                  <a:schemeClr val="tx1"/>
                </a:solidFill>
                <a:latin typeface="Arial" panose="020B0604020202020204" pitchFamily="34" charset="0"/>
                <a:ea typeface="Arial Unicode MS" panose="020B0604020202020204" pitchFamily="34" charset="-128"/>
                <a:cs typeface="Arial" panose="020B0604020202020204" pitchFamily="34" charset="0"/>
              </a:rPr>
              <a:t>округінің</a:t>
            </a:r>
            <a:r>
              <a:rPr lang="ru-RU" altLang="en-US" sz="1600" b="1" dirty="0">
                <a:solidFill>
                  <a:schemeClr val="tx1"/>
                </a:solidFill>
                <a:latin typeface="Arial" panose="020B0604020202020204" pitchFamily="34" charset="0"/>
                <a:ea typeface="Arial Unicode MS" panose="020B0604020202020204" pitchFamily="34" charset="-128"/>
                <a:cs typeface="Arial" panose="020B0604020202020204" pitchFamily="34" charset="0"/>
              </a:rPr>
              <a:t> </a:t>
            </a:r>
            <a:r>
              <a:rPr lang="ru-RU" altLang="en-US" sz="1600" dirty="0">
                <a:solidFill>
                  <a:schemeClr val="tx1"/>
                </a:solidFill>
                <a:latin typeface="Arial" panose="020B0604020202020204" pitchFamily="34" charset="0"/>
                <a:ea typeface="Arial Unicode MS" panose="020B0604020202020204" pitchFamily="34" charset="-128"/>
                <a:cs typeface="Arial" panose="020B0604020202020204" pitchFamily="34" charset="0"/>
              </a:rPr>
              <a:t>2026-2028 </a:t>
            </a:r>
            <a:r>
              <a:rPr lang="ru-RU" altLang="en-US" sz="1600" dirty="0" err="1">
                <a:solidFill>
                  <a:schemeClr val="tx1"/>
                </a:solidFill>
                <a:latin typeface="Arial" panose="020B0604020202020204" pitchFamily="34" charset="0"/>
                <a:ea typeface="Arial Unicode MS" panose="020B0604020202020204" pitchFamily="34" charset="-128"/>
                <a:cs typeface="Arial" panose="020B0604020202020204" pitchFamily="34" charset="0"/>
              </a:rPr>
              <a:t>жылдарға</a:t>
            </a:r>
            <a:r>
              <a:rPr lang="ru-RU" altLang="en-US" sz="1600" dirty="0">
                <a:solidFill>
                  <a:schemeClr val="tx1"/>
                </a:solidFill>
                <a:latin typeface="Arial" panose="020B0604020202020204" pitchFamily="34" charset="0"/>
                <a:ea typeface="Arial Unicode MS" panose="020B0604020202020204" pitchFamily="34" charset="-128"/>
                <a:cs typeface="Arial" panose="020B0604020202020204" pitchFamily="34" charset="0"/>
              </a:rPr>
              <a:t> </a:t>
            </a:r>
            <a:r>
              <a:rPr lang="ru-RU" altLang="en-US" sz="1600" dirty="0" err="1">
                <a:solidFill>
                  <a:schemeClr val="tx1"/>
                </a:solidFill>
                <a:latin typeface="Arial" panose="020B0604020202020204" pitchFamily="34" charset="0"/>
                <a:ea typeface="Arial Unicode MS" panose="020B0604020202020204" pitchFamily="34" charset="-128"/>
                <a:cs typeface="Arial" panose="020B0604020202020204" pitchFamily="34" charset="0"/>
              </a:rPr>
              <a:t>арналған</a:t>
            </a:r>
            <a:r>
              <a:rPr lang="ru-RU" altLang="en-US" sz="1600" dirty="0">
                <a:solidFill>
                  <a:schemeClr val="tx1"/>
                </a:solidFill>
                <a:latin typeface="Arial" panose="020B0604020202020204" pitchFamily="34" charset="0"/>
                <a:ea typeface="Arial Unicode MS" panose="020B0604020202020204" pitchFamily="34" charset="-128"/>
                <a:cs typeface="Arial" panose="020B0604020202020204" pitchFamily="34" charset="0"/>
              </a:rPr>
              <a:t> </a:t>
            </a:r>
            <a:r>
              <a:rPr lang="ru-RU" altLang="en-US" sz="1600" dirty="0" err="1">
                <a:solidFill>
                  <a:schemeClr val="tx1"/>
                </a:solidFill>
                <a:latin typeface="Arial" panose="020B0604020202020204" pitchFamily="34" charset="0"/>
                <a:ea typeface="Arial Unicode MS" panose="020B0604020202020204" pitchFamily="34" charset="-128"/>
                <a:cs typeface="Arial" panose="020B0604020202020204" pitchFamily="34" charset="0"/>
              </a:rPr>
              <a:t>бюджеті</a:t>
            </a:r>
            <a:r>
              <a:rPr lang="ru-RU" altLang="en-US" sz="1600" dirty="0">
                <a:solidFill>
                  <a:schemeClr val="tx1"/>
                </a:solidFill>
                <a:latin typeface="Arial" panose="020B0604020202020204" pitchFamily="34" charset="0"/>
                <a:ea typeface="Arial Unicode MS" panose="020B0604020202020204" pitchFamily="34" charset="-128"/>
                <a:cs typeface="Arial" panose="020B0604020202020204" pitchFamily="34" charset="0"/>
              </a:rPr>
              <a:t> </a:t>
            </a:r>
            <a:r>
              <a:rPr lang="ru-RU" altLang="en-US" sz="1600" dirty="0" err="1">
                <a:solidFill>
                  <a:schemeClr val="tx1"/>
                </a:solidFill>
                <a:latin typeface="Arial" panose="020B0604020202020204" pitchFamily="34" charset="0"/>
                <a:ea typeface="Arial Unicode MS" panose="020B0604020202020204" pitchFamily="34" charset="-128"/>
                <a:cs typeface="Arial" panose="020B0604020202020204" pitchFamily="34" charset="0"/>
              </a:rPr>
              <a:t>Қазақстан</a:t>
            </a:r>
            <a:r>
              <a:rPr lang="ru-RU" altLang="en-US" sz="1600" dirty="0">
                <a:solidFill>
                  <a:schemeClr val="tx1"/>
                </a:solidFill>
                <a:latin typeface="Arial" panose="020B0604020202020204" pitchFamily="34" charset="0"/>
                <a:ea typeface="Arial Unicode MS" panose="020B0604020202020204" pitchFamily="34" charset="-128"/>
                <a:cs typeface="Arial" panose="020B0604020202020204" pitchFamily="34" charset="0"/>
              </a:rPr>
              <a:t> </a:t>
            </a:r>
            <a:r>
              <a:rPr lang="ru-RU" altLang="en-US" sz="1600" dirty="0" err="1">
                <a:solidFill>
                  <a:schemeClr val="tx1"/>
                </a:solidFill>
                <a:latin typeface="Arial" panose="020B0604020202020204" pitchFamily="34" charset="0"/>
                <a:ea typeface="Arial Unicode MS" panose="020B0604020202020204" pitchFamily="34" charset="-128"/>
                <a:cs typeface="Arial" panose="020B0604020202020204" pitchFamily="34" charset="0"/>
              </a:rPr>
              <a:t>Республикасының</a:t>
            </a:r>
            <a:r>
              <a:rPr lang="ru-RU" altLang="en-US" sz="1600" dirty="0">
                <a:solidFill>
                  <a:schemeClr val="tx1"/>
                </a:solidFill>
                <a:latin typeface="Arial" panose="020B0604020202020204" pitchFamily="34" charset="0"/>
                <a:ea typeface="Arial Unicode MS" panose="020B0604020202020204" pitchFamily="34" charset="-128"/>
                <a:cs typeface="Arial" panose="020B0604020202020204" pitchFamily="34" charset="0"/>
              </a:rPr>
              <a:t> Бюджет </a:t>
            </a:r>
            <a:r>
              <a:rPr lang="ru-RU" altLang="en-US" sz="1600" dirty="0" err="1">
                <a:solidFill>
                  <a:schemeClr val="tx1"/>
                </a:solidFill>
                <a:latin typeface="Arial" panose="020B0604020202020204" pitchFamily="34" charset="0"/>
                <a:ea typeface="Arial Unicode MS" panose="020B0604020202020204" pitchFamily="34" charset="-128"/>
                <a:cs typeface="Arial" panose="020B0604020202020204" pitchFamily="34" charset="0"/>
              </a:rPr>
              <a:t>және</a:t>
            </a:r>
            <a:r>
              <a:rPr lang="ru-RU" altLang="en-US" sz="1600" dirty="0">
                <a:solidFill>
                  <a:schemeClr val="tx1"/>
                </a:solidFill>
                <a:latin typeface="Arial" panose="020B0604020202020204" pitchFamily="34" charset="0"/>
                <a:ea typeface="Arial Unicode MS" panose="020B0604020202020204" pitchFamily="34" charset="-128"/>
                <a:cs typeface="Arial" panose="020B0604020202020204" pitchFamily="34" charset="0"/>
              </a:rPr>
              <a:t> </a:t>
            </a:r>
            <a:r>
              <a:rPr lang="ru-RU" altLang="en-US" sz="1600" dirty="0" err="1">
                <a:solidFill>
                  <a:schemeClr val="tx1"/>
                </a:solidFill>
                <a:latin typeface="Arial" panose="020B0604020202020204" pitchFamily="34" charset="0"/>
                <a:ea typeface="Arial Unicode MS" panose="020B0604020202020204" pitchFamily="34" charset="-128"/>
                <a:cs typeface="Arial" panose="020B0604020202020204" pitchFamily="34" charset="0"/>
              </a:rPr>
              <a:t>Салық</a:t>
            </a:r>
            <a:r>
              <a:rPr lang="ru-RU" altLang="en-US" sz="1600" dirty="0">
                <a:solidFill>
                  <a:schemeClr val="tx1"/>
                </a:solidFill>
                <a:latin typeface="Arial" panose="020B0604020202020204" pitchFamily="34" charset="0"/>
                <a:ea typeface="Arial Unicode MS" panose="020B0604020202020204" pitchFamily="34" charset="-128"/>
                <a:cs typeface="Arial" panose="020B0604020202020204" pitchFamily="34" charset="0"/>
              </a:rPr>
              <a:t> Павлодар </a:t>
            </a:r>
            <a:r>
              <a:rPr lang="ru-RU" altLang="en-US" sz="1600" dirty="0" err="1">
                <a:solidFill>
                  <a:schemeClr val="tx1"/>
                </a:solidFill>
                <a:latin typeface="Arial" panose="020B0604020202020204" pitchFamily="34" charset="0"/>
                <a:ea typeface="Arial Unicode MS" panose="020B0604020202020204" pitchFamily="34" charset="-128"/>
                <a:cs typeface="Arial" panose="020B0604020202020204" pitchFamily="34" charset="0"/>
              </a:rPr>
              <a:t>облысының</a:t>
            </a:r>
            <a:r>
              <a:rPr lang="ru-RU" altLang="en-US" sz="1600" dirty="0">
                <a:solidFill>
                  <a:schemeClr val="tx1"/>
                </a:solidFill>
                <a:latin typeface="Arial" panose="020B0604020202020204" pitchFamily="34" charset="0"/>
                <a:ea typeface="Arial Unicode MS" panose="020B0604020202020204" pitchFamily="34" charset="-128"/>
                <a:cs typeface="Arial" panose="020B0604020202020204" pitchFamily="34" charset="0"/>
              </a:rPr>
              <a:t> 2026-2028 </a:t>
            </a:r>
            <a:r>
              <a:rPr lang="ru-RU" altLang="en-US" sz="1600" dirty="0" err="1">
                <a:solidFill>
                  <a:schemeClr val="tx1"/>
                </a:solidFill>
                <a:latin typeface="Arial" panose="020B0604020202020204" pitchFamily="34" charset="0"/>
                <a:ea typeface="Arial Unicode MS" panose="020B0604020202020204" pitchFamily="34" charset="-128"/>
                <a:cs typeface="Arial" panose="020B0604020202020204" pitchFamily="34" charset="0"/>
              </a:rPr>
              <a:t>жылдарға</a:t>
            </a:r>
            <a:r>
              <a:rPr lang="ru-RU" altLang="en-US" sz="1600" dirty="0">
                <a:solidFill>
                  <a:schemeClr val="tx1"/>
                </a:solidFill>
                <a:latin typeface="Arial" panose="020B0604020202020204" pitchFamily="34" charset="0"/>
                <a:ea typeface="Arial Unicode MS" panose="020B0604020202020204" pitchFamily="34" charset="-128"/>
                <a:cs typeface="Arial" panose="020B0604020202020204" pitchFamily="34" charset="0"/>
              </a:rPr>
              <a:t> </a:t>
            </a:r>
            <a:r>
              <a:rPr lang="ru-RU" altLang="en-US" sz="1600" dirty="0" err="1">
                <a:solidFill>
                  <a:schemeClr val="tx1"/>
                </a:solidFill>
                <a:latin typeface="Arial" panose="020B0604020202020204" pitchFamily="34" charset="0"/>
                <a:ea typeface="Arial Unicode MS" panose="020B0604020202020204" pitchFamily="34" charset="-128"/>
                <a:cs typeface="Arial" panose="020B0604020202020204" pitchFamily="34" charset="0"/>
              </a:rPr>
              <a:t>арналған</a:t>
            </a:r>
            <a:r>
              <a:rPr lang="ru-RU" altLang="en-US" sz="1600" dirty="0">
                <a:solidFill>
                  <a:schemeClr val="tx1"/>
                </a:solidFill>
                <a:latin typeface="Arial" panose="020B0604020202020204" pitchFamily="34" charset="0"/>
                <a:ea typeface="Arial Unicode MS" panose="020B0604020202020204" pitchFamily="34" charset="-128"/>
                <a:cs typeface="Arial" panose="020B0604020202020204" pitchFamily="34" charset="0"/>
              </a:rPr>
              <a:t> </a:t>
            </a:r>
            <a:r>
              <a:rPr lang="ru-RU" altLang="en-US" sz="1600" dirty="0" err="1">
                <a:solidFill>
                  <a:schemeClr val="tx1"/>
                </a:solidFill>
                <a:latin typeface="Arial" panose="020B0604020202020204" pitchFamily="34" charset="0"/>
                <a:ea typeface="Arial Unicode MS" panose="020B0604020202020204" pitchFamily="34" charset="-128"/>
                <a:cs typeface="Arial" panose="020B0604020202020204" pitchFamily="34" charset="0"/>
              </a:rPr>
              <a:t>әлеуметтік-экономикалық</a:t>
            </a:r>
            <a:r>
              <a:rPr lang="ru-RU" altLang="en-US" sz="1600" dirty="0">
                <a:solidFill>
                  <a:schemeClr val="tx1"/>
                </a:solidFill>
                <a:latin typeface="Arial" panose="020B0604020202020204" pitchFamily="34" charset="0"/>
                <a:ea typeface="Arial Unicode MS" panose="020B0604020202020204" pitchFamily="34" charset="-128"/>
                <a:cs typeface="Arial" panose="020B0604020202020204" pitchFamily="34" charset="0"/>
              </a:rPr>
              <a:t> даму </a:t>
            </a:r>
            <a:r>
              <a:rPr lang="ru-RU" altLang="en-US" sz="1600" dirty="0" err="1">
                <a:solidFill>
                  <a:schemeClr val="tx1"/>
                </a:solidFill>
                <a:latin typeface="Arial" panose="020B0604020202020204" pitchFamily="34" charset="0"/>
                <a:ea typeface="Arial Unicode MS" panose="020B0604020202020204" pitchFamily="34" charset="-128"/>
                <a:cs typeface="Arial" panose="020B0604020202020204" pitchFamily="34" charset="0"/>
              </a:rPr>
              <a:t>болжамы</a:t>
            </a:r>
            <a:r>
              <a:rPr lang="ru-RU" altLang="en-US" sz="1600" dirty="0">
                <a:solidFill>
                  <a:schemeClr val="tx1"/>
                </a:solidFill>
                <a:latin typeface="Arial" panose="020B0604020202020204" pitchFamily="34" charset="0"/>
                <a:ea typeface="Arial Unicode MS" panose="020B0604020202020204" pitchFamily="34" charset="-128"/>
                <a:cs typeface="Arial" panose="020B0604020202020204" pitchFamily="34" charset="0"/>
              </a:rPr>
              <a:t> </a:t>
            </a:r>
            <a:r>
              <a:rPr lang="ru-RU" altLang="en-US" sz="1600" dirty="0" err="1">
                <a:solidFill>
                  <a:schemeClr val="tx1"/>
                </a:solidFill>
                <a:latin typeface="Arial" panose="020B0604020202020204" pitchFamily="34" charset="0"/>
                <a:ea typeface="Arial Unicode MS" panose="020B0604020202020204" pitchFamily="34" charset="-128"/>
                <a:cs typeface="Arial" panose="020B0604020202020204" pitchFamily="34" charset="0"/>
              </a:rPr>
              <a:t>және</a:t>
            </a:r>
            <a:r>
              <a:rPr lang="ru-RU" altLang="en-US" sz="1600" dirty="0">
                <a:solidFill>
                  <a:schemeClr val="tx1"/>
                </a:solidFill>
                <a:latin typeface="Arial" panose="020B0604020202020204" pitchFamily="34" charset="0"/>
                <a:ea typeface="Arial Unicode MS" panose="020B0604020202020204" pitchFamily="34" charset="-128"/>
                <a:cs typeface="Arial" panose="020B0604020202020204" pitchFamily="34" charset="0"/>
              </a:rPr>
              <a:t> </a:t>
            </a:r>
            <a:r>
              <a:rPr lang="ru-RU" altLang="en-US" sz="1600" dirty="0" err="1">
                <a:solidFill>
                  <a:schemeClr val="tx1"/>
                </a:solidFill>
                <a:latin typeface="Arial" panose="020B0604020202020204" pitchFamily="34" charset="0"/>
                <a:ea typeface="Arial Unicode MS" panose="020B0604020202020204" pitchFamily="34" charset="-128"/>
                <a:cs typeface="Arial" panose="020B0604020202020204" pitchFamily="34" charset="0"/>
              </a:rPr>
              <a:t>Ақсу</a:t>
            </a:r>
            <a:r>
              <a:rPr lang="ru-RU" altLang="en-US" sz="1600" dirty="0">
                <a:solidFill>
                  <a:schemeClr val="tx1"/>
                </a:solidFill>
                <a:latin typeface="Arial" panose="020B0604020202020204" pitchFamily="34" charset="0"/>
                <a:ea typeface="Arial Unicode MS" panose="020B0604020202020204" pitchFamily="34" charset="-128"/>
                <a:cs typeface="Arial" panose="020B0604020202020204" pitchFamily="34" charset="0"/>
              </a:rPr>
              <a:t> </a:t>
            </a:r>
            <a:r>
              <a:rPr lang="ru-RU" altLang="en-US" sz="1600" dirty="0" err="1">
                <a:solidFill>
                  <a:schemeClr val="tx1"/>
                </a:solidFill>
                <a:latin typeface="Arial" panose="020B0604020202020204" pitchFamily="34" charset="0"/>
                <a:ea typeface="Arial Unicode MS" panose="020B0604020202020204" pitchFamily="34" charset="-128"/>
                <a:cs typeface="Arial" panose="020B0604020202020204" pitchFamily="34" charset="0"/>
              </a:rPr>
              <a:t>қалалық</a:t>
            </a:r>
            <a:r>
              <a:rPr lang="ru-RU" altLang="en-US" sz="1600" dirty="0">
                <a:solidFill>
                  <a:schemeClr val="tx1"/>
                </a:solidFill>
                <a:latin typeface="Arial" panose="020B0604020202020204" pitchFamily="34" charset="0"/>
                <a:ea typeface="Arial Unicode MS" panose="020B0604020202020204" pitchFamily="34" charset="-128"/>
                <a:cs typeface="Arial" panose="020B0604020202020204" pitchFamily="34" charset="0"/>
              </a:rPr>
              <a:t> </a:t>
            </a:r>
            <a:r>
              <a:rPr lang="ru-RU" altLang="en-US" sz="1600" dirty="0" err="1">
                <a:solidFill>
                  <a:schemeClr val="tx1"/>
                </a:solidFill>
                <a:latin typeface="Arial" panose="020B0604020202020204" pitchFamily="34" charset="0"/>
                <a:ea typeface="Arial Unicode MS" panose="020B0604020202020204" pitchFamily="34" charset="-128"/>
                <a:cs typeface="Arial" panose="020B0604020202020204" pitchFamily="34" charset="0"/>
              </a:rPr>
              <a:t>мәслихатының</a:t>
            </a:r>
            <a:r>
              <a:rPr lang="ru-RU" altLang="en-US" sz="1600" dirty="0">
                <a:solidFill>
                  <a:schemeClr val="tx1"/>
                </a:solidFill>
                <a:latin typeface="Arial" panose="020B0604020202020204" pitchFamily="34" charset="0"/>
                <a:ea typeface="Arial Unicode MS" panose="020B0604020202020204" pitchFamily="34" charset="-128"/>
                <a:cs typeface="Arial" panose="020B0604020202020204" pitchFamily="34" charset="0"/>
              </a:rPr>
              <a:t> 2026 </a:t>
            </a:r>
            <a:r>
              <a:rPr lang="ru-RU" altLang="en-US" sz="1600" dirty="0" err="1">
                <a:solidFill>
                  <a:schemeClr val="tx1"/>
                </a:solidFill>
                <a:latin typeface="Arial" panose="020B0604020202020204" pitchFamily="34" charset="0"/>
                <a:ea typeface="Arial Unicode MS" panose="020B0604020202020204" pitchFamily="34" charset="-128"/>
                <a:cs typeface="Arial" panose="020B0604020202020204" pitchFamily="34" charset="0"/>
              </a:rPr>
              <a:t>жылғы</a:t>
            </a:r>
            <a:r>
              <a:rPr lang="ru-RU" altLang="en-US" sz="1600" dirty="0">
                <a:solidFill>
                  <a:schemeClr val="tx1"/>
                </a:solidFill>
                <a:latin typeface="Arial" panose="020B0604020202020204" pitchFamily="34" charset="0"/>
                <a:ea typeface="Arial Unicode MS" panose="020B0604020202020204" pitchFamily="34" charset="-128"/>
                <a:cs typeface="Arial" panose="020B0604020202020204" pitchFamily="34" charset="0"/>
              </a:rPr>
              <a:t> 5 </a:t>
            </a:r>
            <a:r>
              <a:rPr lang="kk-KZ" altLang="en-US" sz="1600" dirty="0">
                <a:solidFill>
                  <a:schemeClr val="tx1"/>
                </a:solidFill>
                <a:latin typeface="Arial" panose="020B0604020202020204" pitchFamily="34" charset="0"/>
                <a:ea typeface="Arial Unicode MS" panose="020B0604020202020204" pitchFamily="34" charset="-128"/>
                <a:cs typeface="Arial" panose="020B0604020202020204" pitchFamily="34" charset="0"/>
              </a:rPr>
              <a:t>қазаңнан </a:t>
            </a:r>
            <a:r>
              <a:rPr lang="ru-RU" altLang="en-US" sz="1600" dirty="0">
                <a:solidFill>
                  <a:schemeClr val="tx1"/>
                </a:solidFill>
                <a:latin typeface="Arial" panose="020B0604020202020204" pitchFamily="34" charset="0"/>
                <a:ea typeface="Arial Unicode MS" panose="020B0604020202020204" pitchFamily="34" charset="-128"/>
                <a:cs typeface="Arial" panose="020B0604020202020204" pitchFamily="34" charset="0"/>
              </a:rPr>
              <a:t>«</a:t>
            </a:r>
            <a:r>
              <a:rPr lang="ru-RU" altLang="en-US" sz="1600" dirty="0" err="1">
                <a:solidFill>
                  <a:schemeClr val="tx1"/>
                </a:solidFill>
                <a:latin typeface="Arial" panose="020B0604020202020204" pitchFamily="34" charset="0"/>
                <a:ea typeface="Arial Unicode MS" panose="020B0604020202020204" pitchFamily="34" charset="-128"/>
                <a:cs typeface="Arial" panose="020B0604020202020204" pitchFamily="34" charset="0"/>
              </a:rPr>
              <a:t>Ақсу</a:t>
            </a:r>
            <a:r>
              <a:rPr lang="ru-RU" altLang="en-US" sz="1600" dirty="0">
                <a:solidFill>
                  <a:schemeClr val="tx1"/>
                </a:solidFill>
                <a:latin typeface="Arial" panose="020B0604020202020204" pitchFamily="34" charset="0"/>
                <a:ea typeface="Arial Unicode MS" panose="020B0604020202020204" pitchFamily="34" charset="-128"/>
                <a:cs typeface="Arial" panose="020B0604020202020204" pitchFamily="34" charset="0"/>
              </a:rPr>
              <a:t> </a:t>
            </a:r>
            <a:r>
              <a:rPr lang="ru-RU" altLang="en-US" sz="1600" dirty="0" err="1">
                <a:solidFill>
                  <a:schemeClr val="tx1"/>
                </a:solidFill>
                <a:latin typeface="Arial" panose="020B0604020202020204" pitchFamily="34" charset="0"/>
                <a:ea typeface="Arial Unicode MS" panose="020B0604020202020204" pitchFamily="34" charset="-128"/>
                <a:cs typeface="Arial" panose="020B0604020202020204" pitchFamily="34" charset="0"/>
              </a:rPr>
              <a:t>қалалық</a:t>
            </a:r>
            <a:r>
              <a:rPr lang="ru-RU" altLang="en-US" sz="1600" dirty="0">
                <a:solidFill>
                  <a:schemeClr val="tx1"/>
                </a:solidFill>
                <a:latin typeface="Arial" panose="020B0604020202020204" pitchFamily="34" charset="0"/>
                <a:ea typeface="Arial Unicode MS" panose="020B0604020202020204" pitchFamily="34" charset="-128"/>
                <a:cs typeface="Arial" panose="020B0604020202020204" pitchFamily="34" charset="0"/>
              </a:rPr>
              <a:t> </a:t>
            </a:r>
            <a:r>
              <a:rPr lang="ru-RU" altLang="en-US" sz="1600" dirty="0" err="1">
                <a:solidFill>
                  <a:schemeClr val="tx1"/>
                </a:solidFill>
                <a:latin typeface="Arial" panose="020B0604020202020204" pitchFamily="34" charset="0"/>
                <a:ea typeface="Arial Unicode MS" panose="020B0604020202020204" pitchFamily="34" charset="-128"/>
                <a:cs typeface="Arial" panose="020B0604020202020204" pitchFamily="34" charset="0"/>
              </a:rPr>
              <a:t>мәслихатының</a:t>
            </a:r>
            <a:r>
              <a:rPr lang="ru-RU" altLang="en-US" sz="1600" dirty="0">
                <a:solidFill>
                  <a:schemeClr val="tx1"/>
                </a:solidFill>
                <a:latin typeface="Arial" panose="020B0604020202020204" pitchFamily="34" charset="0"/>
                <a:ea typeface="Arial Unicode MS" panose="020B0604020202020204" pitchFamily="34" charset="-128"/>
                <a:cs typeface="Arial" panose="020B0604020202020204" pitchFamily="34" charset="0"/>
              </a:rPr>
              <a:t> 2026 </a:t>
            </a:r>
            <a:r>
              <a:rPr lang="ru-RU" altLang="en-US" sz="1600" dirty="0" err="1">
                <a:solidFill>
                  <a:schemeClr val="tx1"/>
                </a:solidFill>
                <a:latin typeface="Arial" panose="020B0604020202020204" pitchFamily="34" charset="0"/>
                <a:ea typeface="Arial Unicode MS" panose="020B0604020202020204" pitchFamily="34" charset="-128"/>
                <a:cs typeface="Arial" panose="020B0604020202020204" pitchFamily="34" charset="0"/>
              </a:rPr>
              <a:t>жылғы</a:t>
            </a:r>
            <a:r>
              <a:rPr lang="ru-RU" altLang="en-US" sz="1600" dirty="0">
                <a:solidFill>
                  <a:schemeClr val="tx1"/>
                </a:solidFill>
                <a:latin typeface="Arial" panose="020B0604020202020204" pitchFamily="34" charset="0"/>
                <a:ea typeface="Arial Unicode MS" panose="020B0604020202020204" pitchFamily="34" charset="-128"/>
                <a:cs typeface="Arial" panose="020B0604020202020204" pitchFamily="34" charset="0"/>
              </a:rPr>
              <a:t> 19 </a:t>
            </a:r>
            <a:r>
              <a:rPr lang="ru-RU" altLang="en-US" sz="1600" dirty="0" err="1">
                <a:solidFill>
                  <a:schemeClr val="tx1"/>
                </a:solidFill>
                <a:latin typeface="Arial" panose="020B0604020202020204" pitchFamily="34" charset="0"/>
                <a:ea typeface="Arial Unicode MS" panose="020B0604020202020204" pitchFamily="34" charset="-128"/>
                <a:cs typeface="Arial" panose="020B0604020202020204" pitchFamily="34" charset="0"/>
              </a:rPr>
              <a:t>желтоқсандағы</a:t>
            </a:r>
            <a:r>
              <a:rPr lang="ru-RU" altLang="en-US" sz="1600" dirty="0">
                <a:solidFill>
                  <a:schemeClr val="tx1"/>
                </a:solidFill>
                <a:latin typeface="Arial" panose="020B0604020202020204" pitchFamily="34" charset="0"/>
                <a:ea typeface="Arial Unicode MS" panose="020B0604020202020204" pitchFamily="34" charset="-128"/>
                <a:cs typeface="Arial" panose="020B0604020202020204" pitchFamily="34" charset="0"/>
              </a:rPr>
              <a:t>» </a:t>
            </a:r>
            <a:r>
              <a:rPr lang="ru-RU" altLang="en-US" sz="1600" dirty="0" err="1">
                <a:solidFill>
                  <a:schemeClr val="tx1"/>
                </a:solidFill>
                <a:latin typeface="Arial" panose="020B0604020202020204" pitchFamily="34" charset="0"/>
                <a:ea typeface="Arial Unicode MS" panose="020B0604020202020204" pitchFamily="34" charset="-128"/>
                <a:cs typeface="Arial" panose="020B0604020202020204" pitchFamily="34" charset="0"/>
              </a:rPr>
              <a:t>Ақсу</a:t>
            </a:r>
            <a:r>
              <a:rPr lang="ru-RU" altLang="en-US" sz="1600" dirty="0">
                <a:solidFill>
                  <a:schemeClr val="tx1"/>
                </a:solidFill>
                <a:latin typeface="Arial" panose="020B0604020202020204" pitchFamily="34" charset="0"/>
                <a:ea typeface="Arial Unicode MS" panose="020B0604020202020204" pitchFamily="34" charset="-128"/>
                <a:cs typeface="Arial" panose="020B0604020202020204" pitchFamily="34" charset="0"/>
              </a:rPr>
              <a:t> </a:t>
            </a:r>
            <a:r>
              <a:rPr lang="ru-RU" altLang="en-US" sz="1600" dirty="0" err="1">
                <a:solidFill>
                  <a:schemeClr val="tx1"/>
                </a:solidFill>
                <a:latin typeface="Arial" panose="020B0604020202020204" pitchFamily="34" charset="0"/>
                <a:ea typeface="Arial Unicode MS" panose="020B0604020202020204" pitchFamily="34" charset="-128"/>
                <a:cs typeface="Arial" panose="020B0604020202020204" pitchFamily="34" charset="0"/>
              </a:rPr>
              <a:t>қаласының</a:t>
            </a:r>
            <a:r>
              <a:rPr lang="ru-RU" altLang="en-US" sz="1600" dirty="0">
                <a:solidFill>
                  <a:schemeClr val="tx1"/>
                </a:solidFill>
                <a:latin typeface="Arial" panose="020B0604020202020204" pitchFamily="34" charset="0"/>
                <a:ea typeface="Arial Unicode MS" panose="020B0604020202020204" pitchFamily="34" charset="-128"/>
                <a:cs typeface="Arial" panose="020B0604020202020204" pitchFamily="34" charset="0"/>
              </a:rPr>
              <a:t> </a:t>
            </a:r>
            <a:r>
              <a:rPr lang="ru-RU" altLang="en-US" sz="1600" dirty="0" err="1">
                <a:solidFill>
                  <a:schemeClr val="tx1"/>
                </a:solidFill>
                <a:latin typeface="Arial" panose="020B0604020202020204" pitchFamily="34" charset="0"/>
                <a:ea typeface="Arial Unicode MS" panose="020B0604020202020204" pitchFamily="34" charset="-128"/>
                <a:cs typeface="Arial" panose="020B0604020202020204" pitchFamily="34" charset="0"/>
              </a:rPr>
              <a:t>ауылдық</a:t>
            </a:r>
            <a:r>
              <a:rPr lang="ru-RU" altLang="en-US" sz="1600" dirty="0">
                <a:solidFill>
                  <a:schemeClr val="tx1"/>
                </a:solidFill>
                <a:latin typeface="Arial" panose="020B0604020202020204" pitchFamily="34" charset="0"/>
                <a:ea typeface="Arial Unicode MS" panose="020B0604020202020204" pitchFamily="34" charset="-128"/>
                <a:cs typeface="Arial" panose="020B0604020202020204" pitchFamily="34" charset="0"/>
              </a:rPr>
              <a:t> </a:t>
            </a:r>
            <a:r>
              <a:rPr lang="ru-RU" altLang="en-US" sz="1600" dirty="0" err="1">
                <a:solidFill>
                  <a:schemeClr val="tx1"/>
                </a:solidFill>
                <a:latin typeface="Arial" panose="020B0604020202020204" pitchFamily="34" charset="0"/>
                <a:ea typeface="Arial Unicode MS" panose="020B0604020202020204" pitchFamily="34" charset="-128"/>
                <a:cs typeface="Arial" panose="020B0604020202020204" pitchFamily="34" charset="0"/>
              </a:rPr>
              <a:t>округтерінің</a:t>
            </a:r>
            <a:r>
              <a:rPr lang="ru-RU" altLang="en-US" sz="1600" dirty="0">
                <a:solidFill>
                  <a:schemeClr val="tx1"/>
                </a:solidFill>
                <a:latin typeface="Arial" panose="020B0604020202020204" pitchFamily="34" charset="0"/>
                <a:ea typeface="Arial Unicode MS" panose="020B0604020202020204" pitchFamily="34" charset="-128"/>
                <a:cs typeface="Arial" panose="020B0604020202020204" pitchFamily="34" charset="0"/>
              </a:rPr>
              <a:t> 2026-2028 </a:t>
            </a:r>
            <a:r>
              <a:rPr lang="ru-RU" altLang="en-US" sz="1600" dirty="0" err="1">
                <a:solidFill>
                  <a:schemeClr val="tx1"/>
                </a:solidFill>
                <a:latin typeface="Arial" panose="020B0604020202020204" pitchFamily="34" charset="0"/>
                <a:ea typeface="Arial Unicode MS" panose="020B0604020202020204" pitchFamily="34" charset="-128"/>
                <a:cs typeface="Arial" panose="020B0604020202020204" pitchFamily="34" charset="0"/>
              </a:rPr>
              <a:t>жылдарға</a:t>
            </a:r>
            <a:r>
              <a:rPr lang="ru-RU" altLang="en-US" sz="1600" dirty="0">
                <a:solidFill>
                  <a:schemeClr val="tx1"/>
                </a:solidFill>
                <a:latin typeface="Arial" panose="020B0604020202020204" pitchFamily="34" charset="0"/>
                <a:ea typeface="Arial Unicode MS" panose="020B0604020202020204" pitchFamily="34" charset="-128"/>
                <a:cs typeface="Arial" panose="020B0604020202020204" pitchFamily="34" charset="0"/>
              </a:rPr>
              <a:t> </a:t>
            </a:r>
            <a:r>
              <a:rPr lang="ru-RU" altLang="en-US" sz="1600" dirty="0" err="1">
                <a:solidFill>
                  <a:schemeClr val="tx1"/>
                </a:solidFill>
                <a:latin typeface="Arial" panose="020B0604020202020204" pitchFamily="34" charset="0"/>
                <a:ea typeface="Arial Unicode MS" panose="020B0604020202020204" pitchFamily="34" charset="-128"/>
                <a:cs typeface="Arial" panose="020B0604020202020204" pitchFamily="34" charset="0"/>
              </a:rPr>
              <a:t>арналған</a:t>
            </a:r>
            <a:r>
              <a:rPr lang="ru-RU" altLang="en-US" sz="1600" dirty="0">
                <a:solidFill>
                  <a:schemeClr val="tx1"/>
                </a:solidFill>
                <a:latin typeface="Arial" panose="020B0604020202020204" pitchFamily="34" charset="0"/>
                <a:ea typeface="Arial Unicode MS" panose="020B0604020202020204" pitchFamily="34" charset="-128"/>
                <a:cs typeface="Arial" panose="020B0604020202020204" pitchFamily="34" charset="0"/>
              </a:rPr>
              <a:t> </a:t>
            </a:r>
            <a:r>
              <a:rPr lang="ru-RU" altLang="en-US" sz="1600" dirty="0" err="1">
                <a:solidFill>
                  <a:schemeClr val="tx1"/>
                </a:solidFill>
                <a:latin typeface="Arial" panose="020B0604020202020204" pitchFamily="34" charset="0"/>
                <a:ea typeface="Arial Unicode MS" panose="020B0604020202020204" pitchFamily="34" charset="-128"/>
                <a:cs typeface="Arial" panose="020B0604020202020204" pitchFamily="34" charset="0"/>
              </a:rPr>
              <a:t>бюджеті</a:t>
            </a:r>
            <a:r>
              <a:rPr lang="ru-RU" altLang="en-US" sz="1600" dirty="0">
                <a:solidFill>
                  <a:schemeClr val="tx1"/>
                </a:solidFill>
                <a:latin typeface="Arial" panose="020B0604020202020204" pitchFamily="34" charset="0"/>
                <a:ea typeface="Arial Unicode MS" panose="020B0604020202020204" pitchFamily="34" charset="-128"/>
                <a:cs typeface="Arial" panose="020B0604020202020204" pitchFamily="34" charset="0"/>
              </a:rPr>
              <a:t> </a:t>
            </a:r>
            <a:r>
              <a:rPr lang="ru-RU" altLang="en-US" sz="1600" dirty="0" err="1">
                <a:solidFill>
                  <a:schemeClr val="tx1"/>
                </a:solidFill>
                <a:latin typeface="Arial" panose="020B0604020202020204" pitchFamily="34" charset="0"/>
                <a:ea typeface="Arial Unicode MS" panose="020B0604020202020204" pitchFamily="34" charset="-128"/>
                <a:cs typeface="Arial" panose="020B0604020202020204" pitchFamily="34" charset="0"/>
              </a:rPr>
              <a:t>туралы</a:t>
            </a:r>
            <a:r>
              <a:rPr lang="ru-RU" altLang="en-US" sz="1600" dirty="0">
                <a:solidFill>
                  <a:schemeClr val="tx1"/>
                </a:solidFill>
                <a:latin typeface="Arial" panose="020B0604020202020204" pitchFamily="34" charset="0"/>
                <a:ea typeface="Arial Unicode MS" panose="020B0604020202020204" pitchFamily="34" charset="-128"/>
                <a:cs typeface="Arial" panose="020B0604020202020204" pitchFamily="34" charset="0"/>
              </a:rPr>
              <a:t> «№252/44 </a:t>
            </a:r>
            <a:r>
              <a:rPr lang="ru-RU" altLang="en-US" sz="1600" dirty="0" err="1">
                <a:solidFill>
                  <a:schemeClr val="tx1"/>
                </a:solidFill>
                <a:latin typeface="Arial" panose="020B0604020202020204" pitchFamily="34" charset="0"/>
                <a:ea typeface="Arial Unicode MS" panose="020B0604020202020204" pitchFamily="34" charset="-128"/>
                <a:cs typeface="Arial" panose="020B0604020202020204" pitchFamily="34" charset="0"/>
              </a:rPr>
              <a:t>шешіміне</a:t>
            </a:r>
            <a:r>
              <a:rPr lang="ru-RU" altLang="en-US" sz="1600" dirty="0">
                <a:solidFill>
                  <a:schemeClr val="tx1"/>
                </a:solidFill>
                <a:latin typeface="Arial" panose="020B0604020202020204" pitchFamily="34" charset="0"/>
                <a:ea typeface="Arial Unicode MS" panose="020B0604020202020204" pitchFamily="34" charset="-128"/>
                <a:cs typeface="Arial" panose="020B0604020202020204" pitchFamily="34" charset="0"/>
              </a:rPr>
              <a:t> </a:t>
            </a:r>
            <a:r>
              <a:rPr lang="ru-RU" altLang="en-US" sz="1600" dirty="0" err="1">
                <a:solidFill>
                  <a:schemeClr val="tx1"/>
                </a:solidFill>
                <a:latin typeface="Arial" panose="020B0604020202020204" pitchFamily="34" charset="0"/>
                <a:ea typeface="Arial Unicode MS" panose="020B0604020202020204" pitchFamily="34" charset="-128"/>
                <a:cs typeface="Arial" panose="020B0604020202020204" pitchFamily="34" charset="0"/>
              </a:rPr>
              <a:t>өзгерістер</a:t>
            </a:r>
            <a:r>
              <a:rPr lang="ru-RU" altLang="en-US" sz="1600" dirty="0">
                <a:solidFill>
                  <a:schemeClr val="tx1"/>
                </a:solidFill>
                <a:latin typeface="Arial" panose="020B0604020202020204" pitchFamily="34" charset="0"/>
                <a:ea typeface="Arial Unicode MS" panose="020B0604020202020204" pitchFamily="34" charset="-128"/>
                <a:cs typeface="Arial" panose="020B0604020202020204" pitchFamily="34" charset="0"/>
              </a:rPr>
              <a:t> </a:t>
            </a:r>
            <a:r>
              <a:rPr lang="ru-RU" altLang="en-US" sz="1600" dirty="0" err="1">
                <a:solidFill>
                  <a:schemeClr val="tx1"/>
                </a:solidFill>
                <a:latin typeface="Arial" panose="020B0604020202020204" pitchFamily="34" charset="0"/>
                <a:ea typeface="Arial Unicode MS" panose="020B0604020202020204" pitchFamily="34" charset="-128"/>
                <a:cs typeface="Arial" panose="020B0604020202020204" pitchFamily="34" charset="0"/>
              </a:rPr>
              <a:t>енгізу</a:t>
            </a:r>
            <a:r>
              <a:rPr lang="ru-RU" altLang="en-US" sz="1600" dirty="0">
                <a:solidFill>
                  <a:schemeClr val="tx1"/>
                </a:solidFill>
                <a:latin typeface="Arial" panose="020B0604020202020204" pitchFamily="34" charset="0"/>
                <a:ea typeface="Arial Unicode MS" panose="020B0604020202020204" pitchFamily="34" charset="-128"/>
                <a:cs typeface="Arial" panose="020B0604020202020204" pitchFamily="34" charset="0"/>
              </a:rPr>
              <a:t> </a:t>
            </a:r>
            <a:r>
              <a:rPr lang="ru-RU" altLang="en-US" sz="1600" dirty="0" err="1">
                <a:solidFill>
                  <a:schemeClr val="tx1"/>
                </a:solidFill>
                <a:latin typeface="Arial" panose="020B0604020202020204" pitchFamily="34" charset="0"/>
                <a:ea typeface="Arial Unicode MS" panose="020B0604020202020204" pitchFamily="34" charset="-128"/>
                <a:cs typeface="Arial" panose="020B0604020202020204" pitchFamily="34" charset="0"/>
              </a:rPr>
              <a:t>туралы</a:t>
            </a:r>
            <a:r>
              <a:rPr lang="ru-RU" altLang="en-US" sz="1600" dirty="0">
                <a:solidFill>
                  <a:schemeClr val="tx1"/>
                </a:solidFill>
                <a:latin typeface="Arial" panose="020B0604020202020204" pitchFamily="34" charset="0"/>
                <a:ea typeface="Arial Unicode MS" panose="020B0604020202020204" pitchFamily="34" charset="-128"/>
                <a:cs typeface="Arial" panose="020B0604020202020204" pitchFamily="34" charset="0"/>
              </a:rPr>
              <a:t>» № 302/55 </a:t>
            </a:r>
            <a:r>
              <a:rPr lang="ru-RU" altLang="en-US" sz="1600" dirty="0" err="1">
                <a:solidFill>
                  <a:schemeClr val="tx1"/>
                </a:solidFill>
                <a:latin typeface="Arial" panose="020B0604020202020204" pitchFamily="34" charset="0"/>
                <a:ea typeface="Arial Unicode MS" panose="020B0604020202020204" pitchFamily="34" charset="-128"/>
                <a:cs typeface="Arial" panose="020B0604020202020204" pitchFamily="34" charset="0"/>
              </a:rPr>
              <a:t>шешімімен</a:t>
            </a:r>
            <a:r>
              <a:rPr lang="ru-RU" altLang="en-US" sz="1600" dirty="0">
                <a:solidFill>
                  <a:schemeClr val="tx1"/>
                </a:solidFill>
                <a:latin typeface="Arial" panose="020B0604020202020204" pitchFamily="34" charset="0"/>
                <a:ea typeface="Arial Unicode MS" panose="020B0604020202020204" pitchFamily="34" charset="-128"/>
                <a:cs typeface="Arial" panose="020B0604020202020204" pitchFamily="34" charset="0"/>
              </a:rPr>
              <a:t> </a:t>
            </a:r>
            <a:r>
              <a:rPr lang="ru-RU" altLang="en-US" sz="1600" dirty="0" err="1">
                <a:solidFill>
                  <a:schemeClr val="tx1"/>
                </a:solidFill>
                <a:latin typeface="Arial" panose="020B0604020202020204" pitchFamily="34" charset="0"/>
                <a:ea typeface="Arial Unicode MS" panose="020B0604020202020204" pitchFamily="34" charset="-128"/>
                <a:cs typeface="Arial" panose="020B0604020202020204" pitchFamily="34" charset="0"/>
              </a:rPr>
              <a:t>бекітілген</a:t>
            </a:r>
            <a:r>
              <a:rPr lang="ru-RU" altLang="en-US" sz="1600" dirty="0">
                <a:solidFill>
                  <a:schemeClr val="tx1"/>
                </a:solidFill>
                <a:latin typeface="Arial" panose="020B0604020202020204" pitchFamily="34" charset="0"/>
                <a:ea typeface="Arial Unicode MS" panose="020B0604020202020204" pitchFamily="34" charset="-128"/>
                <a:cs typeface="Arial" panose="020B0604020202020204" pitchFamily="34" charset="0"/>
              </a:rPr>
              <a:t>.</a:t>
            </a:r>
            <a:endParaRPr lang="ru-RU" dirty="0">
              <a:latin typeface="Palatino Linotype" panose="02040502050505030304" pitchFamily="18" charset="0"/>
            </a:endParaRPr>
          </a:p>
          <a:p>
            <a:pPr marL="0" indent="0">
              <a:buNone/>
            </a:pPr>
            <a:r>
              <a:rPr lang="en-US" b="1" dirty="0">
                <a:latin typeface="Palatino Linotype" panose="02040502050505030304" pitchFamily="18" charset="0"/>
              </a:rPr>
              <a:t>  </a:t>
            </a:r>
            <a:endParaRPr lang="ru-RU" b="1" dirty="0">
              <a:latin typeface="Palatino Linotype" panose="02040502050505030304" pitchFamily="18" charset="0"/>
            </a:endParaRPr>
          </a:p>
        </p:txBody>
      </p:sp>
      <p:sp>
        <p:nvSpPr>
          <p:cNvPr id="9" name="Нашивка 8"/>
          <p:cNvSpPr/>
          <p:nvPr/>
        </p:nvSpPr>
        <p:spPr>
          <a:xfrm>
            <a:off x="585411" y="3580935"/>
            <a:ext cx="360040" cy="262273"/>
          </a:xfrm>
          <a:prstGeom prst="chevron">
            <a:avLst/>
          </a:prstGeom>
          <a:solidFill>
            <a:srgbClr val="0000FF"/>
          </a:solidFill>
        </p:spPr>
        <p:style>
          <a:lnRef idx="1">
            <a:schemeClr val="accent2"/>
          </a:lnRef>
          <a:fillRef idx="3">
            <a:schemeClr val="accent2"/>
          </a:fillRef>
          <a:effectRef idx="2">
            <a:schemeClr val="accent2"/>
          </a:effectRef>
          <a:fontRef idx="minor">
            <a:schemeClr val="lt1"/>
          </a:fontRef>
        </p:style>
        <p:txBody>
          <a:bodyPr rtlCol="0" anchor="ctr"/>
          <a:lstStyle/>
          <a:p>
            <a:pPr algn="ctr"/>
            <a:endParaRPr lang="ru-RU">
              <a:solidFill>
                <a:schemeClr val="tx1"/>
              </a:solidFill>
            </a:endParaRPr>
          </a:p>
        </p:txBody>
      </p:sp>
      <p:sp>
        <p:nvSpPr>
          <p:cNvPr id="10" name="Нашивка 9"/>
          <p:cNvSpPr/>
          <p:nvPr/>
        </p:nvSpPr>
        <p:spPr>
          <a:xfrm>
            <a:off x="585411" y="4555586"/>
            <a:ext cx="360040" cy="262273"/>
          </a:xfrm>
          <a:prstGeom prst="chevron">
            <a:avLst/>
          </a:prstGeom>
          <a:solidFill>
            <a:srgbClr val="0000FF"/>
          </a:solidFill>
        </p:spPr>
        <p:style>
          <a:lnRef idx="1">
            <a:schemeClr val="accent2"/>
          </a:lnRef>
          <a:fillRef idx="3">
            <a:schemeClr val="accent2"/>
          </a:fillRef>
          <a:effectRef idx="2">
            <a:schemeClr val="accent2"/>
          </a:effectRef>
          <a:fontRef idx="minor">
            <a:schemeClr val="lt1"/>
          </a:fontRef>
        </p:style>
        <p:txBody>
          <a:bodyPr rtlCol="0" anchor="ctr"/>
          <a:lstStyle/>
          <a:p>
            <a:pPr algn="ctr"/>
            <a:endParaRPr lang="ru-RU">
              <a:solidFill>
                <a:schemeClr val="tx1"/>
              </a:solidFill>
            </a:endParaRPr>
          </a:p>
        </p:txBody>
      </p:sp>
      <p:sp>
        <p:nvSpPr>
          <p:cNvPr id="11" name="Нашивка 10"/>
          <p:cNvSpPr/>
          <p:nvPr/>
        </p:nvSpPr>
        <p:spPr>
          <a:xfrm>
            <a:off x="585411" y="1777869"/>
            <a:ext cx="360040" cy="262273"/>
          </a:xfrm>
          <a:prstGeom prst="chevron">
            <a:avLst/>
          </a:prstGeom>
          <a:solidFill>
            <a:srgbClr val="0000FF"/>
          </a:solidFill>
        </p:spPr>
        <p:style>
          <a:lnRef idx="1">
            <a:schemeClr val="accent2"/>
          </a:lnRef>
          <a:fillRef idx="3">
            <a:schemeClr val="accent2"/>
          </a:fillRef>
          <a:effectRef idx="2">
            <a:schemeClr val="accent2"/>
          </a:effectRef>
          <a:fontRef idx="minor">
            <a:schemeClr val="lt1"/>
          </a:fontRef>
        </p:style>
        <p:txBody>
          <a:bodyPr rtlCol="0" anchor="ctr"/>
          <a:lstStyle/>
          <a:p>
            <a:pPr algn="ctr"/>
            <a:endParaRPr lang="ru-RU">
              <a:solidFill>
                <a:schemeClr val="tx1"/>
              </a:solidFill>
            </a:endParaRPr>
          </a:p>
        </p:txBody>
      </p:sp>
    </p:spTree>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кругленный прямоугольник 1"/>
          <p:cNvSpPr/>
          <p:nvPr/>
        </p:nvSpPr>
        <p:spPr>
          <a:xfrm>
            <a:off x="0" y="3762"/>
            <a:ext cx="9144000" cy="144016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hangingPunct="1">
              <a:spcBef>
                <a:spcPts val="800"/>
              </a:spcBef>
              <a:buClr>
                <a:srgbClr val="000000"/>
              </a:buClr>
              <a:buFont typeface="Wingdings 2" panose="05020102010507070707" pitchFamily="18" charset="2"/>
              <a:buNone/>
              <a:tabLst>
                <a:tab pos="342900" algn="l"/>
                <a:tab pos="447675" algn="l"/>
                <a:tab pos="896620" algn="l"/>
                <a:tab pos="1346200" algn="l"/>
                <a:tab pos="1795145" algn="l"/>
                <a:tab pos="2244725" algn="l"/>
                <a:tab pos="2693670" algn="l"/>
                <a:tab pos="3143250" algn="l"/>
                <a:tab pos="3592195" algn="l"/>
                <a:tab pos="4041775" algn="l"/>
                <a:tab pos="4490720" algn="l"/>
                <a:tab pos="4940300" algn="l"/>
                <a:tab pos="5389245" algn="l"/>
                <a:tab pos="5838825" algn="l"/>
                <a:tab pos="6287770" algn="l"/>
                <a:tab pos="6737350" algn="l"/>
                <a:tab pos="7186295" algn="l"/>
                <a:tab pos="7635875" algn="l"/>
                <a:tab pos="8084820" algn="l"/>
                <a:tab pos="8534400" algn="l"/>
                <a:tab pos="8983345" algn="l"/>
              </a:tabLst>
            </a:pPr>
            <a:r>
              <a:rPr lang="en-US" sz="2800" b="1" u="sng" dirty="0">
                <a:solidFill>
                  <a:schemeClr val="tx1"/>
                </a:solidFill>
                <a:latin typeface="Arial" panose="020B0604020202020204" pitchFamily="34" charset="0"/>
                <a:cs typeface="Arial" panose="020B0604020202020204" pitchFamily="34" charset="0"/>
              </a:rPr>
              <a:t>Ауыл бюджетін</a:t>
            </a:r>
          </a:p>
          <a:p>
            <a:pPr algn="ctr" eaLnBrk="1" hangingPunct="1">
              <a:spcBef>
                <a:spcPts val="800"/>
              </a:spcBef>
              <a:buClr>
                <a:srgbClr val="000000"/>
              </a:buClr>
              <a:buFont typeface="Wingdings 2" panose="05020102010507070707" pitchFamily="18" charset="2"/>
              <a:buNone/>
              <a:tabLst>
                <a:tab pos="342900" algn="l"/>
                <a:tab pos="447675" algn="l"/>
                <a:tab pos="896620" algn="l"/>
                <a:tab pos="1346200" algn="l"/>
                <a:tab pos="1795145" algn="l"/>
                <a:tab pos="2244725" algn="l"/>
                <a:tab pos="2693670" algn="l"/>
                <a:tab pos="3143250" algn="l"/>
                <a:tab pos="3592195" algn="l"/>
                <a:tab pos="4041775" algn="l"/>
                <a:tab pos="4490720" algn="l"/>
                <a:tab pos="4940300" algn="l"/>
                <a:tab pos="5389245" algn="l"/>
                <a:tab pos="5838825" algn="l"/>
                <a:tab pos="6287770" algn="l"/>
                <a:tab pos="6737350" algn="l"/>
                <a:tab pos="7186295" algn="l"/>
                <a:tab pos="7635875" algn="l"/>
                <a:tab pos="8084820" algn="l"/>
                <a:tab pos="8534400" algn="l"/>
                <a:tab pos="8983345" algn="l"/>
              </a:tabLst>
            </a:pPr>
            <a:r>
              <a:rPr lang="en-US" sz="2800" b="1" u="sng" dirty="0">
                <a:solidFill>
                  <a:schemeClr val="tx1"/>
                </a:solidFill>
                <a:latin typeface="Arial" panose="020B0604020202020204" pitchFamily="34" charset="0"/>
                <a:cs typeface="Arial" panose="020B0604020202020204" pitchFamily="34" charset="0"/>
              </a:rPr>
              <a:t>әзірлеу процесі</a:t>
            </a:r>
            <a:endParaRPr lang="ru-RU" altLang="ru-RU" sz="2800" b="1" u="sng" dirty="0">
              <a:solidFill>
                <a:schemeClr val="tx1"/>
              </a:solidFill>
              <a:latin typeface="Arial" panose="020B0604020202020204" pitchFamily="34" charset="0"/>
              <a:cs typeface="Arial" panose="020B0604020202020204" pitchFamily="34" charset="0"/>
            </a:endParaRPr>
          </a:p>
        </p:txBody>
      </p:sp>
      <p:sp>
        <p:nvSpPr>
          <p:cNvPr id="4" name="Прямоугольник с двумя усеченными противолежащими углами 3"/>
          <p:cNvSpPr/>
          <p:nvPr/>
        </p:nvSpPr>
        <p:spPr>
          <a:xfrm>
            <a:off x="179512" y="1443922"/>
            <a:ext cx="4536504" cy="644494"/>
          </a:xfrm>
          <a:prstGeom prst="snip2DiagRect">
            <a:avLst/>
          </a:prstGeom>
        </p:spPr>
        <p:style>
          <a:lnRef idx="1">
            <a:schemeClr val="accent2"/>
          </a:lnRef>
          <a:fillRef idx="2">
            <a:schemeClr val="accent2"/>
          </a:fillRef>
          <a:effectRef idx="1">
            <a:schemeClr val="accent2"/>
          </a:effectRef>
          <a:fontRef idx="minor">
            <a:schemeClr val="dk1"/>
          </a:fontRef>
        </p:style>
        <p:txBody>
          <a:bodyPr rtlCol="0" anchor="ctr"/>
          <a:lstStyle/>
          <a:p>
            <a:pPr>
              <a:lnSpc>
                <a:spcPct val="107000"/>
              </a:lnSpc>
              <a:spcAft>
                <a:spcPts val="800"/>
              </a:spcAft>
            </a:pPr>
            <a:r>
              <a:rPr lang="en-US" sz="1200" b="1" dirty="0">
                <a:solidFill>
                  <a:schemeClr val="tx1"/>
                </a:solidFill>
              </a:rPr>
              <a:t>Жергілікті бюджеттік бағдарламалар әкімшілерінің бюджеттік өтінімдерін және бюджеттік бағдарламаларының жобаларын жасау және қарау</a:t>
            </a:r>
            <a:endParaRPr lang="ru-RU" sz="1200" b="1" dirty="0">
              <a:solidFill>
                <a:schemeClr val="tx1"/>
              </a:solidFill>
            </a:endParaRPr>
          </a:p>
        </p:txBody>
      </p:sp>
      <p:sp>
        <p:nvSpPr>
          <p:cNvPr id="5" name="Прямоугольник с двумя усеченными противолежащими углами 4"/>
          <p:cNvSpPr/>
          <p:nvPr/>
        </p:nvSpPr>
        <p:spPr>
          <a:xfrm>
            <a:off x="195095" y="2211743"/>
            <a:ext cx="4536504" cy="597933"/>
          </a:xfrm>
          <a:prstGeom prst="snip2Diag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200" b="1" dirty="0">
                <a:solidFill>
                  <a:schemeClr val="tx1"/>
                </a:solidFill>
              </a:rPr>
              <a:t>Ауылдық округ бюджетінің жобасын жасау және оны жергілікті қоғамдастық жиналысымен келісу</a:t>
            </a:r>
            <a:endParaRPr lang="ru-RU" sz="1200" b="1" dirty="0">
              <a:solidFill>
                <a:schemeClr val="tx1"/>
              </a:solidFill>
            </a:endParaRPr>
          </a:p>
        </p:txBody>
      </p:sp>
      <p:sp>
        <p:nvSpPr>
          <p:cNvPr id="8" name="Прямоугольник с двумя усеченными противолежащими углами 7"/>
          <p:cNvSpPr/>
          <p:nvPr/>
        </p:nvSpPr>
        <p:spPr>
          <a:xfrm>
            <a:off x="195095" y="3042495"/>
            <a:ext cx="4536504" cy="580051"/>
          </a:xfrm>
          <a:prstGeom prst="snip2Diag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200" b="1" dirty="0">
                <a:solidFill>
                  <a:schemeClr val="tx1"/>
                </a:solidFill>
              </a:rPr>
              <a:t>Ауылдық округ бюджетінің жобасын қаланың бюджет комиссиясының қарауы және айқындауы</a:t>
            </a:r>
            <a:endParaRPr lang="ru-RU" sz="1200" b="1" dirty="0">
              <a:solidFill>
                <a:schemeClr val="tx1"/>
              </a:solidFill>
            </a:endParaRPr>
          </a:p>
        </p:txBody>
      </p:sp>
      <p:sp>
        <p:nvSpPr>
          <p:cNvPr id="9" name="Прямоугольник с двумя усеченными противолежащими углами 8"/>
          <p:cNvSpPr/>
          <p:nvPr/>
        </p:nvSpPr>
        <p:spPr>
          <a:xfrm>
            <a:off x="204187" y="3816701"/>
            <a:ext cx="4536504" cy="604350"/>
          </a:xfrm>
          <a:prstGeom prst="snip2Diag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200" b="1" dirty="0">
                <a:solidFill>
                  <a:schemeClr val="tx1"/>
                </a:solidFill>
              </a:rPr>
              <a:t>Қаланың бюджет комиссиясы мақұлдаған ауылдық округ бюджетінің жобасын жергілікті қоғамдастық жиналысының қарауына ұсыну</a:t>
            </a:r>
            <a:endParaRPr lang="ru-RU" sz="1200" b="1" dirty="0">
              <a:solidFill>
                <a:schemeClr val="tx1"/>
              </a:solidFill>
            </a:endParaRPr>
          </a:p>
        </p:txBody>
      </p:sp>
      <p:sp>
        <p:nvSpPr>
          <p:cNvPr id="10" name="Прямоугольник с двумя усеченными противолежащими углами 9"/>
          <p:cNvSpPr/>
          <p:nvPr/>
        </p:nvSpPr>
        <p:spPr>
          <a:xfrm>
            <a:off x="220665" y="4615206"/>
            <a:ext cx="4536504" cy="626990"/>
          </a:xfrm>
          <a:prstGeom prst="snip2Diag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200" b="1" dirty="0">
                <a:solidFill>
                  <a:schemeClr val="tx1"/>
                </a:solidFill>
              </a:rPr>
              <a:t>Ауылдық округ бюджетінің жобасын әкімдіктің қарауына ұсыну</a:t>
            </a:r>
            <a:endParaRPr lang="ru-RU" sz="1200" b="1" dirty="0">
              <a:solidFill>
                <a:schemeClr val="tx1"/>
              </a:solidFill>
            </a:endParaRPr>
          </a:p>
        </p:txBody>
      </p:sp>
      <p:sp>
        <p:nvSpPr>
          <p:cNvPr id="11" name="Прямоугольник с двумя усеченными противолежащими углами 10"/>
          <p:cNvSpPr/>
          <p:nvPr/>
        </p:nvSpPr>
        <p:spPr>
          <a:xfrm>
            <a:off x="236272" y="5436351"/>
            <a:ext cx="4536504" cy="618697"/>
          </a:xfrm>
          <a:prstGeom prst="snip2Diag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200" b="1" dirty="0">
                <a:solidFill>
                  <a:schemeClr val="tx1"/>
                </a:solidFill>
              </a:rPr>
              <a:t>Қала мәслихатының ауылдық округ бюджетін бекітуі</a:t>
            </a:r>
            <a:endParaRPr lang="ru-RU" sz="1200" b="1" dirty="0">
              <a:solidFill>
                <a:schemeClr val="tx1"/>
              </a:solidFill>
            </a:endParaRPr>
          </a:p>
        </p:txBody>
      </p:sp>
      <p:sp>
        <p:nvSpPr>
          <p:cNvPr id="6" name="Прямоугольник с двумя усеченными противолежащими углами 5"/>
          <p:cNvSpPr/>
          <p:nvPr/>
        </p:nvSpPr>
        <p:spPr>
          <a:xfrm>
            <a:off x="5436096" y="1443922"/>
            <a:ext cx="2520280" cy="610012"/>
          </a:xfrm>
          <a:prstGeom prst="snip2Diag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200" b="1" dirty="0">
                <a:solidFill>
                  <a:schemeClr val="tx1"/>
                </a:solidFill>
              </a:rPr>
              <a:t>Ағымдағы қаржы жылының 15 мамырына дейін</a:t>
            </a:r>
            <a:endParaRPr lang="ru-RU" sz="1200" b="1" dirty="0">
              <a:solidFill>
                <a:schemeClr val="tx1"/>
              </a:solidFill>
            </a:endParaRPr>
          </a:p>
        </p:txBody>
      </p:sp>
      <p:sp>
        <p:nvSpPr>
          <p:cNvPr id="13" name="Прямоугольник с двумя усеченными противолежащими углами 12"/>
          <p:cNvSpPr/>
          <p:nvPr/>
        </p:nvSpPr>
        <p:spPr>
          <a:xfrm>
            <a:off x="5420513" y="2248726"/>
            <a:ext cx="2520280" cy="597933"/>
          </a:xfrm>
          <a:prstGeom prst="snip2Diag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200" b="1" dirty="0">
                <a:solidFill>
                  <a:schemeClr val="tx1"/>
                </a:solidFill>
              </a:rPr>
              <a:t>Ағымдағы қаржы жылының 1  қыркүйегіне дейін</a:t>
            </a:r>
            <a:endParaRPr lang="ru-RU" sz="1200" b="1" dirty="0">
              <a:solidFill>
                <a:schemeClr val="tx1"/>
              </a:solidFill>
            </a:endParaRPr>
          </a:p>
        </p:txBody>
      </p:sp>
      <p:sp>
        <p:nvSpPr>
          <p:cNvPr id="14" name="Прямоугольник с двумя усеченными противолежащими углами 13"/>
          <p:cNvSpPr/>
          <p:nvPr/>
        </p:nvSpPr>
        <p:spPr>
          <a:xfrm>
            <a:off x="5436096" y="3036416"/>
            <a:ext cx="2520280" cy="582353"/>
          </a:xfrm>
          <a:prstGeom prst="snip2Diag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200" b="1" dirty="0">
                <a:solidFill>
                  <a:schemeClr val="tx1"/>
                </a:solidFill>
              </a:rPr>
              <a:t>Ағымдағы қаржы жылының 15 қазанына дейін</a:t>
            </a:r>
            <a:endParaRPr lang="ru-RU" sz="1200" b="1" dirty="0">
              <a:solidFill>
                <a:schemeClr val="tx1"/>
              </a:solidFill>
            </a:endParaRPr>
          </a:p>
        </p:txBody>
      </p:sp>
      <p:sp>
        <p:nvSpPr>
          <p:cNvPr id="15" name="Прямоугольник с двумя усеченными противолежащими углами 14"/>
          <p:cNvSpPr/>
          <p:nvPr/>
        </p:nvSpPr>
        <p:spPr>
          <a:xfrm>
            <a:off x="5420513" y="3816701"/>
            <a:ext cx="2520280" cy="604350"/>
          </a:xfrm>
          <a:prstGeom prst="snip2Diag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200" b="1" dirty="0">
                <a:solidFill>
                  <a:schemeClr val="tx1"/>
                </a:solidFill>
              </a:rPr>
              <a:t>Ағымдағы қаржы жылының 1  қарашасына дейін</a:t>
            </a:r>
            <a:endParaRPr lang="ru-RU" sz="1200" b="1" dirty="0">
              <a:solidFill>
                <a:schemeClr val="tx1"/>
              </a:solidFill>
            </a:endParaRPr>
          </a:p>
        </p:txBody>
      </p:sp>
      <p:sp>
        <p:nvSpPr>
          <p:cNvPr id="16" name="Прямоугольник с двумя усеченными противолежащими углами 15"/>
          <p:cNvSpPr/>
          <p:nvPr/>
        </p:nvSpPr>
        <p:spPr>
          <a:xfrm>
            <a:off x="5436096" y="4624597"/>
            <a:ext cx="2520280" cy="631387"/>
          </a:xfrm>
          <a:prstGeom prst="snip2Diag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200" b="1" dirty="0">
                <a:solidFill>
                  <a:schemeClr val="tx1"/>
                </a:solidFill>
              </a:rPr>
              <a:t>Ағымдағы қаржы жылының 10  қарашасына дейін</a:t>
            </a:r>
            <a:endParaRPr lang="ru-RU" sz="1200" b="1" dirty="0">
              <a:solidFill>
                <a:schemeClr val="tx1"/>
              </a:solidFill>
            </a:endParaRPr>
          </a:p>
        </p:txBody>
      </p:sp>
      <p:sp>
        <p:nvSpPr>
          <p:cNvPr id="17" name="Прямоугольник с двумя усеченными противолежащими углами 16"/>
          <p:cNvSpPr/>
          <p:nvPr/>
        </p:nvSpPr>
        <p:spPr>
          <a:xfrm>
            <a:off x="5420513" y="5459514"/>
            <a:ext cx="2520280" cy="621074"/>
          </a:xfrm>
          <a:prstGeom prst="snip2Diag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200" b="1" dirty="0">
                <a:solidFill>
                  <a:schemeClr val="tx1"/>
                </a:solidFill>
              </a:rPr>
              <a:t>Қала бюджеті бекітілгеннен кейін 2 апта мерзімде</a:t>
            </a:r>
            <a:endParaRPr lang="ru-RU" sz="1200" b="1" dirty="0">
              <a:solidFill>
                <a:schemeClr val="tx1"/>
              </a:solidFill>
            </a:endParaRPr>
          </a:p>
        </p:txBody>
      </p:sp>
      <p:sp>
        <p:nvSpPr>
          <p:cNvPr id="7" name="Двойная стрелка влево/вправо 6"/>
          <p:cNvSpPr/>
          <p:nvPr/>
        </p:nvSpPr>
        <p:spPr>
          <a:xfrm>
            <a:off x="4731599" y="1628460"/>
            <a:ext cx="688914" cy="291356"/>
          </a:xfrm>
          <a:prstGeom prst="lef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ru-RU"/>
          </a:p>
        </p:txBody>
      </p:sp>
      <p:sp>
        <p:nvSpPr>
          <p:cNvPr id="24" name="Двойная стрелка влево/вправо 23"/>
          <p:cNvSpPr/>
          <p:nvPr/>
        </p:nvSpPr>
        <p:spPr>
          <a:xfrm>
            <a:off x="4731599" y="2382844"/>
            <a:ext cx="688914" cy="291356"/>
          </a:xfrm>
          <a:prstGeom prst="lef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ru-RU"/>
          </a:p>
        </p:txBody>
      </p:sp>
      <p:sp>
        <p:nvSpPr>
          <p:cNvPr id="25" name="Двойная стрелка влево/вправо 24"/>
          <p:cNvSpPr/>
          <p:nvPr/>
        </p:nvSpPr>
        <p:spPr>
          <a:xfrm>
            <a:off x="4747182" y="3180869"/>
            <a:ext cx="688914" cy="291356"/>
          </a:xfrm>
          <a:prstGeom prst="lef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ru-RU"/>
          </a:p>
        </p:txBody>
      </p:sp>
      <p:sp>
        <p:nvSpPr>
          <p:cNvPr id="26" name="Двойная стрелка влево/вправо 25"/>
          <p:cNvSpPr/>
          <p:nvPr/>
        </p:nvSpPr>
        <p:spPr>
          <a:xfrm>
            <a:off x="4731599" y="3952887"/>
            <a:ext cx="688914" cy="291356"/>
          </a:xfrm>
          <a:prstGeom prst="lef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ru-RU"/>
          </a:p>
        </p:txBody>
      </p:sp>
      <p:sp>
        <p:nvSpPr>
          <p:cNvPr id="27" name="Двойная стрелка влево/вправо 26"/>
          <p:cNvSpPr/>
          <p:nvPr/>
        </p:nvSpPr>
        <p:spPr>
          <a:xfrm>
            <a:off x="4747182" y="4799895"/>
            <a:ext cx="688914" cy="291356"/>
          </a:xfrm>
          <a:prstGeom prst="lef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ru-RU"/>
          </a:p>
        </p:txBody>
      </p:sp>
      <p:sp>
        <p:nvSpPr>
          <p:cNvPr id="28" name="Двойная стрелка влево/вправо 27"/>
          <p:cNvSpPr/>
          <p:nvPr/>
        </p:nvSpPr>
        <p:spPr>
          <a:xfrm>
            <a:off x="4754568" y="5634828"/>
            <a:ext cx="688914" cy="291356"/>
          </a:xfrm>
          <a:prstGeom prst="lef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ru-RU"/>
          </a:p>
        </p:txBody>
      </p:sp>
      <p:sp>
        <p:nvSpPr>
          <p:cNvPr id="29" name="Прямоугольник с двумя усеченными противолежащими углами 28"/>
          <p:cNvSpPr/>
          <p:nvPr/>
        </p:nvSpPr>
        <p:spPr>
          <a:xfrm>
            <a:off x="1691680" y="6160412"/>
            <a:ext cx="4536504" cy="618697"/>
          </a:xfrm>
          <a:prstGeom prst="snip2Diag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800" dirty="0">
                <a:effectLst/>
                <a:latin typeface="Times New Roman" panose="02020603050405020304" pitchFamily="18" charset="0"/>
                <a:ea typeface="Calibri" panose="020F0502020204030204" pitchFamily="34" charset="0"/>
              </a:rPr>
              <a:t> </a:t>
            </a:r>
            <a:r>
              <a:rPr lang="en-US" sz="1200" b="1" dirty="0">
                <a:solidFill>
                  <a:schemeClr val="tx1"/>
                </a:solidFill>
              </a:rPr>
              <a:t>Ауылдық округ әкімінің ауылдық округ бюджеті туралы шешім қабылдауы</a:t>
            </a:r>
            <a:endParaRPr lang="ru-RU" sz="1200" b="1" dirty="0">
              <a:solidFill>
                <a:schemeClr val="tx1"/>
              </a:solidFill>
            </a:endParaRPr>
          </a:p>
        </p:txBody>
      </p:sp>
    </p:spTree>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0" y="0"/>
            <a:ext cx="9144000" cy="6858000"/>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ru-RU"/>
          </a:p>
        </p:txBody>
      </p:sp>
      <p:sp>
        <p:nvSpPr>
          <p:cNvPr id="1043" name="Rectangle 2"/>
          <p:cNvSpPr>
            <a:spLocks noGrp="1" noChangeArrowheads="1"/>
          </p:cNvSpPr>
          <p:nvPr>
            <p:ph type="title"/>
          </p:nvPr>
        </p:nvSpPr>
        <p:spPr>
          <a:xfrm>
            <a:off x="901806" y="94834"/>
            <a:ext cx="7330008" cy="606120"/>
          </a:xfrm>
        </p:spPr>
        <p:txBody>
          <a:bodyPr>
            <a:normAutofit/>
          </a:bodyPr>
          <a:lstStyle/>
          <a:p>
            <a:pPr algn="ctr" eaLnBrk="1" hangingPunct="1"/>
            <a:r>
              <a:rPr lang="en-US" sz="2800" b="1" u="sng" dirty="0">
                <a:solidFill>
                  <a:schemeClr val="tx1"/>
                </a:solidFill>
                <a:latin typeface="Arial" panose="020B0604020202020204" pitchFamily="34" charset="0"/>
                <a:cs typeface="Arial" panose="020B0604020202020204" pitchFamily="34" charset="0"/>
              </a:rPr>
              <a:t>Ауылдық округ бюджетіне түсімдер</a:t>
            </a:r>
            <a:endParaRPr lang="ru-RU" altLang="ru-RU" sz="2800" b="1" u="sng" dirty="0">
              <a:solidFill>
                <a:schemeClr val="tx1"/>
              </a:solidFill>
              <a:latin typeface="Arial" panose="020B0604020202020204" pitchFamily="34" charset="0"/>
              <a:cs typeface="Arial" panose="020B0604020202020204" pitchFamily="34" charset="0"/>
            </a:endParaRPr>
          </a:p>
        </p:txBody>
      </p:sp>
      <p:sp>
        <p:nvSpPr>
          <p:cNvPr id="5" name="Овал 4"/>
          <p:cNvSpPr/>
          <p:nvPr/>
        </p:nvSpPr>
        <p:spPr>
          <a:xfrm>
            <a:off x="3347864" y="735349"/>
            <a:ext cx="2448272" cy="1324736"/>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lnSpc>
                <a:spcPct val="107000"/>
              </a:lnSpc>
              <a:spcAft>
                <a:spcPts val="800"/>
              </a:spcAft>
            </a:pPr>
            <a:r>
              <a:rPr lang="ru-RU" dirty="0" err="1">
                <a:solidFill>
                  <a:schemeClr val="tx1"/>
                </a:solidFill>
              </a:rPr>
              <a:t>Ауылдық</a:t>
            </a:r>
            <a:r>
              <a:rPr lang="ru-RU" dirty="0">
                <a:solidFill>
                  <a:schemeClr val="tx1"/>
                </a:solidFill>
              </a:rPr>
              <a:t> округ </a:t>
            </a:r>
            <a:r>
              <a:rPr lang="ru-RU" dirty="0" err="1">
                <a:solidFill>
                  <a:schemeClr val="tx1"/>
                </a:solidFill>
              </a:rPr>
              <a:t>бюджеті</a:t>
            </a:r>
            <a:endParaRPr lang="ru-RU" dirty="0">
              <a:solidFill>
                <a:schemeClr val="tx1"/>
              </a:solidFill>
            </a:endParaRPr>
          </a:p>
        </p:txBody>
      </p:sp>
      <p:sp>
        <p:nvSpPr>
          <p:cNvPr id="6" name="Овал 5"/>
          <p:cNvSpPr/>
          <p:nvPr/>
        </p:nvSpPr>
        <p:spPr>
          <a:xfrm>
            <a:off x="3111190" y="2647739"/>
            <a:ext cx="2952328" cy="1259507"/>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solidFill>
                  <a:schemeClr val="tx1"/>
                </a:solidFill>
              </a:rPr>
              <a:t>Салықтық түсімдер</a:t>
            </a:r>
            <a:endParaRPr lang="ru-RU" dirty="0">
              <a:solidFill>
                <a:schemeClr val="tx1"/>
              </a:solidFill>
            </a:endParaRPr>
          </a:p>
        </p:txBody>
      </p:sp>
      <p:sp>
        <p:nvSpPr>
          <p:cNvPr id="8" name="Овал 7"/>
          <p:cNvSpPr/>
          <p:nvPr/>
        </p:nvSpPr>
        <p:spPr>
          <a:xfrm>
            <a:off x="140060" y="3175914"/>
            <a:ext cx="2952328" cy="1225321"/>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solidFill>
                  <a:schemeClr val="tx1"/>
                </a:solidFill>
              </a:rPr>
              <a:t>Салықтық емес түсімдер</a:t>
            </a:r>
            <a:endParaRPr lang="ru-RU" dirty="0">
              <a:solidFill>
                <a:schemeClr val="tx1"/>
              </a:solidFill>
            </a:endParaRPr>
          </a:p>
        </p:txBody>
      </p:sp>
      <p:sp>
        <p:nvSpPr>
          <p:cNvPr id="9" name="Овал 8"/>
          <p:cNvSpPr/>
          <p:nvPr/>
        </p:nvSpPr>
        <p:spPr>
          <a:xfrm>
            <a:off x="6025912" y="3182882"/>
            <a:ext cx="2952328" cy="1358366"/>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solidFill>
                  <a:schemeClr val="tx1"/>
                </a:solidFill>
              </a:rPr>
              <a:t>Негізгі капиталды сатудан түсетін түсімдер</a:t>
            </a:r>
            <a:endParaRPr lang="ru-RU" dirty="0">
              <a:solidFill>
                <a:schemeClr val="tx1"/>
              </a:solidFill>
            </a:endParaRPr>
          </a:p>
        </p:txBody>
      </p:sp>
      <p:sp>
        <p:nvSpPr>
          <p:cNvPr id="10" name="Овал 9"/>
          <p:cNvSpPr/>
          <p:nvPr/>
        </p:nvSpPr>
        <p:spPr>
          <a:xfrm>
            <a:off x="3148796" y="4401235"/>
            <a:ext cx="2952328" cy="1511746"/>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lnSpc>
                <a:spcPct val="107000"/>
              </a:lnSpc>
            </a:pPr>
            <a:r>
              <a:rPr lang="en-US" dirty="0">
                <a:solidFill>
                  <a:schemeClr val="tx1"/>
                </a:solidFill>
              </a:rPr>
              <a:t>Жоғары тұрған бюджеттен</a:t>
            </a:r>
            <a:endParaRPr lang="ru-RU" dirty="0">
              <a:solidFill>
                <a:schemeClr val="tx1"/>
              </a:solidFill>
            </a:endParaRPr>
          </a:p>
          <a:p>
            <a:pPr algn="ctr">
              <a:lnSpc>
                <a:spcPct val="107000"/>
              </a:lnSpc>
            </a:pPr>
            <a:r>
              <a:rPr lang="en-US" dirty="0">
                <a:solidFill>
                  <a:schemeClr val="tx1"/>
                </a:solidFill>
              </a:rPr>
              <a:t>түсетін </a:t>
            </a:r>
            <a:r>
              <a:rPr lang="en-US" dirty="0" err="1">
                <a:solidFill>
                  <a:schemeClr val="tx1"/>
                </a:solidFill>
              </a:rPr>
              <a:t>трансферттер</a:t>
            </a:r>
            <a:endParaRPr lang="ru-RU" dirty="0">
              <a:solidFill>
                <a:schemeClr val="tx1"/>
              </a:solidFill>
            </a:endParaRPr>
          </a:p>
        </p:txBody>
      </p:sp>
      <p:sp>
        <p:nvSpPr>
          <p:cNvPr id="2" name="Стрелка вниз 1"/>
          <p:cNvSpPr/>
          <p:nvPr/>
        </p:nvSpPr>
        <p:spPr>
          <a:xfrm rot="3582813">
            <a:off x="2368077" y="1426333"/>
            <a:ext cx="360040" cy="1628921"/>
          </a:xfrm>
          <a:prstGeom prst="downArrow">
            <a:avLst/>
          </a:prstGeom>
          <a:solidFill>
            <a:srgbClr val="0000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9" name="Стрелка вниз 28"/>
          <p:cNvSpPr/>
          <p:nvPr/>
        </p:nvSpPr>
        <p:spPr>
          <a:xfrm rot="18225990">
            <a:off x="6478148" y="1423401"/>
            <a:ext cx="360040" cy="1628921"/>
          </a:xfrm>
          <a:prstGeom prst="downArrow">
            <a:avLst/>
          </a:prstGeom>
          <a:solidFill>
            <a:srgbClr val="0000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1" name="Стрелка вниз 30"/>
          <p:cNvSpPr/>
          <p:nvPr/>
        </p:nvSpPr>
        <p:spPr>
          <a:xfrm>
            <a:off x="4386790" y="2089390"/>
            <a:ext cx="360040" cy="424735"/>
          </a:xfrm>
          <a:prstGeom prst="downArrow">
            <a:avLst/>
          </a:prstGeom>
          <a:solidFill>
            <a:srgbClr val="0000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2" name="Стрелка вниз 31"/>
          <p:cNvSpPr/>
          <p:nvPr/>
        </p:nvSpPr>
        <p:spPr>
          <a:xfrm>
            <a:off x="3951018" y="3907246"/>
            <a:ext cx="360040" cy="493989"/>
          </a:xfrm>
          <a:prstGeom prst="downArrow">
            <a:avLst/>
          </a:prstGeom>
          <a:solidFill>
            <a:srgbClr val="0000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Прямоугольник 2"/>
          <p:cNvSpPr/>
          <p:nvPr/>
        </p:nvSpPr>
        <p:spPr>
          <a:xfrm>
            <a:off x="4029666" y="2063367"/>
            <a:ext cx="166872" cy="588986"/>
          </a:xfrm>
          <a:prstGeom prst="rect">
            <a:avLst/>
          </a:prstGeom>
          <a:solidFill>
            <a:srgbClr val="0000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3" name="Rectangle 2"/>
          <p:cNvSpPr>
            <a:spLocks noGrp="1" noChangeArrowheads="1"/>
          </p:cNvSpPr>
          <p:nvPr>
            <p:ph type="title"/>
          </p:nvPr>
        </p:nvSpPr>
        <p:spPr>
          <a:xfrm>
            <a:off x="0" y="0"/>
            <a:ext cx="7092280" cy="840100"/>
          </a:xfrm>
        </p:spPr>
        <p:txBody>
          <a:bodyPr>
            <a:normAutofit fontScale="90000"/>
          </a:bodyPr>
          <a:lstStyle/>
          <a:p>
            <a:pPr algn="ctr" eaLnBrk="1" hangingPunct="1"/>
            <a:r>
              <a:rPr lang="en-US" sz="2800" b="1" u="sng" dirty="0">
                <a:solidFill>
                  <a:schemeClr val="tx1"/>
                </a:solidFill>
                <a:latin typeface="Arial" panose="020B0604020202020204" pitchFamily="34" charset="0"/>
                <a:cs typeface="Arial" panose="020B0604020202020204" pitchFamily="34" charset="0"/>
              </a:rPr>
              <a:t>Ауылдық округ бюджеті</a:t>
            </a:r>
            <a:br>
              <a:rPr lang="en-US" sz="2800" b="1" u="sng" dirty="0">
                <a:solidFill>
                  <a:schemeClr val="tx1"/>
                </a:solidFill>
                <a:latin typeface="Arial" panose="020B0604020202020204" pitchFamily="34" charset="0"/>
                <a:cs typeface="Arial" panose="020B0604020202020204" pitchFamily="34" charset="0"/>
              </a:rPr>
            </a:br>
            <a:r>
              <a:rPr lang="en-US" sz="2800" b="1" u="sng" dirty="0">
                <a:solidFill>
                  <a:schemeClr val="tx1"/>
                </a:solidFill>
                <a:latin typeface="Arial" panose="020B0604020202020204" pitchFamily="34" charset="0"/>
                <a:cs typeface="Arial" panose="020B0604020202020204" pitchFamily="34" charset="0"/>
              </a:rPr>
              <a:t>түсімдерінің құрылымы</a:t>
            </a:r>
            <a:endParaRPr lang="ru-RU" altLang="ru-RU" sz="2800" b="1" u="sng" dirty="0">
              <a:solidFill>
                <a:schemeClr val="tx1"/>
              </a:solidFill>
              <a:latin typeface="Arial" panose="020B0604020202020204" pitchFamily="34" charset="0"/>
              <a:cs typeface="Arial" panose="020B0604020202020204" pitchFamily="34" charset="0"/>
            </a:endParaRPr>
          </a:p>
        </p:txBody>
      </p:sp>
      <p:sp>
        <p:nvSpPr>
          <p:cNvPr id="3" name="Прямоугольник 2"/>
          <p:cNvSpPr/>
          <p:nvPr/>
        </p:nvSpPr>
        <p:spPr>
          <a:xfrm>
            <a:off x="7380312" y="420050"/>
            <a:ext cx="1512168" cy="3604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i="1" dirty="0">
                <a:solidFill>
                  <a:schemeClr val="tx1"/>
                </a:solidFill>
              </a:rPr>
              <a:t>млн. те</a:t>
            </a:r>
            <a:r>
              <a:rPr lang="en-US" b="1" i="1" dirty="0">
                <a:solidFill>
                  <a:schemeClr val="tx1"/>
                </a:solidFill>
              </a:rPr>
              <a:t>ң</a:t>
            </a:r>
            <a:r>
              <a:rPr lang="ru-RU" b="1" i="1" dirty="0" err="1">
                <a:solidFill>
                  <a:schemeClr val="tx1"/>
                </a:solidFill>
              </a:rPr>
              <a:t>ге</a:t>
            </a:r>
            <a:endParaRPr lang="ru-RU" b="1" i="1" dirty="0">
              <a:solidFill>
                <a:schemeClr val="tx1"/>
              </a:solidFill>
            </a:endParaRPr>
          </a:p>
        </p:txBody>
      </p:sp>
      <p:graphicFrame>
        <p:nvGraphicFramePr>
          <p:cNvPr id="4" name="Таблица 3"/>
          <p:cNvGraphicFramePr>
            <a:graphicFrameLocks noGrp="1"/>
          </p:cNvGraphicFramePr>
          <p:nvPr>
            <p:extLst>
              <p:ext uri="{D42A27DB-BD31-4B8C-83A1-F6EECF244321}">
                <p14:modId xmlns:p14="http://schemas.microsoft.com/office/powerpoint/2010/main" val="3435886206"/>
              </p:ext>
            </p:extLst>
          </p:nvPr>
        </p:nvGraphicFramePr>
        <p:xfrm>
          <a:off x="16389" y="980728"/>
          <a:ext cx="9144000" cy="6628145"/>
        </p:xfrm>
        <a:graphic>
          <a:graphicData uri="http://schemas.openxmlformats.org/drawingml/2006/table">
            <a:tbl>
              <a:tblPr firstRow="1" bandRow="1">
                <a:tableStyleId>{21E4AEA4-8DFA-4A89-87EB-49C32662AFE0}</a:tableStyleId>
              </a:tblPr>
              <a:tblGrid>
                <a:gridCol w="5347699">
                  <a:extLst>
                    <a:ext uri="{9D8B030D-6E8A-4147-A177-3AD203B41FA5}">
                      <a16:colId xmlns:a16="http://schemas.microsoft.com/office/drawing/2014/main" val="20000"/>
                    </a:ext>
                  </a:extLst>
                </a:gridCol>
                <a:gridCol w="1296144">
                  <a:extLst>
                    <a:ext uri="{9D8B030D-6E8A-4147-A177-3AD203B41FA5}">
                      <a16:colId xmlns:a16="http://schemas.microsoft.com/office/drawing/2014/main" val="20001"/>
                    </a:ext>
                  </a:extLst>
                </a:gridCol>
                <a:gridCol w="1296144">
                  <a:extLst>
                    <a:ext uri="{9D8B030D-6E8A-4147-A177-3AD203B41FA5}">
                      <a16:colId xmlns:a16="http://schemas.microsoft.com/office/drawing/2014/main" val="20002"/>
                    </a:ext>
                  </a:extLst>
                </a:gridCol>
                <a:gridCol w="1204013">
                  <a:extLst>
                    <a:ext uri="{9D8B030D-6E8A-4147-A177-3AD203B41FA5}">
                      <a16:colId xmlns:a16="http://schemas.microsoft.com/office/drawing/2014/main" val="20003"/>
                    </a:ext>
                  </a:extLst>
                </a:gridCol>
              </a:tblGrid>
              <a:tr h="731009">
                <a:tc>
                  <a:txBody>
                    <a:bodyPr/>
                    <a:lstStyle/>
                    <a:p>
                      <a:pPr algn="ctr"/>
                      <a:r>
                        <a:rPr lang="en-US" sz="2000" b="1" kern="1200" dirty="0">
                          <a:solidFill>
                            <a:schemeClr val="lt1"/>
                          </a:solidFill>
                          <a:latin typeface="Arial" panose="020B0604020202020204" pitchFamily="34" charset="0"/>
                          <a:ea typeface="+mn-ea"/>
                          <a:cs typeface="Arial" panose="020B0604020202020204" pitchFamily="34" charset="0"/>
                        </a:rPr>
                        <a:t>Көрсеткіштердің атауы</a:t>
                      </a:r>
                      <a:endParaRPr lang="ru-RU" sz="2000" b="1" i="0" dirty="0">
                        <a:solidFill>
                          <a:schemeClr val="tx1"/>
                        </a:solidFill>
                        <a:latin typeface="Arial" panose="020B0604020202020204" pitchFamily="34" charset="0"/>
                        <a:cs typeface="Arial" panose="020B0604020202020204" pitchFamily="34" charset="0"/>
                      </a:endParaRPr>
                    </a:p>
                  </a:txBody>
                  <a:tcPr anchor="ctr"/>
                </a:tc>
                <a:tc>
                  <a:txBody>
                    <a:bodyPr/>
                    <a:lstStyle/>
                    <a:p>
                      <a:pPr algn="ctr"/>
                      <a:r>
                        <a:rPr lang="ru-RU" sz="2000" dirty="0">
                          <a:latin typeface="Arial" panose="020B0604020202020204" pitchFamily="34" charset="0"/>
                          <a:cs typeface="Arial" panose="020B0604020202020204" pitchFamily="34" charset="0"/>
                        </a:rPr>
                        <a:t>2026 </a:t>
                      </a:r>
                    </a:p>
                    <a:p>
                      <a:pPr algn="ctr"/>
                      <a:r>
                        <a:rPr lang="ru-RU" sz="2000" dirty="0" err="1">
                          <a:latin typeface="Arial" panose="020B0604020202020204" pitchFamily="34" charset="0"/>
                          <a:cs typeface="Arial" panose="020B0604020202020204" pitchFamily="34" charset="0"/>
                        </a:rPr>
                        <a:t>жыл</a:t>
                      </a:r>
                      <a:endParaRPr lang="ru-RU" sz="2000" b="1" i="0" dirty="0">
                        <a:solidFill>
                          <a:schemeClr val="tx1"/>
                        </a:solidFill>
                        <a:latin typeface="Arial" panose="020B0604020202020204" pitchFamily="34" charset="0"/>
                        <a:cs typeface="Arial" panose="020B0604020202020204" pitchFamily="34" charset="0"/>
                      </a:endParaRPr>
                    </a:p>
                  </a:txBody>
                  <a:tcPr anchor="ctr"/>
                </a:tc>
                <a:tc>
                  <a:txBody>
                    <a:bodyPr/>
                    <a:lstStyle/>
                    <a:p>
                      <a:pPr algn="ctr"/>
                      <a:r>
                        <a:rPr lang="ru-RU" sz="2000" dirty="0">
                          <a:latin typeface="Arial" panose="020B0604020202020204" pitchFamily="34" charset="0"/>
                          <a:cs typeface="Arial" panose="020B0604020202020204" pitchFamily="34" charset="0"/>
                        </a:rPr>
                        <a:t>2027 </a:t>
                      </a:r>
                    </a:p>
                    <a:p>
                      <a:pPr algn="ctr"/>
                      <a:r>
                        <a:rPr lang="ru-RU" sz="2000" dirty="0" err="1">
                          <a:latin typeface="Arial" panose="020B0604020202020204" pitchFamily="34" charset="0"/>
                          <a:cs typeface="Arial" panose="020B0604020202020204" pitchFamily="34" charset="0"/>
                        </a:rPr>
                        <a:t>жыл</a:t>
                      </a:r>
                      <a:endParaRPr lang="ru-RU" sz="2000" b="1" i="0" dirty="0">
                        <a:solidFill>
                          <a:schemeClr val="tx1"/>
                        </a:solidFill>
                        <a:latin typeface="Arial" panose="020B0604020202020204" pitchFamily="34" charset="0"/>
                        <a:cs typeface="Arial" panose="020B0604020202020204" pitchFamily="34" charset="0"/>
                      </a:endParaRPr>
                    </a:p>
                  </a:txBody>
                  <a:tcPr anchor="ctr"/>
                </a:tc>
                <a:tc>
                  <a:txBody>
                    <a:bodyPr/>
                    <a:lstStyle/>
                    <a:p>
                      <a:pPr algn="ctr"/>
                      <a:r>
                        <a:rPr lang="ru-RU" sz="2000" dirty="0">
                          <a:latin typeface="Arial" panose="020B0604020202020204" pitchFamily="34" charset="0"/>
                          <a:cs typeface="Arial" panose="020B0604020202020204" pitchFamily="34" charset="0"/>
                        </a:rPr>
                        <a:t>2028</a:t>
                      </a:r>
                    </a:p>
                    <a:p>
                      <a:pPr algn="ctr"/>
                      <a:r>
                        <a:rPr lang="ru-RU" sz="2000" dirty="0" err="1">
                          <a:latin typeface="Arial" panose="020B0604020202020204" pitchFamily="34" charset="0"/>
                          <a:cs typeface="Arial" panose="020B0604020202020204" pitchFamily="34" charset="0"/>
                        </a:rPr>
                        <a:t>жыл</a:t>
                      </a:r>
                      <a:endParaRPr lang="ru-RU" sz="2000" b="1" i="0" dirty="0">
                        <a:solidFill>
                          <a:schemeClr val="tx1"/>
                        </a:solidFill>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10000"/>
                  </a:ext>
                </a:extLst>
              </a:tr>
              <a:tr h="492636">
                <a:tc>
                  <a:txBody>
                    <a:bodyPr/>
                    <a:lstStyle/>
                    <a:p>
                      <a:pPr algn="l"/>
                      <a:r>
                        <a:rPr lang="en-US" sz="2500" b="1" u="none" kern="1200" baseline="0" dirty="0">
                          <a:solidFill>
                            <a:schemeClr val="dk1"/>
                          </a:solidFill>
                          <a:latin typeface="Arial" panose="020B0604020202020204" pitchFamily="34" charset="0"/>
                          <a:ea typeface="+mn-ea"/>
                          <a:cs typeface="Arial" panose="020B0604020202020204" pitchFamily="34" charset="0"/>
                        </a:rPr>
                        <a:t>Салықтық түсімдер</a:t>
                      </a:r>
                      <a:endParaRPr lang="ru-RU" sz="2500" b="1" i="0" u="none" dirty="0">
                        <a:solidFill>
                          <a:schemeClr val="tx1"/>
                        </a:solidFill>
                        <a:latin typeface="Arial" panose="020B0604020202020204" pitchFamily="34" charset="0"/>
                        <a:cs typeface="Arial" panose="020B0604020202020204" pitchFamily="34" charset="0"/>
                      </a:endParaRPr>
                    </a:p>
                  </a:txBody>
                  <a:tcPr/>
                </a:tc>
                <a:tc>
                  <a:txBody>
                    <a:bodyPr/>
                    <a:lstStyle/>
                    <a:p>
                      <a:pPr algn="ctr"/>
                      <a:r>
                        <a:rPr lang="ru-RU" sz="2500" b="1" u="none" dirty="0">
                          <a:solidFill>
                            <a:schemeClr val="dk1"/>
                          </a:solidFill>
                          <a:latin typeface="Arial" panose="020B0604020202020204" pitchFamily="34" charset="0"/>
                          <a:cs typeface="Arial" panose="020B0604020202020204" pitchFamily="34" charset="0"/>
                        </a:rPr>
                        <a:t>339,3</a:t>
                      </a:r>
                      <a:endParaRPr lang="ru-RU" sz="2500" b="1" u="none" dirty="0">
                        <a:solidFill>
                          <a:schemeClr val="tx1"/>
                        </a:solidFill>
                        <a:latin typeface="Arial" panose="020B0604020202020204" pitchFamily="34" charset="0"/>
                        <a:cs typeface="Arial" panose="020B0604020202020204" pitchFamily="34" charset="0"/>
                      </a:endParaRPr>
                    </a:p>
                  </a:txBody>
                  <a:tcPr/>
                </a:tc>
                <a:tc>
                  <a:txBody>
                    <a:bodyPr/>
                    <a:lstStyle/>
                    <a:p>
                      <a:pPr algn="ctr"/>
                      <a:r>
                        <a:rPr lang="ru-RU" sz="2500" b="1" u="none" dirty="0">
                          <a:latin typeface="Arial" panose="020B0604020202020204" pitchFamily="34" charset="0"/>
                          <a:cs typeface="Arial" panose="020B0604020202020204" pitchFamily="34" charset="0"/>
                        </a:rPr>
                        <a:t>183,5</a:t>
                      </a:r>
                    </a:p>
                  </a:txBody>
                  <a:tcPr/>
                </a:tc>
                <a:tc>
                  <a:txBody>
                    <a:bodyPr/>
                    <a:lstStyle/>
                    <a:p>
                      <a:pPr algn="ctr"/>
                      <a:r>
                        <a:rPr lang="ru-RU" sz="2500" b="1" u="none" dirty="0">
                          <a:latin typeface="Arial" panose="020B0604020202020204" pitchFamily="34" charset="0"/>
                          <a:cs typeface="Arial" panose="020B0604020202020204" pitchFamily="34" charset="0"/>
                        </a:rPr>
                        <a:t>186,5</a:t>
                      </a:r>
                    </a:p>
                  </a:txBody>
                  <a:tcPr/>
                </a:tc>
                <a:extLst>
                  <a:ext uri="{0D108BD9-81ED-4DB2-BD59-A6C34878D82A}">
                    <a16:rowId xmlns:a16="http://schemas.microsoft.com/office/drawing/2014/main" val="10001"/>
                  </a:ext>
                </a:extLst>
              </a:tr>
              <a:tr h="492636">
                <a:tc>
                  <a:txBody>
                    <a:bodyPr/>
                    <a:lstStyle/>
                    <a:p>
                      <a:pPr algn="l"/>
                      <a:r>
                        <a:rPr lang="en-US" sz="2500" i="1" kern="1200" dirty="0">
                          <a:solidFill>
                            <a:schemeClr val="dk1"/>
                          </a:solidFill>
                          <a:latin typeface="Arial" panose="020B0604020202020204" pitchFamily="34" charset="0"/>
                          <a:ea typeface="+mn-ea"/>
                          <a:cs typeface="Arial" panose="020B0604020202020204" pitchFamily="34" charset="0"/>
                        </a:rPr>
                        <a:t>оның ішінде</a:t>
                      </a:r>
                      <a:r>
                        <a:rPr lang="ru-RU" sz="2500" i="1" dirty="0">
                          <a:latin typeface="Arial" panose="020B0604020202020204" pitchFamily="34" charset="0"/>
                          <a:cs typeface="Arial" panose="020B0604020202020204" pitchFamily="34" charset="0"/>
                        </a:rPr>
                        <a:t>:</a:t>
                      </a:r>
                      <a:endParaRPr lang="ru-RU" sz="2500" b="1" i="1" dirty="0">
                        <a:solidFill>
                          <a:schemeClr val="tx1"/>
                        </a:solidFill>
                        <a:latin typeface="Arial" panose="020B0604020202020204" pitchFamily="34" charset="0"/>
                        <a:cs typeface="Arial" panose="020B0604020202020204" pitchFamily="34" charset="0"/>
                      </a:endParaRPr>
                    </a:p>
                  </a:txBody>
                  <a:tcPr/>
                </a:tc>
                <a:tc>
                  <a:txBody>
                    <a:bodyPr/>
                    <a:lstStyle/>
                    <a:p>
                      <a:pPr algn="ctr"/>
                      <a:endParaRPr lang="ru-RU" sz="2500" b="1" i="1" dirty="0">
                        <a:solidFill>
                          <a:schemeClr val="tx1"/>
                        </a:solidFill>
                        <a:latin typeface="Arial" panose="020B0604020202020204" pitchFamily="34" charset="0"/>
                        <a:cs typeface="Arial" panose="020B0604020202020204" pitchFamily="34" charset="0"/>
                      </a:endParaRPr>
                    </a:p>
                  </a:txBody>
                  <a:tcPr/>
                </a:tc>
                <a:tc>
                  <a:txBody>
                    <a:bodyPr/>
                    <a:lstStyle/>
                    <a:p>
                      <a:pPr algn="ctr"/>
                      <a:endParaRPr lang="ru-RU" sz="2500" b="1" i="1" dirty="0">
                        <a:latin typeface="Arial" panose="020B0604020202020204" pitchFamily="34" charset="0"/>
                        <a:cs typeface="Arial" panose="020B0604020202020204" pitchFamily="34" charset="0"/>
                      </a:endParaRPr>
                    </a:p>
                  </a:txBody>
                  <a:tcPr/>
                </a:tc>
                <a:tc>
                  <a:txBody>
                    <a:bodyPr/>
                    <a:lstStyle/>
                    <a:p>
                      <a:pPr algn="ctr"/>
                      <a:endParaRPr lang="ru-RU" sz="2500" b="1" i="1"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2"/>
                  </a:ext>
                </a:extLst>
              </a:tr>
              <a:tr h="492636">
                <a:tc>
                  <a:txBody>
                    <a:bodyPr/>
                    <a:lstStyle/>
                    <a:p>
                      <a:r>
                        <a:rPr lang="en-US" sz="2500" kern="1200" dirty="0">
                          <a:solidFill>
                            <a:schemeClr val="dk1"/>
                          </a:solidFill>
                          <a:latin typeface="Arial" panose="020B0604020202020204" pitchFamily="34" charset="0"/>
                          <a:ea typeface="+mn-ea"/>
                          <a:cs typeface="Arial" panose="020B0604020202020204" pitchFamily="34" charset="0"/>
                        </a:rPr>
                        <a:t>Салықтық түсімдер, оның ішінде</a:t>
                      </a:r>
                      <a:r>
                        <a:rPr lang="ru-RU" sz="2500" kern="1200" dirty="0">
                          <a:solidFill>
                            <a:schemeClr val="dk1"/>
                          </a:solidFill>
                          <a:latin typeface="Arial" panose="020B0604020202020204" pitchFamily="34" charset="0"/>
                          <a:ea typeface="+mn-ea"/>
                          <a:cs typeface="Arial" panose="020B0604020202020204" pitchFamily="34" charset="0"/>
                        </a:rPr>
                        <a:t>:</a:t>
                      </a:r>
                    </a:p>
                  </a:txBody>
                  <a:tcPr/>
                </a:tc>
                <a:tc>
                  <a:txBody>
                    <a:bodyPr/>
                    <a:lstStyle/>
                    <a:p>
                      <a:pPr algn="ctr"/>
                      <a:r>
                        <a:rPr lang="ru-RU" sz="2500" b="0" dirty="0">
                          <a:solidFill>
                            <a:schemeClr val="tx1"/>
                          </a:solidFill>
                          <a:latin typeface="Arial" panose="020B0604020202020204" pitchFamily="34" charset="0"/>
                          <a:cs typeface="Arial" panose="020B0604020202020204" pitchFamily="34" charset="0"/>
                        </a:rPr>
                        <a:t>45,6</a:t>
                      </a:r>
                    </a:p>
                  </a:txBody>
                  <a:tcPr/>
                </a:tc>
                <a:tc>
                  <a:txBody>
                    <a:bodyPr/>
                    <a:lstStyle/>
                    <a:p>
                      <a:pPr algn="ctr"/>
                      <a:r>
                        <a:rPr lang="ru-RU" sz="2500" b="0" dirty="0">
                          <a:latin typeface="Arial" panose="020B0604020202020204" pitchFamily="34" charset="0"/>
                          <a:cs typeface="Arial" panose="020B0604020202020204" pitchFamily="34" charset="0"/>
                        </a:rPr>
                        <a:t>33,2</a:t>
                      </a:r>
                    </a:p>
                  </a:txBody>
                  <a:tcPr/>
                </a:tc>
                <a:tc>
                  <a:txBody>
                    <a:bodyPr/>
                    <a:lstStyle/>
                    <a:p>
                      <a:pPr algn="ctr"/>
                      <a:r>
                        <a:rPr lang="ru-RU" sz="2500" b="0" dirty="0">
                          <a:latin typeface="Arial" panose="020B0604020202020204" pitchFamily="34" charset="0"/>
                          <a:cs typeface="Arial" panose="020B0604020202020204" pitchFamily="34" charset="0"/>
                        </a:rPr>
                        <a:t>36,2</a:t>
                      </a:r>
                    </a:p>
                  </a:txBody>
                  <a:tcPr/>
                </a:tc>
                <a:extLst>
                  <a:ext uri="{0D108BD9-81ED-4DB2-BD59-A6C34878D82A}">
                    <a16:rowId xmlns:a16="http://schemas.microsoft.com/office/drawing/2014/main" val="10003"/>
                  </a:ext>
                </a:extLst>
              </a:tr>
              <a:tr h="492636">
                <a:tc>
                  <a:txBody>
                    <a:bodyPr/>
                    <a:lstStyle/>
                    <a:p>
                      <a:r>
                        <a:rPr lang="en-US" sz="2500" i="1" kern="1200" dirty="0">
                          <a:solidFill>
                            <a:schemeClr val="dk1"/>
                          </a:solidFill>
                          <a:latin typeface="Arial" panose="020B0604020202020204" pitchFamily="34" charset="0"/>
                          <a:ea typeface="+mn-ea"/>
                          <a:cs typeface="Arial" panose="020B0604020202020204" pitchFamily="34" charset="0"/>
                        </a:rPr>
                        <a:t>Табыс салығы</a:t>
                      </a:r>
                      <a:endParaRPr lang="ru-RU" sz="2500" i="1" kern="1200" dirty="0">
                        <a:solidFill>
                          <a:schemeClr val="dk1"/>
                        </a:solidFill>
                        <a:latin typeface="Arial" panose="020B0604020202020204" pitchFamily="34" charset="0"/>
                        <a:ea typeface="+mn-ea"/>
                        <a:cs typeface="Arial" panose="020B0604020202020204" pitchFamily="34" charset="0"/>
                      </a:endParaRPr>
                    </a:p>
                  </a:txBody>
                  <a:tcPr/>
                </a:tc>
                <a:tc>
                  <a:txBody>
                    <a:bodyPr/>
                    <a:lstStyle/>
                    <a:p>
                      <a:pPr algn="ctr"/>
                      <a:r>
                        <a:rPr lang="ru-RU" altLang="en-US" sz="2500" dirty="0">
                          <a:latin typeface="Arial" panose="020B0604020202020204" pitchFamily="34" charset="0"/>
                          <a:cs typeface="Arial" panose="020B0604020202020204" pitchFamily="34" charset="0"/>
                        </a:rPr>
                        <a:t>31,9</a:t>
                      </a:r>
                      <a:endParaRPr lang="ru-RU" altLang="en-US" sz="2500" b="1" dirty="0">
                        <a:solidFill>
                          <a:schemeClr val="tx1"/>
                        </a:solidFill>
                        <a:latin typeface="Arial" panose="020B0604020202020204" pitchFamily="34" charset="0"/>
                        <a:cs typeface="Arial" panose="020B0604020202020204" pitchFamily="34" charset="0"/>
                      </a:endParaRP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defRPr/>
                      </a:pPr>
                      <a:r>
                        <a:rPr lang="ru-RU" sz="2500" b="0" dirty="0">
                          <a:solidFill>
                            <a:schemeClr val="tx1"/>
                          </a:solidFill>
                          <a:latin typeface="Arial" panose="020B0604020202020204" pitchFamily="34" charset="0"/>
                          <a:cs typeface="Arial" panose="020B0604020202020204" pitchFamily="34" charset="0"/>
                        </a:rPr>
                        <a:t>19,0</a:t>
                      </a: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defRPr/>
                      </a:pPr>
                      <a:r>
                        <a:rPr lang="ru-RU" sz="2500" b="0" dirty="0">
                          <a:solidFill>
                            <a:schemeClr val="tx1"/>
                          </a:solidFill>
                          <a:latin typeface="Arial" panose="020B0604020202020204" pitchFamily="34" charset="0"/>
                          <a:cs typeface="Arial" panose="020B0604020202020204" pitchFamily="34" charset="0"/>
                        </a:rPr>
                        <a:t>20,6</a:t>
                      </a:r>
                    </a:p>
                  </a:txBody>
                  <a:tcPr/>
                </a:tc>
                <a:extLst>
                  <a:ext uri="{0D108BD9-81ED-4DB2-BD59-A6C34878D82A}">
                    <a16:rowId xmlns:a16="http://schemas.microsoft.com/office/drawing/2014/main" val="10004"/>
                  </a:ext>
                </a:extLst>
              </a:tr>
              <a:tr h="492636">
                <a:tc>
                  <a:txBody>
                    <a:bodyPr/>
                    <a:lstStyle/>
                    <a:p>
                      <a:r>
                        <a:rPr lang="ru-RU" sz="2500" i="1" kern="1200" dirty="0" err="1">
                          <a:solidFill>
                            <a:schemeClr val="dk1"/>
                          </a:solidFill>
                          <a:latin typeface="Arial" panose="020B0604020202020204" pitchFamily="34" charset="0"/>
                          <a:ea typeface="+mn-ea"/>
                          <a:cs typeface="Arial" panose="020B0604020202020204" pitchFamily="34" charset="0"/>
                        </a:rPr>
                        <a:t>Мүлік</a:t>
                      </a:r>
                      <a:r>
                        <a:rPr lang="ru-RU" sz="2500" i="1" kern="1200" dirty="0">
                          <a:solidFill>
                            <a:schemeClr val="dk1"/>
                          </a:solidFill>
                          <a:latin typeface="Arial" panose="020B0604020202020204" pitchFamily="34" charset="0"/>
                          <a:ea typeface="+mn-ea"/>
                          <a:cs typeface="Arial" panose="020B0604020202020204" pitchFamily="34" charset="0"/>
                        </a:rPr>
                        <a:t> </a:t>
                      </a:r>
                      <a:r>
                        <a:rPr lang="ru-RU" sz="2500" i="1" kern="1200" dirty="0" err="1">
                          <a:solidFill>
                            <a:schemeClr val="dk1"/>
                          </a:solidFill>
                          <a:latin typeface="Arial" panose="020B0604020202020204" pitchFamily="34" charset="0"/>
                          <a:ea typeface="+mn-ea"/>
                          <a:cs typeface="Arial" panose="020B0604020202020204" pitchFamily="34" charset="0"/>
                        </a:rPr>
                        <a:t>салықтары</a:t>
                      </a:r>
                      <a:endParaRPr lang="ru-RU" sz="2500" i="1" kern="1200" dirty="0">
                        <a:solidFill>
                          <a:schemeClr val="dk1"/>
                        </a:solidFill>
                        <a:latin typeface="Arial" panose="020B0604020202020204" pitchFamily="34" charset="0"/>
                        <a:ea typeface="+mn-ea"/>
                        <a:cs typeface="Arial" panose="020B0604020202020204" pitchFamily="34" charset="0"/>
                      </a:endParaRPr>
                    </a:p>
                  </a:txBody>
                  <a:tcPr/>
                </a:tc>
                <a:tc>
                  <a:txBody>
                    <a:bodyPr/>
                    <a:lstStyle/>
                    <a:p>
                      <a:pPr algn="ctr"/>
                      <a:r>
                        <a:rPr lang="ru-RU" sz="2500" dirty="0">
                          <a:latin typeface="Arial" panose="020B0604020202020204" pitchFamily="34" charset="0"/>
                          <a:cs typeface="Arial" panose="020B0604020202020204" pitchFamily="34" charset="0"/>
                        </a:rPr>
                        <a:t>13,6</a:t>
                      </a:r>
                      <a:endParaRPr lang="ru-RU" sz="2500" b="1" dirty="0">
                        <a:solidFill>
                          <a:schemeClr val="tx1"/>
                        </a:solidFill>
                        <a:latin typeface="Arial" panose="020B0604020202020204" pitchFamily="34" charset="0"/>
                        <a:cs typeface="Arial" panose="020B0604020202020204" pitchFamily="34" charset="0"/>
                      </a:endParaRPr>
                    </a:p>
                  </a:txBody>
                  <a:tcPr/>
                </a:tc>
                <a:tc>
                  <a:txBody>
                    <a:bodyPr/>
                    <a:lstStyle/>
                    <a:p>
                      <a:pPr algn="ctr"/>
                      <a:r>
                        <a:rPr lang="ru-RU" sz="2500" b="0" dirty="0">
                          <a:latin typeface="Arial" panose="020B0604020202020204" pitchFamily="34" charset="0"/>
                          <a:cs typeface="Arial" panose="020B0604020202020204" pitchFamily="34" charset="0"/>
                        </a:rPr>
                        <a:t>0,4</a:t>
                      </a:r>
                    </a:p>
                  </a:txBody>
                  <a:tcPr/>
                </a:tc>
                <a:tc>
                  <a:txBody>
                    <a:bodyPr/>
                    <a:lstStyle/>
                    <a:p>
                      <a:pPr algn="ctr"/>
                      <a:r>
                        <a:rPr lang="ru-RU" sz="2500" b="0" dirty="0">
                          <a:latin typeface="Arial" panose="020B0604020202020204" pitchFamily="34" charset="0"/>
                          <a:cs typeface="Arial" panose="020B0604020202020204" pitchFamily="34" charset="0"/>
                        </a:rPr>
                        <a:t>0,4</a:t>
                      </a:r>
                    </a:p>
                  </a:txBody>
                  <a:tcPr/>
                </a:tc>
                <a:extLst>
                  <a:ext uri="{0D108BD9-81ED-4DB2-BD59-A6C34878D82A}">
                    <a16:rowId xmlns:a16="http://schemas.microsoft.com/office/drawing/2014/main" val="10005"/>
                  </a:ext>
                </a:extLst>
              </a:tr>
              <a:tr h="492636">
                <a:tc>
                  <a:txBody>
                    <a:bodyPr/>
                    <a:lstStyle/>
                    <a:p>
                      <a:pPr marL="0" algn="l" defTabSz="457200" rtl="0" eaLnBrk="1" latinLnBrk="0" hangingPunct="1"/>
                      <a:r>
                        <a:rPr lang="ru-RU" sz="2500" i="1" kern="1200" dirty="0" err="1">
                          <a:solidFill>
                            <a:schemeClr val="dk1"/>
                          </a:solidFill>
                          <a:latin typeface="Arial" panose="020B0604020202020204" pitchFamily="34" charset="0"/>
                          <a:ea typeface="+mn-ea"/>
                          <a:cs typeface="Arial" panose="020B0604020202020204" pitchFamily="34" charset="0"/>
                        </a:rPr>
                        <a:t>Тауарларға</a:t>
                      </a:r>
                      <a:r>
                        <a:rPr lang="ru-RU" sz="2500" i="1" kern="1200" dirty="0">
                          <a:solidFill>
                            <a:schemeClr val="dk1"/>
                          </a:solidFill>
                          <a:latin typeface="Arial" panose="020B0604020202020204" pitchFamily="34" charset="0"/>
                          <a:ea typeface="+mn-ea"/>
                          <a:cs typeface="Arial" panose="020B0604020202020204" pitchFamily="34" charset="0"/>
                        </a:rPr>
                        <a:t>, </a:t>
                      </a:r>
                      <a:r>
                        <a:rPr lang="ru-RU" sz="2500" i="1" kern="1200" dirty="0" err="1">
                          <a:solidFill>
                            <a:schemeClr val="dk1"/>
                          </a:solidFill>
                          <a:latin typeface="Arial" panose="020B0604020202020204" pitchFamily="34" charset="0"/>
                          <a:ea typeface="+mn-ea"/>
                          <a:cs typeface="Arial" panose="020B0604020202020204" pitchFamily="34" charset="0"/>
                        </a:rPr>
                        <a:t>жұмыстарға</a:t>
                      </a:r>
                      <a:r>
                        <a:rPr lang="ru-RU" sz="2500" i="1" kern="1200" dirty="0">
                          <a:solidFill>
                            <a:schemeClr val="dk1"/>
                          </a:solidFill>
                          <a:latin typeface="Arial" panose="020B0604020202020204" pitchFamily="34" charset="0"/>
                          <a:ea typeface="+mn-ea"/>
                          <a:cs typeface="Arial" panose="020B0604020202020204" pitchFamily="34" charset="0"/>
                        </a:rPr>
                        <a:t> </a:t>
                      </a:r>
                      <a:r>
                        <a:rPr lang="ru-RU" sz="2500" i="1" kern="1200" dirty="0" err="1">
                          <a:solidFill>
                            <a:schemeClr val="dk1"/>
                          </a:solidFill>
                          <a:latin typeface="Arial" panose="020B0604020202020204" pitchFamily="34" charset="0"/>
                          <a:ea typeface="+mn-ea"/>
                          <a:cs typeface="Arial" panose="020B0604020202020204" pitchFamily="34" charset="0"/>
                        </a:rPr>
                        <a:t>және</a:t>
                      </a:r>
                      <a:r>
                        <a:rPr lang="ru-RU" sz="2500" i="1" kern="1200" dirty="0">
                          <a:solidFill>
                            <a:schemeClr val="dk1"/>
                          </a:solidFill>
                          <a:latin typeface="Arial" panose="020B0604020202020204" pitchFamily="34" charset="0"/>
                          <a:ea typeface="+mn-ea"/>
                          <a:cs typeface="Arial" panose="020B0604020202020204" pitchFamily="34" charset="0"/>
                        </a:rPr>
                        <a:t> </a:t>
                      </a:r>
                      <a:r>
                        <a:rPr lang="ru-RU" sz="2500" i="1" kern="1200" dirty="0" err="1">
                          <a:solidFill>
                            <a:schemeClr val="dk1"/>
                          </a:solidFill>
                          <a:latin typeface="Arial" panose="020B0604020202020204" pitchFamily="34" charset="0"/>
                          <a:ea typeface="+mn-ea"/>
                          <a:cs typeface="Arial" panose="020B0604020202020204" pitchFamily="34" charset="0"/>
                        </a:rPr>
                        <a:t>көрсетілетін</a:t>
                      </a:r>
                      <a:r>
                        <a:rPr lang="ru-RU" sz="2500" i="1" kern="1200" dirty="0">
                          <a:solidFill>
                            <a:schemeClr val="dk1"/>
                          </a:solidFill>
                          <a:latin typeface="Arial" panose="020B0604020202020204" pitchFamily="34" charset="0"/>
                          <a:ea typeface="+mn-ea"/>
                          <a:cs typeface="Arial" panose="020B0604020202020204" pitchFamily="34" charset="0"/>
                        </a:rPr>
                        <a:t> </a:t>
                      </a:r>
                      <a:r>
                        <a:rPr lang="ru-RU" sz="2500" i="1" kern="1200" dirty="0" err="1">
                          <a:solidFill>
                            <a:schemeClr val="dk1"/>
                          </a:solidFill>
                          <a:latin typeface="Arial" panose="020B0604020202020204" pitchFamily="34" charset="0"/>
                          <a:ea typeface="+mn-ea"/>
                          <a:cs typeface="Arial" panose="020B0604020202020204" pitchFamily="34" charset="0"/>
                        </a:rPr>
                        <a:t>қызметтерге</a:t>
                      </a:r>
                      <a:r>
                        <a:rPr lang="ru-RU" sz="2500" i="1" kern="1200" dirty="0">
                          <a:solidFill>
                            <a:schemeClr val="dk1"/>
                          </a:solidFill>
                          <a:latin typeface="Arial" panose="020B0604020202020204" pitchFamily="34" charset="0"/>
                          <a:ea typeface="+mn-ea"/>
                          <a:cs typeface="Arial" panose="020B0604020202020204" pitchFamily="34" charset="0"/>
                        </a:rPr>
                        <a:t> </a:t>
                      </a:r>
                      <a:r>
                        <a:rPr lang="ru-RU" sz="2500" i="1" kern="1200" dirty="0" err="1">
                          <a:solidFill>
                            <a:schemeClr val="dk1"/>
                          </a:solidFill>
                          <a:latin typeface="Arial" panose="020B0604020202020204" pitchFamily="34" charset="0"/>
                          <a:ea typeface="+mn-ea"/>
                          <a:cs typeface="Arial" panose="020B0604020202020204" pitchFamily="34" charset="0"/>
                        </a:rPr>
                        <a:t>салынатын</a:t>
                      </a:r>
                      <a:r>
                        <a:rPr lang="ru-RU" sz="2500" i="1" kern="1200" dirty="0">
                          <a:solidFill>
                            <a:schemeClr val="dk1"/>
                          </a:solidFill>
                          <a:latin typeface="Arial" panose="020B0604020202020204" pitchFamily="34" charset="0"/>
                          <a:ea typeface="+mn-ea"/>
                          <a:cs typeface="Arial" panose="020B0604020202020204" pitchFamily="34" charset="0"/>
                        </a:rPr>
                        <a:t> </a:t>
                      </a:r>
                      <a:r>
                        <a:rPr lang="ru-RU" sz="2500" i="1" kern="1200" dirty="0" err="1">
                          <a:solidFill>
                            <a:schemeClr val="dk1"/>
                          </a:solidFill>
                          <a:latin typeface="Arial" panose="020B0604020202020204" pitchFamily="34" charset="0"/>
                          <a:ea typeface="+mn-ea"/>
                          <a:cs typeface="Arial" panose="020B0604020202020204" pitchFamily="34" charset="0"/>
                        </a:rPr>
                        <a:t>ішкі</a:t>
                      </a:r>
                      <a:r>
                        <a:rPr lang="ru-RU" sz="2500" i="1" kern="1200" dirty="0">
                          <a:solidFill>
                            <a:schemeClr val="dk1"/>
                          </a:solidFill>
                          <a:latin typeface="Arial" panose="020B0604020202020204" pitchFamily="34" charset="0"/>
                          <a:ea typeface="+mn-ea"/>
                          <a:cs typeface="Arial" panose="020B0604020202020204" pitchFamily="34" charset="0"/>
                        </a:rPr>
                        <a:t> </a:t>
                      </a:r>
                      <a:r>
                        <a:rPr lang="ru-RU" sz="2500" i="1" kern="1200" dirty="0" err="1">
                          <a:solidFill>
                            <a:schemeClr val="dk1"/>
                          </a:solidFill>
                          <a:latin typeface="Arial" panose="020B0604020202020204" pitchFamily="34" charset="0"/>
                          <a:ea typeface="+mn-ea"/>
                          <a:cs typeface="Arial" panose="020B0604020202020204" pitchFamily="34" charset="0"/>
                        </a:rPr>
                        <a:t>салықтар</a:t>
                      </a:r>
                      <a:endParaRPr lang="ru-RU" sz="2500" i="1" kern="1200" dirty="0">
                        <a:solidFill>
                          <a:schemeClr val="dk1"/>
                        </a:solidFill>
                        <a:latin typeface="Arial" panose="020B0604020202020204" pitchFamily="34" charset="0"/>
                        <a:ea typeface="+mn-ea"/>
                        <a:cs typeface="Arial" panose="020B0604020202020204" pitchFamily="34" charset="0"/>
                      </a:endParaRPr>
                    </a:p>
                  </a:txBody>
                  <a:tcPr/>
                </a:tc>
                <a:tc>
                  <a:txBody>
                    <a:bodyPr/>
                    <a:lstStyle/>
                    <a:p>
                      <a:pPr marL="0" algn="ctr" defTabSz="457200" rtl="0" eaLnBrk="1" latinLnBrk="0" hangingPunct="1"/>
                      <a:r>
                        <a:rPr lang="ru-RU" sz="2500" kern="1200" dirty="0">
                          <a:latin typeface="Arial" panose="020B0604020202020204" pitchFamily="34" charset="0"/>
                          <a:cs typeface="Arial" panose="020B0604020202020204" pitchFamily="34" charset="0"/>
                        </a:rPr>
                        <a:t>0,2</a:t>
                      </a:r>
                      <a:endParaRPr lang="ru-RU" sz="2500" b="1" kern="1200" dirty="0">
                        <a:solidFill>
                          <a:schemeClr val="dk1"/>
                        </a:solidFill>
                        <a:latin typeface="Arial" panose="020B0604020202020204" pitchFamily="34" charset="0"/>
                        <a:ea typeface="+mn-ea"/>
                        <a:cs typeface="Arial" panose="020B0604020202020204" pitchFamily="34" charset="0"/>
                      </a:endParaRPr>
                    </a:p>
                  </a:txBody>
                  <a:tcPr/>
                </a:tc>
                <a:tc>
                  <a:txBody>
                    <a:bodyPr/>
                    <a:lstStyle/>
                    <a:p>
                      <a:pPr marL="0" algn="ctr" defTabSz="457200" rtl="0" eaLnBrk="1" latinLnBrk="0" hangingPunct="1"/>
                      <a:r>
                        <a:rPr lang="ru-RU" sz="2500" b="0" kern="1200" dirty="0">
                          <a:solidFill>
                            <a:schemeClr val="dk1"/>
                          </a:solidFill>
                          <a:latin typeface="Arial" panose="020B0604020202020204" pitchFamily="34" charset="0"/>
                          <a:ea typeface="+mn-ea"/>
                          <a:cs typeface="Arial" panose="020B0604020202020204" pitchFamily="34" charset="0"/>
                        </a:rPr>
                        <a:t>0,2</a:t>
                      </a:r>
                    </a:p>
                  </a:txBody>
                  <a:tcPr/>
                </a:tc>
                <a:tc>
                  <a:txBody>
                    <a:bodyPr/>
                    <a:lstStyle/>
                    <a:p>
                      <a:pPr marL="0" algn="ctr" defTabSz="457200" rtl="0" eaLnBrk="1" latinLnBrk="0" hangingPunct="1"/>
                      <a:r>
                        <a:rPr lang="ru-RU" sz="2500" b="0" kern="1200" dirty="0">
                          <a:solidFill>
                            <a:schemeClr val="dk1"/>
                          </a:solidFill>
                          <a:latin typeface="Arial" panose="020B0604020202020204" pitchFamily="34" charset="0"/>
                          <a:ea typeface="+mn-ea"/>
                          <a:cs typeface="Arial" panose="020B0604020202020204" pitchFamily="34" charset="0"/>
                        </a:rPr>
                        <a:t>0,3</a:t>
                      </a:r>
                    </a:p>
                  </a:txBody>
                  <a:tcPr/>
                </a:tc>
                <a:extLst>
                  <a:ext uri="{0D108BD9-81ED-4DB2-BD59-A6C34878D82A}">
                    <a16:rowId xmlns:a16="http://schemas.microsoft.com/office/drawing/2014/main" val="10006"/>
                  </a:ext>
                </a:extLst>
              </a:tr>
              <a:tr h="492636">
                <a:tc>
                  <a:txBody>
                    <a:bodyPr/>
                    <a:lstStyle/>
                    <a:p>
                      <a:pPr marL="0" algn="l" defTabSz="457200" rtl="0" eaLnBrk="1" latinLnBrk="0" hangingPunct="1"/>
                      <a:r>
                        <a:rPr lang="ru-RU" sz="2500" kern="1200" dirty="0" err="1">
                          <a:solidFill>
                            <a:schemeClr val="dk1"/>
                          </a:solidFill>
                          <a:latin typeface="Arial" panose="020B0604020202020204" pitchFamily="34" charset="0"/>
                          <a:ea typeface="+mn-ea"/>
                          <a:cs typeface="Arial" panose="020B0604020202020204" pitchFamily="34" charset="0"/>
                        </a:rPr>
                        <a:t>Салықтық</a:t>
                      </a:r>
                      <a:r>
                        <a:rPr lang="ru-RU" sz="2500" kern="1200" dirty="0">
                          <a:solidFill>
                            <a:schemeClr val="dk1"/>
                          </a:solidFill>
                          <a:latin typeface="Arial" panose="020B0604020202020204" pitchFamily="34" charset="0"/>
                          <a:ea typeface="+mn-ea"/>
                          <a:cs typeface="Arial" panose="020B0604020202020204" pitchFamily="34" charset="0"/>
                        </a:rPr>
                        <a:t> </a:t>
                      </a:r>
                      <a:r>
                        <a:rPr lang="ru-RU" sz="2500" kern="1200" dirty="0" err="1">
                          <a:solidFill>
                            <a:schemeClr val="dk1"/>
                          </a:solidFill>
                          <a:latin typeface="Arial" panose="020B0604020202020204" pitchFamily="34" charset="0"/>
                          <a:ea typeface="+mn-ea"/>
                          <a:cs typeface="Arial" panose="020B0604020202020204" pitchFamily="34" charset="0"/>
                        </a:rPr>
                        <a:t>емес</a:t>
                      </a:r>
                      <a:r>
                        <a:rPr lang="ru-RU" sz="2500" kern="1200" dirty="0">
                          <a:solidFill>
                            <a:schemeClr val="dk1"/>
                          </a:solidFill>
                          <a:latin typeface="Arial" panose="020B0604020202020204" pitchFamily="34" charset="0"/>
                          <a:ea typeface="+mn-ea"/>
                          <a:cs typeface="Arial" panose="020B0604020202020204" pitchFamily="34" charset="0"/>
                        </a:rPr>
                        <a:t> </a:t>
                      </a:r>
                      <a:r>
                        <a:rPr lang="ru-RU" sz="2500" kern="1200" dirty="0" err="1">
                          <a:solidFill>
                            <a:schemeClr val="dk1"/>
                          </a:solidFill>
                          <a:latin typeface="Arial" panose="020B0604020202020204" pitchFamily="34" charset="0"/>
                          <a:ea typeface="+mn-ea"/>
                          <a:cs typeface="Arial" panose="020B0604020202020204" pitchFamily="34" charset="0"/>
                        </a:rPr>
                        <a:t>түсімдер</a:t>
                      </a:r>
                      <a:endParaRPr lang="ru-RU" sz="2500" kern="1200" dirty="0">
                        <a:solidFill>
                          <a:schemeClr val="dk1"/>
                        </a:solidFill>
                        <a:latin typeface="Arial" panose="020B0604020202020204" pitchFamily="34" charset="0"/>
                        <a:ea typeface="+mn-ea"/>
                        <a:cs typeface="Arial" panose="020B0604020202020204" pitchFamily="34" charset="0"/>
                      </a:endParaRPr>
                    </a:p>
                  </a:txBody>
                  <a:tcPr/>
                </a:tc>
                <a:tc>
                  <a:txBody>
                    <a:bodyPr/>
                    <a:lstStyle/>
                    <a:p>
                      <a:pPr marL="0" algn="ctr" defTabSz="457200" rtl="0" eaLnBrk="1" latinLnBrk="0" hangingPunct="1"/>
                      <a:r>
                        <a:rPr lang="ru-RU" sz="2500" b="0" kern="1200" dirty="0">
                          <a:solidFill>
                            <a:schemeClr val="dk1"/>
                          </a:solidFill>
                          <a:latin typeface="Arial" panose="020B0604020202020204" pitchFamily="34" charset="0"/>
                          <a:ea typeface="+mn-ea"/>
                          <a:cs typeface="Arial" panose="020B0604020202020204" pitchFamily="34" charset="0"/>
                        </a:rPr>
                        <a:t>0,1</a:t>
                      </a:r>
                      <a:endParaRPr lang="ru-RU" sz="2500" b="1" kern="1200" dirty="0">
                        <a:solidFill>
                          <a:schemeClr val="dk1"/>
                        </a:solidFill>
                        <a:latin typeface="Arial" panose="020B0604020202020204" pitchFamily="34" charset="0"/>
                        <a:ea typeface="+mn-ea"/>
                        <a:cs typeface="Arial" panose="020B0604020202020204" pitchFamily="34" charset="0"/>
                      </a:endParaRPr>
                    </a:p>
                  </a:txBody>
                  <a:tcPr/>
                </a:tc>
                <a:tc>
                  <a:txBody>
                    <a:bodyPr/>
                    <a:lstStyle/>
                    <a:p>
                      <a:pPr marL="0" algn="ctr" defTabSz="457200" rtl="0" eaLnBrk="1" latinLnBrk="0" hangingPunct="1"/>
                      <a:r>
                        <a:rPr lang="ru-RU" sz="2500" b="0" kern="1200" dirty="0">
                          <a:solidFill>
                            <a:schemeClr val="dk1"/>
                          </a:solidFill>
                          <a:latin typeface="Arial" panose="020B0604020202020204" pitchFamily="34" charset="0"/>
                          <a:ea typeface="+mn-ea"/>
                          <a:cs typeface="Arial" panose="020B0604020202020204" pitchFamily="34" charset="0"/>
                        </a:rPr>
                        <a:t>13,3</a:t>
                      </a:r>
                    </a:p>
                  </a:txBody>
                  <a:tcPr/>
                </a:tc>
                <a:tc>
                  <a:txBody>
                    <a:bodyPr/>
                    <a:lstStyle/>
                    <a:p>
                      <a:pPr marL="0" algn="ctr" defTabSz="457200" rtl="0" eaLnBrk="1" latinLnBrk="0" hangingPunct="1"/>
                      <a:r>
                        <a:rPr lang="ru-RU" sz="2500" b="0" kern="1200" dirty="0">
                          <a:solidFill>
                            <a:schemeClr val="dk1"/>
                          </a:solidFill>
                          <a:latin typeface="Arial" panose="020B0604020202020204" pitchFamily="34" charset="0"/>
                          <a:ea typeface="+mn-ea"/>
                          <a:cs typeface="Arial" panose="020B0604020202020204" pitchFamily="34" charset="0"/>
                        </a:rPr>
                        <a:t>14,6</a:t>
                      </a:r>
                    </a:p>
                  </a:txBody>
                  <a:tcPr/>
                </a:tc>
                <a:extLst>
                  <a:ext uri="{0D108BD9-81ED-4DB2-BD59-A6C34878D82A}">
                    <a16:rowId xmlns:a16="http://schemas.microsoft.com/office/drawing/2014/main" val="10007"/>
                  </a:ext>
                </a:extLst>
              </a:tr>
              <a:tr h="492636">
                <a:tc>
                  <a:txBody>
                    <a:bodyPr/>
                    <a:lstStyle/>
                    <a:p>
                      <a:pPr marL="0" algn="l" defTabSz="457200" rtl="0" eaLnBrk="1" latinLnBrk="0" hangingPunct="1"/>
                      <a:r>
                        <a:rPr lang="ru-RU" sz="2500" kern="1200" dirty="0" err="1">
                          <a:solidFill>
                            <a:schemeClr val="dk1"/>
                          </a:solidFill>
                          <a:latin typeface="Arial" panose="020B0604020202020204" pitchFamily="34" charset="0"/>
                          <a:ea typeface="+mn-ea"/>
                          <a:cs typeface="Arial" panose="020B0604020202020204" pitchFamily="34" charset="0"/>
                        </a:rPr>
                        <a:t>Негізгі</a:t>
                      </a:r>
                      <a:r>
                        <a:rPr lang="ru-RU" sz="2500" kern="1200" dirty="0">
                          <a:solidFill>
                            <a:schemeClr val="dk1"/>
                          </a:solidFill>
                          <a:latin typeface="Arial" panose="020B0604020202020204" pitchFamily="34" charset="0"/>
                          <a:ea typeface="+mn-ea"/>
                          <a:cs typeface="Arial" panose="020B0604020202020204" pitchFamily="34" charset="0"/>
                        </a:rPr>
                        <a:t> </a:t>
                      </a:r>
                      <a:r>
                        <a:rPr lang="ru-RU" sz="2500" kern="1200" dirty="0" err="1">
                          <a:solidFill>
                            <a:schemeClr val="dk1"/>
                          </a:solidFill>
                          <a:latin typeface="Arial" panose="020B0604020202020204" pitchFamily="34" charset="0"/>
                          <a:ea typeface="+mn-ea"/>
                          <a:cs typeface="Arial" panose="020B0604020202020204" pitchFamily="34" charset="0"/>
                        </a:rPr>
                        <a:t>капиталды</a:t>
                      </a:r>
                      <a:r>
                        <a:rPr lang="ru-RU" sz="2500" kern="1200" dirty="0">
                          <a:solidFill>
                            <a:schemeClr val="dk1"/>
                          </a:solidFill>
                          <a:latin typeface="Arial" panose="020B0604020202020204" pitchFamily="34" charset="0"/>
                          <a:ea typeface="+mn-ea"/>
                          <a:cs typeface="Arial" panose="020B0604020202020204" pitchFamily="34" charset="0"/>
                        </a:rPr>
                        <a:t> </a:t>
                      </a:r>
                      <a:r>
                        <a:rPr lang="ru-RU" sz="2500" kern="1200" dirty="0" err="1">
                          <a:solidFill>
                            <a:schemeClr val="dk1"/>
                          </a:solidFill>
                          <a:latin typeface="Arial" panose="020B0604020202020204" pitchFamily="34" charset="0"/>
                          <a:ea typeface="+mn-ea"/>
                          <a:cs typeface="Arial" panose="020B0604020202020204" pitchFamily="34" charset="0"/>
                        </a:rPr>
                        <a:t>сатудан</a:t>
                      </a:r>
                      <a:r>
                        <a:rPr lang="ru-RU" sz="2500" kern="1200" dirty="0">
                          <a:solidFill>
                            <a:schemeClr val="dk1"/>
                          </a:solidFill>
                          <a:latin typeface="Arial" panose="020B0604020202020204" pitchFamily="34" charset="0"/>
                          <a:ea typeface="+mn-ea"/>
                          <a:cs typeface="Arial" panose="020B0604020202020204" pitchFamily="34" charset="0"/>
                        </a:rPr>
                        <a:t> </a:t>
                      </a:r>
                      <a:r>
                        <a:rPr lang="ru-RU" sz="2500" kern="1200" dirty="0" err="1">
                          <a:solidFill>
                            <a:schemeClr val="dk1"/>
                          </a:solidFill>
                          <a:latin typeface="Arial" panose="020B0604020202020204" pitchFamily="34" charset="0"/>
                          <a:ea typeface="+mn-ea"/>
                          <a:cs typeface="Arial" panose="020B0604020202020204" pitchFamily="34" charset="0"/>
                        </a:rPr>
                        <a:t>түскен</a:t>
                      </a:r>
                      <a:r>
                        <a:rPr lang="ru-RU" sz="2500" kern="1200" dirty="0">
                          <a:solidFill>
                            <a:schemeClr val="dk1"/>
                          </a:solidFill>
                          <a:latin typeface="Arial" panose="020B0604020202020204" pitchFamily="34" charset="0"/>
                          <a:ea typeface="+mn-ea"/>
                          <a:cs typeface="Arial" panose="020B0604020202020204" pitchFamily="34" charset="0"/>
                        </a:rPr>
                        <a:t> </a:t>
                      </a:r>
                      <a:r>
                        <a:rPr lang="ru-RU" sz="2500" kern="1200" dirty="0" err="1">
                          <a:solidFill>
                            <a:schemeClr val="dk1"/>
                          </a:solidFill>
                          <a:latin typeface="Arial" panose="020B0604020202020204" pitchFamily="34" charset="0"/>
                          <a:ea typeface="+mn-ea"/>
                          <a:cs typeface="Arial" panose="020B0604020202020204" pitchFamily="34" charset="0"/>
                        </a:rPr>
                        <a:t>қаражат</a:t>
                      </a:r>
                      <a:endParaRPr lang="ru-RU" sz="2500" kern="1200" dirty="0">
                        <a:solidFill>
                          <a:schemeClr val="dk1"/>
                        </a:solidFill>
                        <a:latin typeface="Arial" panose="020B0604020202020204" pitchFamily="34" charset="0"/>
                        <a:ea typeface="+mn-ea"/>
                        <a:cs typeface="Arial" panose="020B0604020202020204" pitchFamily="34" charset="0"/>
                      </a:endParaRPr>
                    </a:p>
                  </a:txBody>
                  <a:tcPr/>
                </a:tc>
                <a:tc>
                  <a:txBody>
                    <a:bodyPr/>
                    <a:lstStyle/>
                    <a:p>
                      <a:pPr marL="0" algn="ctr" defTabSz="457200" rtl="0" eaLnBrk="1" latinLnBrk="0" hangingPunct="1"/>
                      <a:r>
                        <a:rPr lang="ru-RU" sz="2500" b="0" kern="1200" dirty="0">
                          <a:solidFill>
                            <a:schemeClr val="dk1"/>
                          </a:solidFill>
                          <a:latin typeface="Arial" panose="020B0604020202020204" pitchFamily="34" charset="0"/>
                          <a:ea typeface="+mn-ea"/>
                          <a:cs typeface="Arial" panose="020B0604020202020204" pitchFamily="34" charset="0"/>
                        </a:rPr>
                        <a:t>0,2</a:t>
                      </a:r>
                    </a:p>
                  </a:txBody>
                  <a:tcPr/>
                </a:tc>
                <a:tc>
                  <a:txBody>
                    <a:bodyPr/>
                    <a:lstStyle/>
                    <a:p>
                      <a:pPr marL="0" algn="ctr" defTabSz="457200" rtl="0" eaLnBrk="1" latinLnBrk="0" hangingPunct="1"/>
                      <a:r>
                        <a:rPr lang="ru-RU" sz="2500" b="0" kern="1200" dirty="0">
                          <a:solidFill>
                            <a:schemeClr val="dk1"/>
                          </a:solidFill>
                          <a:latin typeface="Arial" panose="020B0604020202020204" pitchFamily="34" charset="0"/>
                          <a:ea typeface="+mn-ea"/>
                          <a:cs typeface="Arial" panose="020B0604020202020204" pitchFamily="34" charset="0"/>
                        </a:rPr>
                        <a:t>0,2</a:t>
                      </a:r>
                    </a:p>
                  </a:txBody>
                  <a:tcPr/>
                </a:tc>
                <a:tc>
                  <a:txBody>
                    <a:bodyPr/>
                    <a:lstStyle/>
                    <a:p>
                      <a:pPr marL="0" algn="ctr" defTabSz="457200" rtl="0" eaLnBrk="1" latinLnBrk="0" hangingPunct="1"/>
                      <a:r>
                        <a:rPr lang="ru-RU" sz="2500" b="0" kern="1200" dirty="0">
                          <a:solidFill>
                            <a:schemeClr val="dk1"/>
                          </a:solidFill>
                          <a:latin typeface="Arial" panose="020B0604020202020204" pitchFamily="34" charset="0"/>
                          <a:ea typeface="+mn-ea"/>
                          <a:cs typeface="Arial" panose="020B0604020202020204" pitchFamily="34" charset="0"/>
                        </a:rPr>
                        <a:t>0,2</a:t>
                      </a:r>
                    </a:p>
                  </a:txBody>
                  <a:tcPr/>
                </a:tc>
                <a:extLst>
                  <a:ext uri="{0D108BD9-81ED-4DB2-BD59-A6C34878D82A}">
                    <a16:rowId xmlns:a16="http://schemas.microsoft.com/office/drawing/2014/main" val="10008"/>
                  </a:ext>
                </a:extLst>
              </a:tr>
              <a:tr h="492636">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500" kern="1200" dirty="0" err="1">
                          <a:solidFill>
                            <a:schemeClr val="dk1"/>
                          </a:solidFill>
                          <a:latin typeface="Arial" panose="020B0604020202020204" pitchFamily="34" charset="0"/>
                          <a:ea typeface="+mn-ea"/>
                          <a:cs typeface="Arial" panose="020B0604020202020204" pitchFamily="34" charset="0"/>
                        </a:rPr>
                        <a:t>Трансферттердің</a:t>
                      </a:r>
                      <a:r>
                        <a:rPr lang="en-US" sz="2500" kern="1200" dirty="0">
                          <a:solidFill>
                            <a:schemeClr val="dk1"/>
                          </a:solidFill>
                          <a:latin typeface="Arial" panose="020B0604020202020204" pitchFamily="34" charset="0"/>
                          <a:ea typeface="+mn-ea"/>
                          <a:cs typeface="Arial" panose="020B0604020202020204" pitchFamily="34" charset="0"/>
                        </a:rPr>
                        <a:t> </a:t>
                      </a:r>
                      <a:r>
                        <a:rPr lang="en-US" sz="2500" kern="1200" dirty="0" err="1">
                          <a:solidFill>
                            <a:schemeClr val="dk1"/>
                          </a:solidFill>
                          <a:latin typeface="Arial" panose="020B0604020202020204" pitchFamily="34" charset="0"/>
                          <a:ea typeface="+mn-ea"/>
                          <a:cs typeface="Arial" panose="020B0604020202020204" pitchFamily="34" charset="0"/>
                        </a:rPr>
                        <a:t>түсімдері</a:t>
                      </a:r>
                      <a:endParaRPr lang="ru-RU" sz="2500" kern="1200" dirty="0">
                        <a:solidFill>
                          <a:schemeClr val="dk1"/>
                        </a:solidFill>
                        <a:latin typeface="Arial" panose="020B0604020202020204" pitchFamily="34" charset="0"/>
                        <a:ea typeface="+mn-ea"/>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ru-RU" sz="2500" kern="1200" dirty="0">
                        <a:solidFill>
                          <a:schemeClr val="dk1"/>
                        </a:solidFill>
                        <a:latin typeface="Arial" panose="020B0604020202020204" pitchFamily="34" charset="0"/>
                        <a:ea typeface="+mn-ea"/>
                        <a:cs typeface="Arial" panose="020B0604020202020204" pitchFamily="34" charset="0"/>
                      </a:endParaRPr>
                    </a:p>
                  </a:txBody>
                  <a:tcPr/>
                </a:tc>
                <a:tc>
                  <a:txBody>
                    <a:bodyPr/>
                    <a:lstStyle/>
                    <a:p>
                      <a:pPr marL="0" algn="ctr" defTabSz="457200" rtl="0" eaLnBrk="1" latinLnBrk="0" hangingPunct="1"/>
                      <a:r>
                        <a:rPr lang="ru-RU" sz="2500" b="0" kern="1200" dirty="0">
                          <a:solidFill>
                            <a:schemeClr val="dk1"/>
                          </a:solidFill>
                          <a:latin typeface="Arial" panose="020B0604020202020204" pitchFamily="34" charset="0"/>
                          <a:ea typeface="+mn-ea"/>
                          <a:cs typeface="Arial" panose="020B0604020202020204" pitchFamily="34" charset="0"/>
                        </a:rPr>
                        <a:t>293,4</a:t>
                      </a:r>
                    </a:p>
                  </a:txBody>
                  <a:tcPr/>
                </a:tc>
                <a:tc>
                  <a:txBody>
                    <a:bodyPr/>
                    <a:lstStyle/>
                    <a:p>
                      <a:pPr marL="0" algn="ctr" defTabSz="457200" rtl="0" eaLnBrk="1" latinLnBrk="0" hangingPunct="1"/>
                      <a:r>
                        <a:rPr lang="ru-RU" sz="2500" b="0" kern="1200" dirty="0">
                          <a:solidFill>
                            <a:schemeClr val="dk1"/>
                          </a:solidFill>
                          <a:latin typeface="Arial" panose="020B0604020202020204" pitchFamily="34" charset="0"/>
                          <a:ea typeface="+mn-ea"/>
                          <a:cs typeface="Arial" panose="020B0604020202020204" pitchFamily="34" charset="0"/>
                        </a:rPr>
                        <a:t>0,3</a:t>
                      </a:r>
                    </a:p>
                  </a:txBody>
                  <a:tcPr/>
                </a:tc>
                <a:tc>
                  <a:txBody>
                    <a:bodyPr/>
                    <a:lstStyle/>
                    <a:p>
                      <a:pPr marL="0" algn="ctr" defTabSz="457200" rtl="0" eaLnBrk="1" latinLnBrk="0" hangingPunct="1"/>
                      <a:r>
                        <a:rPr lang="ru-RU" sz="2500" b="0" kern="1200" dirty="0">
                          <a:solidFill>
                            <a:schemeClr val="dk1"/>
                          </a:solidFill>
                          <a:latin typeface="Arial" panose="020B0604020202020204" pitchFamily="34" charset="0"/>
                          <a:ea typeface="+mn-ea"/>
                          <a:cs typeface="Arial" panose="020B0604020202020204" pitchFamily="34" charset="0"/>
                        </a:rPr>
                        <a:t>0,4</a:t>
                      </a:r>
                    </a:p>
                  </a:txBody>
                  <a:tcPr/>
                </a:tc>
                <a:extLst>
                  <a:ext uri="{0D108BD9-81ED-4DB2-BD59-A6C34878D82A}">
                    <a16:rowId xmlns:a16="http://schemas.microsoft.com/office/drawing/2014/main" val="10009"/>
                  </a:ext>
                </a:extLst>
              </a:tr>
            </a:tbl>
          </a:graphicData>
        </a:graphic>
      </p:graphicFrame>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idx="4294967295"/>
          </p:nvPr>
        </p:nvSpPr>
        <p:spPr bwMode="auto">
          <a:xfrm>
            <a:off x="0" y="0"/>
            <a:ext cx="9144000" cy="1196752"/>
          </a:xfrm>
        </p:spPr>
        <p:style>
          <a:lnRef idx="1">
            <a:schemeClr val="accent1"/>
          </a:lnRef>
          <a:fillRef idx="2">
            <a:schemeClr val="accent1"/>
          </a:fillRef>
          <a:effectRef idx="1">
            <a:schemeClr val="accent1"/>
          </a:effectRef>
          <a:fontRef idx="minor">
            <a:schemeClr val="dk1"/>
          </a:fontRef>
        </p:style>
        <p:txBody>
          <a:bodyPr wrap="square" lIns="91440" tIns="45720" rIns="91440" bIns="45720" numCol="1" anchor="ctr" anchorCtr="0" compatLnSpc="1">
            <a:normAutofit/>
          </a:bodyPr>
          <a:lstStyle/>
          <a:p>
            <a:pPr algn="ctr" eaLnBrk="1" hangingPunct="1"/>
            <a:r>
              <a:rPr lang="en-US" sz="2400" b="1" dirty="0">
                <a:solidFill>
                  <a:schemeClr val="tx1"/>
                </a:solidFill>
                <a:latin typeface="Arial" panose="020B0604020202020204" pitchFamily="34" charset="0"/>
                <a:cs typeface="Arial" panose="020B0604020202020204" pitchFamily="34" charset="0"/>
              </a:rPr>
              <a:t>АУЫЛДЫҚ ОКРУГ</a:t>
            </a:r>
            <a:br>
              <a:rPr lang="en-US" sz="2400" b="1" dirty="0">
                <a:solidFill>
                  <a:schemeClr val="tx1"/>
                </a:solidFill>
                <a:latin typeface="Arial" panose="020B0604020202020204" pitchFamily="34" charset="0"/>
                <a:cs typeface="Arial" panose="020B0604020202020204" pitchFamily="34" charset="0"/>
              </a:rPr>
            </a:br>
            <a:r>
              <a:rPr lang="en-US" sz="2400" b="1" dirty="0">
                <a:solidFill>
                  <a:schemeClr val="tx1"/>
                </a:solidFill>
                <a:latin typeface="Arial" panose="020B0604020202020204" pitchFamily="34" charset="0"/>
                <a:cs typeface="Arial" panose="020B0604020202020204" pitchFamily="34" charset="0"/>
              </a:rPr>
              <a:t>БЮДЖЕТІНІҢ ШЫҒЫСТАРЫ</a:t>
            </a:r>
            <a:endParaRPr lang="ru-RU" altLang="ru-RU" sz="2400" b="1" cap="none" dirty="0">
              <a:solidFill>
                <a:schemeClr val="tx1"/>
              </a:solidFill>
              <a:effectLst/>
              <a:latin typeface="Arial" panose="020B0604020202020204" pitchFamily="34" charset="0"/>
              <a:cs typeface="Arial" panose="020B0604020202020204" pitchFamily="34" charset="0"/>
            </a:endParaRPr>
          </a:p>
        </p:txBody>
      </p:sp>
      <p:graphicFrame>
        <p:nvGraphicFramePr>
          <p:cNvPr id="23673" name="Group 121"/>
          <p:cNvGraphicFramePr>
            <a:graphicFrameLocks noGrp="1"/>
          </p:cNvGraphicFramePr>
          <p:nvPr>
            <p:ph idx="4294967295"/>
            <p:extLst>
              <p:ext uri="{D42A27DB-BD31-4B8C-83A1-F6EECF244321}">
                <p14:modId xmlns:p14="http://schemas.microsoft.com/office/powerpoint/2010/main" val="314240909"/>
              </p:ext>
            </p:extLst>
          </p:nvPr>
        </p:nvGraphicFramePr>
        <p:xfrm>
          <a:off x="0" y="1196752"/>
          <a:ext cx="9144001" cy="4392488"/>
        </p:xfrm>
        <a:graphic>
          <a:graphicData uri="http://schemas.openxmlformats.org/drawingml/2006/table">
            <a:tbl>
              <a:tblPr>
                <a:tableStyleId>{3C2FFA5D-87B4-456A-9821-1D502468CF0F}</a:tableStyleId>
              </a:tblPr>
              <a:tblGrid>
                <a:gridCol w="4884312">
                  <a:extLst>
                    <a:ext uri="{9D8B030D-6E8A-4147-A177-3AD203B41FA5}">
                      <a16:colId xmlns:a16="http://schemas.microsoft.com/office/drawing/2014/main" val="20000"/>
                    </a:ext>
                  </a:extLst>
                </a:gridCol>
                <a:gridCol w="1418576">
                  <a:extLst>
                    <a:ext uri="{9D8B030D-6E8A-4147-A177-3AD203B41FA5}">
                      <a16:colId xmlns:a16="http://schemas.microsoft.com/office/drawing/2014/main" val="20001"/>
                    </a:ext>
                  </a:extLst>
                </a:gridCol>
                <a:gridCol w="1422537">
                  <a:extLst>
                    <a:ext uri="{9D8B030D-6E8A-4147-A177-3AD203B41FA5}">
                      <a16:colId xmlns:a16="http://schemas.microsoft.com/office/drawing/2014/main" val="20002"/>
                    </a:ext>
                  </a:extLst>
                </a:gridCol>
                <a:gridCol w="1418576">
                  <a:extLst>
                    <a:ext uri="{9D8B030D-6E8A-4147-A177-3AD203B41FA5}">
                      <a16:colId xmlns:a16="http://schemas.microsoft.com/office/drawing/2014/main" val="20003"/>
                    </a:ext>
                  </a:extLst>
                </a:gridCol>
              </a:tblGrid>
              <a:tr h="849190">
                <a:tc>
                  <a:txBody>
                    <a:bodyPr/>
                    <a:lstStyle>
                      <a:lvl1pPr>
                        <a:spcBef>
                          <a:spcPct val="20000"/>
                        </a:spcBef>
                        <a:buClr>
                          <a:schemeClr val="accent1"/>
                        </a:buClr>
                        <a:buSzPct val="70000"/>
                        <a:buFont typeface="Wingdings 2" panose="05020102010507070707" pitchFamily="18" charset="2"/>
                        <a:defRPr sz="28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defRPr sz="24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defRPr sz="20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defRPr>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defRPr sz="1600">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defRPr sz="1600">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defRPr sz="1600">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defRPr sz="1600">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defRPr sz="1600">
                          <a:solidFill>
                            <a:schemeClr val="tx2"/>
                          </a:solidFill>
                          <a:latin typeface="Franklin Gothic Book" panose="020B05030201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r>
                        <a:rPr kumimoji="0" lang="en-US" sz="2400" b="1"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rPr>
                        <a:t>Атауы</a:t>
                      </a:r>
                      <a:endParaRPr kumimoji="0" lang="ru-RU" altLang="ru-RU" sz="2400" b="1"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91430" marR="91430" marT="45713" marB="45713" anchor="ctr" horzOverflow="overflow"/>
                </a:tc>
                <a:tc>
                  <a:txBody>
                    <a:bodyPr/>
                    <a:lstStyle>
                      <a:lvl1pPr>
                        <a:spcBef>
                          <a:spcPct val="20000"/>
                        </a:spcBef>
                        <a:buClr>
                          <a:schemeClr val="accent1"/>
                        </a:buClr>
                        <a:buSzPct val="70000"/>
                        <a:buFont typeface="Wingdings 2" panose="05020102010507070707" pitchFamily="18" charset="2"/>
                        <a:defRPr sz="28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defRPr sz="24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defRPr sz="20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defRPr>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defRPr sz="1600">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defRPr sz="1600">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defRPr sz="1600">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defRPr sz="1600">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defRPr sz="1600">
                          <a:solidFill>
                            <a:schemeClr val="tx2"/>
                          </a:solidFill>
                          <a:latin typeface="Franklin Gothic Book" panose="020B05030201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r>
                        <a:rPr kumimoji="0" lang="ru-RU" altLang="ru-RU" sz="2400" b="1" u="none" strike="noStrike" cap="none" normalizeH="0" baseline="0" dirty="0">
                          <a:ln>
                            <a:noFill/>
                          </a:ln>
                          <a:solidFill>
                            <a:schemeClr val="tx1"/>
                          </a:solidFill>
                          <a:effectLst/>
                          <a:latin typeface="Arial" panose="020B0604020202020204" pitchFamily="34" charset="0"/>
                          <a:cs typeface="Arial" panose="020B0604020202020204" pitchFamily="34" charset="0"/>
                        </a:rPr>
                        <a:t>2026 </a:t>
                      </a:r>
                      <a:r>
                        <a:rPr kumimoji="0" lang="ru-RU" altLang="ru-RU" sz="2400" b="1" u="none" strike="noStrike" cap="none" normalizeH="0" baseline="0" dirty="0" err="1">
                          <a:ln>
                            <a:noFill/>
                          </a:ln>
                          <a:solidFill>
                            <a:schemeClr val="tx1"/>
                          </a:solidFill>
                          <a:effectLst/>
                          <a:latin typeface="Arial" panose="020B0604020202020204" pitchFamily="34" charset="0"/>
                          <a:cs typeface="Arial" panose="020B0604020202020204" pitchFamily="34" charset="0"/>
                        </a:rPr>
                        <a:t>жыл</a:t>
                      </a:r>
                      <a:endParaRPr kumimoji="0" lang="ru-RU" altLang="ru-RU" sz="2400" b="1"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txBody>
                  <a:tcPr marL="91430" marR="91430" marT="45713" marB="45713" anchor="ctr" horzOverflow="overflow"/>
                </a:tc>
                <a:tc>
                  <a:txBody>
                    <a:bodyPr/>
                    <a:lstStyle>
                      <a:lvl1pPr>
                        <a:spcBef>
                          <a:spcPct val="20000"/>
                        </a:spcBef>
                        <a:buClr>
                          <a:schemeClr val="accent1"/>
                        </a:buClr>
                        <a:buSzPct val="70000"/>
                        <a:buFont typeface="Wingdings 2" panose="05020102010507070707" pitchFamily="18" charset="2"/>
                        <a:defRPr sz="28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defRPr sz="24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defRPr sz="20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defRPr>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defRPr sz="1600">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defRPr sz="1600">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defRPr sz="1600">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defRPr sz="1600">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defRPr sz="1600">
                          <a:solidFill>
                            <a:schemeClr val="tx2"/>
                          </a:solidFill>
                          <a:latin typeface="Franklin Gothic Book" panose="020B05030201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r>
                        <a:rPr kumimoji="0" lang="ru-RU" altLang="ru-RU" sz="2400" b="1" u="none" strike="noStrike" cap="none" normalizeH="0" baseline="0" dirty="0">
                          <a:ln>
                            <a:noFill/>
                          </a:ln>
                          <a:solidFill>
                            <a:schemeClr val="tx1"/>
                          </a:solidFill>
                          <a:effectLst/>
                          <a:latin typeface="Arial" panose="020B0604020202020204" pitchFamily="34" charset="0"/>
                          <a:cs typeface="Arial" panose="020B0604020202020204" pitchFamily="34" charset="0"/>
                        </a:rPr>
                        <a:t>2027 </a:t>
                      </a:r>
                      <a:r>
                        <a:rPr kumimoji="0" lang="ru-RU" altLang="ru-RU" sz="2400" b="1" u="none" strike="noStrike" cap="none" normalizeH="0" baseline="0" dirty="0" err="1">
                          <a:ln>
                            <a:noFill/>
                          </a:ln>
                          <a:solidFill>
                            <a:schemeClr val="tx1"/>
                          </a:solidFill>
                          <a:effectLst/>
                          <a:latin typeface="Arial" panose="020B0604020202020204" pitchFamily="34" charset="0"/>
                          <a:cs typeface="Arial" panose="020B0604020202020204" pitchFamily="34" charset="0"/>
                        </a:rPr>
                        <a:t>жыл</a:t>
                      </a:r>
                      <a:endParaRPr kumimoji="0" lang="ru-RU" altLang="ru-RU" sz="2400" b="1"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txBody>
                  <a:tcPr marL="91430" marR="91430" marT="45713" marB="45713" anchor="ctr" horzOverflow="overflow"/>
                </a:tc>
                <a:tc>
                  <a:txBody>
                    <a:bodyPr/>
                    <a:lstStyle>
                      <a:lvl1pPr>
                        <a:spcBef>
                          <a:spcPct val="20000"/>
                        </a:spcBef>
                        <a:buClr>
                          <a:schemeClr val="accent1"/>
                        </a:buClr>
                        <a:buSzPct val="70000"/>
                        <a:buFont typeface="Wingdings 2" panose="05020102010507070707" pitchFamily="18" charset="2"/>
                        <a:defRPr sz="28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defRPr sz="24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defRPr sz="20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defRPr>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defRPr sz="1600">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defRPr sz="1600">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defRPr sz="1600">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defRPr sz="1600">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defRPr sz="1600">
                          <a:solidFill>
                            <a:schemeClr val="tx2"/>
                          </a:solidFill>
                          <a:latin typeface="Franklin Gothic Book" panose="020B05030201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r>
                        <a:rPr kumimoji="0" lang="ru-RU" altLang="ru-RU" sz="2400" b="1" u="none" strike="noStrike" cap="none" normalizeH="0" baseline="0" dirty="0">
                          <a:ln>
                            <a:noFill/>
                          </a:ln>
                          <a:solidFill>
                            <a:schemeClr val="tx1"/>
                          </a:solidFill>
                          <a:effectLst/>
                          <a:latin typeface="Arial" panose="020B0604020202020204" pitchFamily="34" charset="0"/>
                          <a:cs typeface="Arial" panose="020B0604020202020204" pitchFamily="34" charset="0"/>
                        </a:rPr>
                        <a:t>2028</a:t>
                      </a:r>
                      <a:r>
                        <a:rPr kumimoji="0" lang="en-US" altLang="ru-RU" sz="2400" b="1"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ru-RU" altLang="ru-RU" sz="2400" b="1" u="none" strike="noStrike" cap="none" normalizeH="0" baseline="0" dirty="0" err="1">
                          <a:ln>
                            <a:noFill/>
                          </a:ln>
                          <a:solidFill>
                            <a:schemeClr val="tx1"/>
                          </a:solidFill>
                          <a:effectLst/>
                          <a:latin typeface="Arial" panose="020B0604020202020204" pitchFamily="34" charset="0"/>
                          <a:cs typeface="Arial" panose="020B0604020202020204" pitchFamily="34" charset="0"/>
                        </a:rPr>
                        <a:t>жыл</a:t>
                      </a:r>
                      <a:endParaRPr kumimoji="0" lang="ru-RU" altLang="ru-RU" sz="2400" b="1"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txBody>
                  <a:tcPr marL="91430" marR="91430" marT="45713" marB="45713" anchor="ctr" horzOverflow="overflow"/>
                </a:tc>
                <a:extLst>
                  <a:ext uri="{0D108BD9-81ED-4DB2-BD59-A6C34878D82A}">
                    <a16:rowId xmlns:a16="http://schemas.microsoft.com/office/drawing/2014/main" val="10000"/>
                  </a:ext>
                </a:extLst>
              </a:tr>
              <a:tr h="471766">
                <a:tc>
                  <a:txBody>
                    <a:bodyPr/>
                    <a:lstStyle>
                      <a:lvl1pPr>
                        <a:spcBef>
                          <a:spcPct val="20000"/>
                        </a:spcBef>
                        <a:buClr>
                          <a:schemeClr val="accent1"/>
                        </a:buClr>
                        <a:buSzPct val="70000"/>
                        <a:buFont typeface="Wingdings 2" panose="05020102010507070707" pitchFamily="18" charset="2"/>
                        <a:defRPr sz="28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defRPr sz="24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defRPr sz="20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defRPr>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defRPr sz="1600">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defRPr sz="1600">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defRPr sz="1600">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defRPr sz="1600">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defRPr sz="1600">
                          <a:solidFill>
                            <a:schemeClr val="tx2"/>
                          </a:solidFill>
                          <a:latin typeface="Franklin Gothic Book" panose="020B05030201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r>
                        <a:rPr kumimoji="0" lang="en-US" sz="2400" b="1"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rPr>
                        <a:t>Барлығы</a:t>
                      </a:r>
                      <a:r>
                        <a:rPr kumimoji="0" lang="ru-RU" altLang="ru-RU" sz="2400" b="1" u="none" strike="noStrike" cap="none" normalizeH="0" baseline="0" dirty="0">
                          <a:ln>
                            <a:noFill/>
                          </a:ln>
                          <a:solidFill>
                            <a:schemeClr val="tx1"/>
                          </a:solidFill>
                          <a:effectLst/>
                          <a:latin typeface="Arial" panose="020B0604020202020204" pitchFamily="34" charset="0"/>
                          <a:cs typeface="Arial" panose="020B0604020202020204" pitchFamily="34" charset="0"/>
                        </a:rPr>
                        <a:t>:</a:t>
                      </a:r>
                      <a:endParaRPr kumimoji="0" lang="ru-RU" altLang="ru-RU" sz="2400" b="1"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txBody>
                  <a:tcPr marL="91430" marR="91430" marT="45713" marB="45713" horzOverflow="overflow"/>
                </a:tc>
                <a:tc>
                  <a:txBody>
                    <a:bodyPr/>
                    <a:lstStyle>
                      <a:lvl1pPr>
                        <a:spcBef>
                          <a:spcPct val="20000"/>
                        </a:spcBef>
                        <a:buClr>
                          <a:schemeClr val="accent1"/>
                        </a:buClr>
                        <a:buSzPct val="70000"/>
                        <a:buFont typeface="Wingdings 2" panose="05020102010507070707" pitchFamily="18" charset="2"/>
                        <a:defRPr sz="28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defRPr sz="24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defRPr sz="20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defRPr>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defRPr sz="1600">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defRPr sz="1600">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defRPr sz="1600">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defRPr sz="1600">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defRPr sz="1600">
                          <a:solidFill>
                            <a:schemeClr val="tx2"/>
                          </a:solidFill>
                          <a:latin typeface="Franklin Gothic Book" panose="020B05030201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defRPr/>
                      </a:pPr>
                      <a:r>
                        <a:rPr kumimoji="0" lang="ru-RU" altLang="ru-RU" sz="24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342,2</a:t>
                      </a:r>
                    </a:p>
                  </a:txBody>
                  <a:tcPr marL="91430" marR="91430" marT="45713" marB="45713" horzOverflow="overflow"/>
                </a:tc>
                <a:tc>
                  <a:txBody>
                    <a:bodyPr/>
                    <a:lstStyle>
                      <a:lvl1pPr>
                        <a:spcBef>
                          <a:spcPct val="20000"/>
                        </a:spcBef>
                        <a:buClr>
                          <a:schemeClr val="accent1"/>
                        </a:buClr>
                        <a:buSzPct val="70000"/>
                        <a:buFont typeface="Wingdings 2" panose="05020102010507070707" pitchFamily="18" charset="2"/>
                        <a:defRPr sz="28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defRPr sz="24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defRPr sz="20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defRPr>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defRPr sz="1600">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defRPr sz="1600">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defRPr sz="1600">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defRPr sz="1600">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defRPr sz="1600">
                          <a:solidFill>
                            <a:schemeClr val="tx2"/>
                          </a:solidFill>
                          <a:latin typeface="Franklin Gothic Book" panose="020B05030201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r>
                        <a:rPr kumimoji="0" lang="ru-RU" altLang="ru-RU" sz="24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183,5</a:t>
                      </a:r>
                    </a:p>
                  </a:txBody>
                  <a:tcPr marL="91430" marR="91430" marT="45713" marB="45713" horzOverflow="overflow"/>
                </a:tc>
                <a:tc>
                  <a:txBody>
                    <a:bodyPr/>
                    <a:lstStyle>
                      <a:lvl1pPr>
                        <a:spcBef>
                          <a:spcPct val="20000"/>
                        </a:spcBef>
                        <a:buClr>
                          <a:schemeClr val="accent1"/>
                        </a:buClr>
                        <a:buSzPct val="70000"/>
                        <a:buFont typeface="Wingdings 2" panose="05020102010507070707" pitchFamily="18" charset="2"/>
                        <a:defRPr sz="28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defRPr sz="24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defRPr sz="20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defRPr>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defRPr sz="1600">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defRPr sz="1600">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defRPr sz="1600">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defRPr sz="1600">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defRPr sz="1600">
                          <a:solidFill>
                            <a:schemeClr val="tx2"/>
                          </a:solidFill>
                          <a:latin typeface="Franklin Gothic Book" panose="020B05030201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r>
                        <a:rPr kumimoji="0" lang="ru-RU" altLang="ru-RU" sz="24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186,5</a:t>
                      </a:r>
                    </a:p>
                  </a:txBody>
                  <a:tcPr marL="91430" marR="91430" marT="45713" marB="45713" horzOverflow="overflow"/>
                </a:tc>
                <a:extLst>
                  <a:ext uri="{0D108BD9-81ED-4DB2-BD59-A6C34878D82A}">
                    <a16:rowId xmlns:a16="http://schemas.microsoft.com/office/drawing/2014/main" val="10001"/>
                  </a:ext>
                </a:extLst>
              </a:tr>
              <a:tr h="849190">
                <a:tc>
                  <a:txBody>
                    <a:bodyPr/>
                    <a:lstStyle>
                      <a:lvl1pPr>
                        <a:spcBef>
                          <a:spcPct val="20000"/>
                        </a:spcBef>
                        <a:buClr>
                          <a:schemeClr val="accent1"/>
                        </a:buClr>
                        <a:buSzPct val="70000"/>
                        <a:buFont typeface="Wingdings 2" panose="05020102010507070707" pitchFamily="18" charset="2"/>
                        <a:defRPr sz="28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defRPr sz="24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defRPr sz="20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defRPr>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defRPr sz="1600">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defRPr sz="1600">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defRPr sz="1600">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defRPr sz="1600">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defRPr sz="1600">
                          <a:solidFill>
                            <a:schemeClr val="tx2"/>
                          </a:solidFill>
                          <a:latin typeface="Franklin Gothic Book" panose="020B05030201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r>
                        <a:rPr kumimoji="0" lang="en-US" sz="240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rPr>
                        <a:t>Жалпы сипаттағы мемлекеттік қызметтер</a:t>
                      </a:r>
                      <a:endParaRPr kumimoji="0" lang="ru-RU" altLang="ru-RU" sz="2400" b="1" i="1"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txBody>
                  <a:tcPr marL="91430" marR="91430" marT="45713" marB="45713" horzOverflow="overflow"/>
                </a:tc>
                <a:tc>
                  <a:txBody>
                    <a:bodyPr/>
                    <a:lstStyle>
                      <a:lvl1pPr>
                        <a:spcBef>
                          <a:spcPct val="20000"/>
                        </a:spcBef>
                        <a:buClr>
                          <a:schemeClr val="accent1"/>
                        </a:buClr>
                        <a:buSzPct val="70000"/>
                        <a:buFont typeface="Wingdings 2" panose="05020102010507070707" pitchFamily="18" charset="2"/>
                        <a:defRPr sz="28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defRPr sz="24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defRPr sz="20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defRPr>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defRPr sz="1600">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defRPr sz="1600">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defRPr sz="1600">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defRPr sz="1600">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defRPr sz="1600">
                          <a:solidFill>
                            <a:schemeClr val="tx2"/>
                          </a:solidFill>
                          <a:latin typeface="Franklin Gothic Book" panose="020B05030201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r>
                        <a:rPr kumimoji="0" lang="ru-RU" altLang="ru-RU" sz="24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71,3</a:t>
                      </a:r>
                    </a:p>
                  </a:txBody>
                  <a:tcPr marL="91430" marR="91430" marT="45713" marB="45713" horzOverflow="overflow"/>
                </a:tc>
                <a:tc>
                  <a:txBody>
                    <a:bodyPr/>
                    <a:lstStyle>
                      <a:lvl1pPr>
                        <a:spcBef>
                          <a:spcPct val="20000"/>
                        </a:spcBef>
                        <a:buClr>
                          <a:schemeClr val="accent1"/>
                        </a:buClr>
                        <a:buSzPct val="70000"/>
                        <a:buFont typeface="Wingdings 2" panose="05020102010507070707" pitchFamily="18" charset="2"/>
                        <a:defRPr sz="28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defRPr sz="24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defRPr sz="20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defRPr>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defRPr sz="1600">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defRPr sz="1600">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defRPr sz="1600">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defRPr sz="1600">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defRPr sz="1600">
                          <a:solidFill>
                            <a:schemeClr val="tx2"/>
                          </a:solidFill>
                          <a:latin typeface="Franklin Gothic Book" panose="020B05030201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r>
                        <a:rPr kumimoji="0" lang="ru-RU" altLang="ru-RU" sz="24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64,8</a:t>
                      </a:r>
                    </a:p>
                  </a:txBody>
                  <a:tcPr marL="91430" marR="91430" marT="45713" marB="45713" horzOverflow="overflow"/>
                </a:tc>
                <a:tc>
                  <a:txBody>
                    <a:bodyPr/>
                    <a:lstStyle>
                      <a:lvl1pPr>
                        <a:spcBef>
                          <a:spcPct val="20000"/>
                        </a:spcBef>
                        <a:buClr>
                          <a:schemeClr val="accent1"/>
                        </a:buClr>
                        <a:buSzPct val="70000"/>
                        <a:buFont typeface="Wingdings 2" panose="05020102010507070707" pitchFamily="18" charset="2"/>
                        <a:defRPr sz="28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defRPr sz="24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defRPr sz="20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defRPr>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defRPr sz="1600">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defRPr sz="1600">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defRPr sz="1600">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defRPr sz="1600">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defRPr sz="1600">
                          <a:solidFill>
                            <a:schemeClr val="tx2"/>
                          </a:solidFill>
                          <a:latin typeface="Franklin Gothic Book" panose="020B05030201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r>
                        <a:rPr kumimoji="0" lang="ru-RU" altLang="ru-RU" sz="24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64,8</a:t>
                      </a:r>
                    </a:p>
                  </a:txBody>
                  <a:tcPr marL="91430" marR="91430" marT="45713" marB="45713" horzOverflow="overflow"/>
                </a:tc>
                <a:extLst>
                  <a:ext uri="{0D108BD9-81ED-4DB2-BD59-A6C34878D82A}">
                    <a16:rowId xmlns:a16="http://schemas.microsoft.com/office/drawing/2014/main" val="10002"/>
                  </a:ext>
                </a:extLst>
              </a:tr>
              <a:tr h="849190">
                <a:tc>
                  <a:txBody>
                    <a:bodyPr/>
                    <a:lstStyle>
                      <a:lvl1pPr>
                        <a:spcBef>
                          <a:spcPct val="20000"/>
                        </a:spcBef>
                        <a:buClr>
                          <a:schemeClr val="accent1"/>
                        </a:buClr>
                        <a:buSzPct val="70000"/>
                        <a:buFont typeface="Wingdings 2" panose="05020102010507070707" pitchFamily="18" charset="2"/>
                        <a:defRPr sz="28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defRPr sz="24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defRPr sz="20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defRPr>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defRPr sz="1600">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defRPr sz="1600">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defRPr sz="1600">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defRPr sz="1600">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defRPr sz="1600">
                          <a:solidFill>
                            <a:schemeClr val="tx2"/>
                          </a:solidFill>
                          <a:latin typeface="Franklin Gothic Book" panose="020B05030201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defRPr/>
                      </a:pPr>
                      <a:r>
                        <a:rPr kumimoji="0" lang="en-US" sz="240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rPr>
                        <a:t>Тұрғын үй-коммуналдық шаруашылық</a:t>
                      </a:r>
                      <a:endParaRPr kumimoji="0" lang="ru-RU" altLang="ru-RU" sz="240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91430" marR="91430" marT="45713" marB="45713" horzOverflow="overflow"/>
                </a:tc>
                <a:tc>
                  <a:txBody>
                    <a:bodyPr/>
                    <a:lstStyle>
                      <a:lvl1pPr>
                        <a:spcBef>
                          <a:spcPct val="20000"/>
                        </a:spcBef>
                        <a:buClr>
                          <a:schemeClr val="accent1"/>
                        </a:buClr>
                        <a:buSzPct val="70000"/>
                        <a:buFont typeface="Wingdings 2" panose="05020102010507070707" pitchFamily="18" charset="2"/>
                        <a:defRPr sz="28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defRPr sz="24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defRPr sz="20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defRPr>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defRPr sz="1600">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defRPr sz="1600">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defRPr sz="1600">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defRPr sz="1600">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defRPr sz="1600">
                          <a:solidFill>
                            <a:schemeClr val="tx2"/>
                          </a:solidFill>
                          <a:latin typeface="Franklin Gothic Book" panose="020B05030201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r>
                        <a:rPr kumimoji="0" lang="ru-RU" altLang="ru-RU" sz="24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79,7</a:t>
                      </a:r>
                    </a:p>
                  </a:txBody>
                  <a:tcPr marL="91430" marR="91430" marT="45713" marB="45713" horzOverflow="overflow"/>
                </a:tc>
                <a:tc>
                  <a:txBody>
                    <a:bodyPr/>
                    <a:lstStyle>
                      <a:lvl1pPr>
                        <a:spcBef>
                          <a:spcPct val="20000"/>
                        </a:spcBef>
                        <a:buClr>
                          <a:schemeClr val="accent1"/>
                        </a:buClr>
                        <a:buSzPct val="70000"/>
                        <a:buFont typeface="Wingdings 2" panose="05020102010507070707" pitchFamily="18" charset="2"/>
                        <a:defRPr sz="28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defRPr sz="24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defRPr sz="20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defRPr>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defRPr sz="1600">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defRPr sz="1600">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defRPr sz="1600">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defRPr sz="1600">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defRPr sz="1600">
                          <a:solidFill>
                            <a:schemeClr val="tx2"/>
                          </a:solidFill>
                          <a:latin typeface="Franklin Gothic Book" panose="020B05030201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r>
                        <a:rPr kumimoji="0" lang="ru-RU" altLang="ru-RU" sz="24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47,0</a:t>
                      </a:r>
                    </a:p>
                  </a:txBody>
                  <a:tcPr marL="91430" marR="91430" marT="45713" marB="45713" horzOverflow="overflow"/>
                </a:tc>
                <a:tc>
                  <a:txBody>
                    <a:bodyPr/>
                    <a:lstStyle>
                      <a:lvl1pPr>
                        <a:spcBef>
                          <a:spcPct val="20000"/>
                        </a:spcBef>
                        <a:buClr>
                          <a:schemeClr val="accent1"/>
                        </a:buClr>
                        <a:buSzPct val="70000"/>
                        <a:buFont typeface="Wingdings 2" panose="05020102010507070707" pitchFamily="18" charset="2"/>
                        <a:defRPr sz="28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defRPr sz="24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defRPr sz="20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defRPr>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defRPr sz="1600">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defRPr sz="1600">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defRPr sz="1600">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defRPr sz="1600">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defRPr sz="1600">
                          <a:solidFill>
                            <a:schemeClr val="tx2"/>
                          </a:solidFill>
                          <a:latin typeface="Franklin Gothic Book" panose="020B05030201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r>
                        <a:rPr kumimoji="0" lang="ru-RU" altLang="ru-RU" sz="24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47,3</a:t>
                      </a:r>
                    </a:p>
                  </a:txBody>
                  <a:tcPr marL="91430" marR="91430" marT="45713" marB="45713" horzOverflow="overflow"/>
                </a:tc>
                <a:extLst>
                  <a:ext uri="{0D108BD9-81ED-4DB2-BD59-A6C34878D82A}">
                    <a16:rowId xmlns:a16="http://schemas.microsoft.com/office/drawing/2014/main" val="10003"/>
                  </a:ext>
                </a:extLst>
              </a:tr>
              <a:tr h="849190">
                <a:tc>
                  <a:txBody>
                    <a:bodyPr/>
                    <a:lstStyle>
                      <a:lvl1pPr>
                        <a:spcBef>
                          <a:spcPct val="20000"/>
                        </a:spcBef>
                        <a:buClr>
                          <a:schemeClr val="accent1"/>
                        </a:buClr>
                        <a:buSzPct val="70000"/>
                        <a:buFont typeface="Wingdings 2" panose="05020102010507070707" pitchFamily="18" charset="2"/>
                        <a:defRPr sz="28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defRPr sz="24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defRPr sz="20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defRPr>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defRPr sz="1600">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defRPr sz="1600">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defRPr sz="1600">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defRPr sz="1600">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defRPr sz="1600">
                          <a:solidFill>
                            <a:schemeClr val="tx2"/>
                          </a:solidFill>
                          <a:latin typeface="Franklin Gothic Book" panose="020B05030201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defRPr/>
                      </a:pPr>
                      <a:r>
                        <a:rPr kumimoji="0" lang="en-US" sz="240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rPr>
                        <a:t>Мәдениет, спорт және ақпараттық кеңістік</a:t>
                      </a:r>
                      <a:endParaRPr kumimoji="0" lang="ru-RU" altLang="ru-RU" sz="240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91430" marR="91430" marT="45713" marB="45713" horzOverflow="overflow"/>
                </a:tc>
                <a:tc>
                  <a:txBody>
                    <a:bodyPr/>
                    <a:lstStyle>
                      <a:lvl1pPr>
                        <a:spcBef>
                          <a:spcPct val="20000"/>
                        </a:spcBef>
                        <a:buClr>
                          <a:schemeClr val="accent1"/>
                        </a:buClr>
                        <a:buSzPct val="70000"/>
                        <a:buFont typeface="Wingdings 2" panose="05020102010507070707" pitchFamily="18" charset="2"/>
                        <a:defRPr sz="28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defRPr sz="24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defRPr sz="20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defRPr>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defRPr sz="1600">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defRPr sz="1600">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defRPr sz="1600">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defRPr sz="1600">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defRPr sz="1600">
                          <a:solidFill>
                            <a:schemeClr val="tx2"/>
                          </a:solidFill>
                          <a:latin typeface="Franklin Gothic Book" panose="020B05030201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r>
                        <a:rPr kumimoji="0" lang="ru-RU" altLang="ru-RU" sz="24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62,9</a:t>
                      </a:r>
                    </a:p>
                  </a:txBody>
                  <a:tcPr marL="91430" marR="91430" marT="45713" marB="45713" horzOverflow="overflow"/>
                </a:tc>
                <a:tc>
                  <a:txBody>
                    <a:bodyPr/>
                    <a:lstStyle>
                      <a:lvl1pPr>
                        <a:spcBef>
                          <a:spcPct val="20000"/>
                        </a:spcBef>
                        <a:buClr>
                          <a:schemeClr val="accent1"/>
                        </a:buClr>
                        <a:buSzPct val="70000"/>
                        <a:buFont typeface="Wingdings 2" panose="05020102010507070707" pitchFamily="18" charset="2"/>
                        <a:defRPr sz="28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defRPr sz="24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defRPr sz="20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defRPr>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defRPr sz="1600">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defRPr sz="1600">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defRPr sz="1600">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defRPr sz="1600">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defRPr sz="1600">
                          <a:solidFill>
                            <a:schemeClr val="tx2"/>
                          </a:solidFill>
                          <a:latin typeface="Franklin Gothic Book" panose="020B05030201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r>
                        <a:rPr kumimoji="0" lang="ru-RU" altLang="ru-RU" sz="24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54,2</a:t>
                      </a:r>
                    </a:p>
                  </a:txBody>
                  <a:tcPr marL="91430" marR="91430" marT="45713" marB="45713" horzOverflow="overflow"/>
                </a:tc>
                <a:tc>
                  <a:txBody>
                    <a:bodyPr/>
                    <a:lstStyle>
                      <a:lvl1pPr>
                        <a:spcBef>
                          <a:spcPct val="20000"/>
                        </a:spcBef>
                        <a:buClr>
                          <a:schemeClr val="accent1"/>
                        </a:buClr>
                        <a:buSzPct val="70000"/>
                        <a:buFont typeface="Wingdings 2" panose="05020102010507070707" pitchFamily="18" charset="2"/>
                        <a:defRPr sz="28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defRPr sz="24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defRPr sz="20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defRPr>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defRPr sz="1600">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defRPr sz="1600">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defRPr sz="1600">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defRPr sz="1600">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defRPr sz="1600">
                          <a:solidFill>
                            <a:schemeClr val="tx2"/>
                          </a:solidFill>
                          <a:latin typeface="Franklin Gothic Book" panose="020B05030201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r>
                        <a:rPr kumimoji="0" lang="ru-RU" altLang="ru-RU" sz="24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56,9</a:t>
                      </a:r>
                    </a:p>
                  </a:txBody>
                  <a:tcPr marL="91430" marR="91430" marT="45713" marB="45713" horzOverflow="overflow"/>
                </a:tc>
                <a:extLst>
                  <a:ext uri="{0D108BD9-81ED-4DB2-BD59-A6C34878D82A}">
                    <a16:rowId xmlns:a16="http://schemas.microsoft.com/office/drawing/2014/main" val="10004"/>
                  </a:ext>
                </a:extLst>
              </a:tr>
              <a:tr h="523962">
                <a:tc>
                  <a:txBody>
                    <a:bodyPr/>
                    <a:lstStyle>
                      <a:lvl1pPr>
                        <a:spcBef>
                          <a:spcPct val="20000"/>
                        </a:spcBef>
                        <a:buClr>
                          <a:schemeClr val="accent1"/>
                        </a:buClr>
                        <a:buSzPct val="70000"/>
                        <a:buFont typeface="Wingdings 2" panose="05020102010507070707" pitchFamily="18" charset="2"/>
                        <a:defRPr sz="28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defRPr sz="24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defRPr sz="20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defRPr>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defRPr sz="1600">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defRPr sz="1600">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defRPr sz="1600">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defRPr sz="1600">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defRPr sz="1600">
                          <a:solidFill>
                            <a:schemeClr val="tx2"/>
                          </a:solidFill>
                          <a:latin typeface="Franklin Gothic Book" panose="020B05030201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defRPr/>
                      </a:pPr>
                      <a:r>
                        <a:rPr kumimoji="0" lang="en-US" sz="240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rPr>
                        <a:t>Көлік және коммуникация</a:t>
                      </a:r>
                      <a:endParaRPr kumimoji="0" lang="ru-RU" altLang="ru-RU" sz="240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91430" marR="91430" marT="45713" marB="45713"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r>
                        <a:rPr kumimoji="0" lang="ru-RU" altLang="ru-RU" sz="24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128,3</a:t>
                      </a:r>
                    </a:p>
                  </a:txBody>
                  <a:tcPr marL="91430" marR="91430" marT="45713" marB="45713"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r>
                        <a:rPr kumimoji="0" lang="ru-RU" altLang="ru-RU" sz="24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17,5</a:t>
                      </a:r>
                    </a:p>
                  </a:txBody>
                  <a:tcPr marL="91430" marR="91430" marT="45713" marB="45713"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r>
                        <a:rPr kumimoji="0" lang="ru-RU" altLang="ru-RU" sz="24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17,5</a:t>
                      </a:r>
                    </a:p>
                  </a:txBody>
                  <a:tcPr marL="91430" marR="91430" marT="45713" marB="45713" horzOverflow="overflow"/>
                </a:tc>
                <a:extLst>
                  <a:ext uri="{0D108BD9-81ED-4DB2-BD59-A6C34878D82A}">
                    <a16:rowId xmlns:a16="http://schemas.microsoft.com/office/drawing/2014/main" val="10005"/>
                  </a:ext>
                </a:extLst>
              </a:tr>
            </a:tbl>
          </a:graphicData>
        </a:graphic>
      </p:graphicFrame>
      <p:sp>
        <p:nvSpPr>
          <p:cNvPr id="2" name="Прямоугольник 1"/>
          <p:cNvSpPr/>
          <p:nvPr/>
        </p:nvSpPr>
        <p:spPr>
          <a:xfrm>
            <a:off x="7847856" y="836712"/>
            <a:ext cx="1296144" cy="216024"/>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ru-RU" sz="1400" b="1" dirty="0">
                <a:solidFill>
                  <a:schemeClr val="tx1"/>
                </a:solidFill>
              </a:rPr>
              <a:t>млн. </a:t>
            </a:r>
            <a:r>
              <a:rPr lang="ru-RU" sz="1400" b="1" dirty="0" err="1">
                <a:solidFill>
                  <a:schemeClr val="tx1"/>
                </a:solidFill>
              </a:rPr>
              <a:t>теңге</a:t>
            </a:r>
            <a:endParaRPr lang="ru-RU" sz="1400" b="1" dirty="0">
              <a:solidFill>
                <a:schemeClr val="tx1"/>
              </a:solidFill>
            </a:endParaRPr>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Заголовок 1"/>
          <p:cNvSpPr txBox="1"/>
          <p:nvPr/>
        </p:nvSpPr>
        <p:spPr>
          <a:xfrm>
            <a:off x="0" y="-3399"/>
            <a:ext cx="9125669" cy="840112"/>
          </a:xfrm>
          <a:prstGeom prst="rect">
            <a:avLst/>
          </a:prstGeom>
        </p:spPr>
        <p:style>
          <a:lnRef idx="1">
            <a:schemeClr val="accent1"/>
          </a:lnRef>
          <a:fillRef idx="2">
            <a:schemeClr val="accent1"/>
          </a:fillRef>
          <a:effectRef idx="1">
            <a:schemeClr val="accent1"/>
          </a:effectRef>
          <a:fontRef idx="minor">
            <a:schemeClr val="dk1"/>
          </a:fontRef>
        </p:style>
        <p:txBody>
          <a:bodyPr vert="horz" anchor="ctr">
            <a:normAutofit fontScale="87500" lnSpcReduction="20000"/>
          </a:bodyPr>
          <a:lstStyle>
            <a:lvl1pPr algn="l" rtl="0" fontAlgn="base">
              <a:spcBef>
                <a:spcPct val="0"/>
              </a:spcBef>
              <a:spcAft>
                <a:spcPct val="0"/>
              </a:spcAft>
              <a:defRPr sz="3600" kern="1200" cap="all">
                <a:solidFill>
                  <a:schemeClr val="lt1"/>
                </a:solidFill>
                <a:effectLst>
                  <a:reflection blurRad="12700" stA="48000" endA="300" endPos="55000" dir="5400000" sy="-90000" algn="bl" rotWithShape="0"/>
                </a:effectLst>
                <a:latin typeface="+mn-lt"/>
                <a:ea typeface="+mn-ea"/>
                <a:cs typeface="+mn-cs"/>
              </a:defRPr>
            </a:lvl1pPr>
            <a:lvl2pPr algn="l" rtl="0" fontAlgn="base">
              <a:spcBef>
                <a:spcPct val="0"/>
              </a:spcBef>
              <a:spcAft>
                <a:spcPct val="0"/>
              </a:spcAft>
              <a:defRPr sz="3600">
                <a:solidFill>
                  <a:schemeClr val="lt1"/>
                </a:solidFill>
                <a:latin typeface="+mn-lt"/>
                <a:ea typeface="+mn-ea"/>
                <a:cs typeface="+mn-cs"/>
              </a:defRPr>
            </a:lvl2pPr>
            <a:lvl3pPr algn="l" rtl="0" fontAlgn="base">
              <a:spcBef>
                <a:spcPct val="0"/>
              </a:spcBef>
              <a:spcAft>
                <a:spcPct val="0"/>
              </a:spcAft>
              <a:defRPr sz="3600">
                <a:solidFill>
                  <a:schemeClr val="lt1"/>
                </a:solidFill>
                <a:latin typeface="+mn-lt"/>
                <a:ea typeface="+mn-ea"/>
                <a:cs typeface="+mn-cs"/>
              </a:defRPr>
            </a:lvl3pPr>
            <a:lvl4pPr algn="l" rtl="0" fontAlgn="base">
              <a:spcBef>
                <a:spcPct val="0"/>
              </a:spcBef>
              <a:spcAft>
                <a:spcPct val="0"/>
              </a:spcAft>
              <a:defRPr sz="3600">
                <a:solidFill>
                  <a:schemeClr val="lt1"/>
                </a:solidFill>
                <a:latin typeface="+mn-lt"/>
                <a:ea typeface="+mn-ea"/>
                <a:cs typeface="+mn-cs"/>
              </a:defRPr>
            </a:lvl4pPr>
            <a:lvl5pPr algn="l" rtl="0" fontAlgn="base">
              <a:spcBef>
                <a:spcPct val="0"/>
              </a:spcBef>
              <a:spcAft>
                <a:spcPct val="0"/>
              </a:spcAft>
              <a:defRPr sz="3600">
                <a:solidFill>
                  <a:schemeClr val="lt1"/>
                </a:solidFill>
                <a:latin typeface="+mn-lt"/>
                <a:ea typeface="+mn-ea"/>
                <a:cs typeface="+mn-cs"/>
              </a:defRPr>
            </a:lvl5pPr>
            <a:lvl6pPr marL="457200" algn="l" rtl="0" fontAlgn="base">
              <a:spcBef>
                <a:spcPct val="0"/>
              </a:spcBef>
              <a:spcAft>
                <a:spcPct val="0"/>
              </a:spcAft>
              <a:defRPr sz="3600">
                <a:solidFill>
                  <a:schemeClr val="lt1"/>
                </a:solidFill>
                <a:latin typeface="+mn-lt"/>
                <a:ea typeface="+mn-ea"/>
                <a:cs typeface="+mn-cs"/>
              </a:defRPr>
            </a:lvl6pPr>
            <a:lvl7pPr marL="914400" algn="l" rtl="0" fontAlgn="base">
              <a:spcBef>
                <a:spcPct val="0"/>
              </a:spcBef>
              <a:spcAft>
                <a:spcPct val="0"/>
              </a:spcAft>
              <a:defRPr sz="3600">
                <a:solidFill>
                  <a:schemeClr val="lt1"/>
                </a:solidFill>
                <a:latin typeface="+mn-lt"/>
                <a:ea typeface="+mn-ea"/>
                <a:cs typeface="+mn-cs"/>
              </a:defRPr>
            </a:lvl7pPr>
            <a:lvl8pPr marL="1371600" algn="l" rtl="0" fontAlgn="base">
              <a:spcBef>
                <a:spcPct val="0"/>
              </a:spcBef>
              <a:spcAft>
                <a:spcPct val="0"/>
              </a:spcAft>
              <a:defRPr sz="3600">
                <a:solidFill>
                  <a:schemeClr val="lt1"/>
                </a:solidFill>
                <a:latin typeface="+mn-lt"/>
                <a:ea typeface="+mn-ea"/>
                <a:cs typeface="+mn-cs"/>
              </a:defRPr>
            </a:lvl8pPr>
            <a:lvl9pPr marL="1828800" algn="l" rtl="0" fontAlgn="base">
              <a:spcBef>
                <a:spcPct val="0"/>
              </a:spcBef>
              <a:spcAft>
                <a:spcPct val="0"/>
              </a:spcAft>
              <a:defRPr sz="3600">
                <a:solidFill>
                  <a:schemeClr val="lt1"/>
                </a:solidFill>
                <a:latin typeface="+mn-lt"/>
                <a:ea typeface="+mn-ea"/>
                <a:cs typeface="+mn-cs"/>
              </a:defRPr>
            </a:lvl9pPr>
          </a:lstStyle>
          <a:p>
            <a:pPr algn="ctr"/>
            <a:r>
              <a:rPr lang="en-US" sz="3200" cap="none"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202</a:t>
            </a:r>
            <a:r>
              <a:rPr lang="ru-RU" sz="3200" cap="none"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6</a:t>
            </a:r>
            <a:r>
              <a:rPr lang="en-US" sz="3200" cap="none"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 жылға арналған бағдарламалар</a:t>
            </a:r>
          </a:p>
          <a:p>
            <a:pPr algn="ctr"/>
            <a:r>
              <a:rPr lang="en-US" sz="3200" cap="none"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бөлінісіндегі шығыстар</a:t>
            </a:r>
            <a:endParaRPr lang="ru-RU" sz="3200" cap="none"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p:txBody>
      </p:sp>
      <p:graphicFrame>
        <p:nvGraphicFramePr>
          <p:cNvPr id="5" name="Таблица 4"/>
          <p:cNvGraphicFramePr>
            <a:graphicFrameLocks noGrp="1"/>
          </p:cNvGraphicFramePr>
          <p:nvPr>
            <p:extLst>
              <p:ext uri="{D42A27DB-BD31-4B8C-83A1-F6EECF244321}">
                <p14:modId xmlns:p14="http://schemas.microsoft.com/office/powerpoint/2010/main" val="2208941688"/>
              </p:ext>
            </p:extLst>
          </p:nvPr>
        </p:nvGraphicFramePr>
        <p:xfrm>
          <a:off x="0" y="866039"/>
          <a:ext cx="9144000" cy="5891379"/>
        </p:xfrm>
        <a:graphic>
          <a:graphicData uri="http://schemas.openxmlformats.org/drawingml/2006/table">
            <a:tbl>
              <a:tblPr firstRow="1" bandRow="1">
                <a:tableStyleId>{D113A9D2-9D6B-4929-AA2D-F23B5EE8CBE7}</a:tableStyleId>
              </a:tblPr>
              <a:tblGrid>
                <a:gridCol w="7892379">
                  <a:extLst>
                    <a:ext uri="{9D8B030D-6E8A-4147-A177-3AD203B41FA5}">
                      <a16:colId xmlns:a16="http://schemas.microsoft.com/office/drawing/2014/main" val="20000"/>
                    </a:ext>
                  </a:extLst>
                </a:gridCol>
                <a:gridCol w="1251621">
                  <a:extLst>
                    <a:ext uri="{9D8B030D-6E8A-4147-A177-3AD203B41FA5}">
                      <a16:colId xmlns:a16="http://schemas.microsoft.com/office/drawing/2014/main" val="20001"/>
                    </a:ext>
                  </a:extLst>
                </a:gridCol>
              </a:tblGrid>
              <a:tr h="454080">
                <a:tc>
                  <a:txBody>
                    <a:bodyPr/>
                    <a:lstStyle/>
                    <a:p>
                      <a:pPr algn="ctr"/>
                      <a:r>
                        <a:rPr lang="en-US" sz="2000" b="1" kern="1200" dirty="0">
                          <a:solidFill>
                            <a:schemeClr val="tx1"/>
                          </a:solidFill>
                          <a:latin typeface="Arial" panose="020B0604020202020204" pitchFamily="34" charset="0"/>
                          <a:ea typeface="+mn-ea"/>
                          <a:cs typeface="Arial" panose="020B0604020202020204" pitchFamily="34" charset="0"/>
                        </a:rPr>
                        <a:t>Бағдарламаның атау</a:t>
                      </a:r>
                      <a:endParaRPr lang="ru-RU" sz="2000" dirty="0">
                        <a:solidFill>
                          <a:schemeClr val="tx1"/>
                        </a:solidFill>
                        <a:latin typeface="Arial" panose="020B0604020202020204" pitchFamily="34" charset="0"/>
                        <a:cs typeface="Arial" panose="020B0604020202020204" pitchFamily="34" charset="0"/>
                      </a:endParaRPr>
                    </a:p>
                  </a:txBody>
                  <a:tcPr/>
                </a:tc>
                <a:tc>
                  <a:txBody>
                    <a:bodyPr/>
                    <a:lstStyle/>
                    <a:p>
                      <a:pPr algn="ctr"/>
                      <a:r>
                        <a:rPr lang="en-US" sz="2000" b="1" kern="1200" dirty="0">
                          <a:solidFill>
                            <a:schemeClr val="tx1"/>
                          </a:solidFill>
                          <a:latin typeface="Arial" panose="020B0604020202020204" pitchFamily="34" charset="0"/>
                          <a:ea typeface="+mn-ea"/>
                          <a:cs typeface="Arial" panose="020B0604020202020204" pitchFamily="34" charset="0"/>
                        </a:rPr>
                        <a:t>Сомасы</a:t>
                      </a:r>
                      <a:endParaRPr lang="ru-RU" sz="2000" b="1" kern="1200" dirty="0">
                        <a:solidFill>
                          <a:schemeClr val="tx1"/>
                        </a:solidFill>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10000"/>
                  </a:ext>
                </a:extLst>
              </a:tr>
              <a:tr h="803373">
                <a:tc>
                  <a:txBody>
                    <a:bodyPr/>
                    <a:lstStyle/>
                    <a:p>
                      <a:r>
                        <a:rPr lang="en-US" sz="2000" kern="1200" dirty="0">
                          <a:solidFill>
                            <a:schemeClr val="tx1"/>
                          </a:solidFill>
                          <a:latin typeface="Arial" panose="020B0604020202020204" pitchFamily="34" charset="0"/>
                          <a:ea typeface="+mn-ea"/>
                          <a:cs typeface="Arial" panose="020B0604020202020204" pitchFamily="34" charset="0"/>
                        </a:rPr>
                        <a:t>Аудандық маңызы бар қала, ауыл, кент, ауылдық округ әкімінің қызметін қамтамасыз ету жөніндегі қызметтер</a:t>
                      </a:r>
                      <a:endParaRPr lang="ru-RU" sz="2000" kern="1200" dirty="0">
                        <a:solidFill>
                          <a:schemeClr val="tx1"/>
                        </a:solidFill>
                        <a:latin typeface="Arial" panose="020B0604020202020204" pitchFamily="34" charset="0"/>
                        <a:ea typeface="+mn-ea"/>
                        <a:cs typeface="Arial" panose="020B0604020202020204" pitchFamily="34" charset="0"/>
                      </a:endParaRPr>
                    </a:p>
                  </a:txBody>
                  <a:tcPr/>
                </a:tc>
                <a:tc>
                  <a:txBody>
                    <a:bodyPr/>
                    <a:lstStyle/>
                    <a:p>
                      <a:pPr algn="ctr"/>
                      <a:r>
                        <a:rPr lang="ru-RU" sz="2000" dirty="0">
                          <a:solidFill>
                            <a:schemeClr val="tx1"/>
                          </a:solidFill>
                          <a:latin typeface="Arial" panose="020B0604020202020204" pitchFamily="34" charset="0"/>
                          <a:cs typeface="Arial" panose="020B0604020202020204" pitchFamily="34" charset="0"/>
                        </a:rPr>
                        <a:t>70,6</a:t>
                      </a:r>
                    </a:p>
                  </a:txBody>
                  <a:tcPr/>
                </a:tc>
                <a:extLst>
                  <a:ext uri="{0D108BD9-81ED-4DB2-BD59-A6C34878D82A}">
                    <a16:rowId xmlns:a16="http://schemas.microsoft.com/office/drawing/2014/main" val="10001"/>
                  </a:ext>
                </a:extLst>
              </a:tr>
              <a:tr h="454080">
                <a:tc>
                  <a:txBody>
                    <a:bodyPr/>
                    <a:lstStyle/>
                    <a:p>
                      <a:r>
                        <a:rPr lang="ru-RU" sz="2000" kern="1200" dirty="0" err="1">
                          <a:solidFill>
                            <a:schemeClr val="tx1"/>
                          </a:solidFill>
                          <a:latin typeface="Arial" panose="020B0604020202020204" pitchFamily="34" charset="0"/>
                          <a:ea typeface="+mn-ea"/>
                          <a:cs typeface="Arial" panose="020B0604020202020204" pitchFamily="34" charset="0"/>
                        </a:rPr>
                        <a:t>Мемлекеттік</a:t>
                      </a:r>
                      <a:r>
                        <a:rPr lang="ru-RU" sz="2000" kern="1200" dirty="0">
                          <a:solidFill>
                            <a:schemeClr val="tx1"/>
                          </a:solidFill>
                          <a:latin typeface="Arial" panose="020B0604020202020204" pitchFamily="34" charset="0"/>
                          <a:ea typeface="+mn-ea"/>
                          <a:cs typeface="Arial" panose="020B0604020202020204" pitchFamily="34" charset="0"/>
                        </a:rPr>
                        <a:t> </a:t>
                      </a:r>
                      <a:r>
                        <a:rPr lang="ru-RU" sz="2000" kern="1200" dirty="0" err="1">
                          <a:solidFill>
                            <a:schemeClr val="tx1"/>
                          </a:solidFill>
                          <a:latin typeface="Arial" panose="020B0604020202020204" pitchFamily="34" charset="0"/>
                          <a:ea typeface="+mn-ea"/>
                          <a:cs typeface="Arial" panose="020B0604020202020204" pitchFamily="34" charset="0"/>
                        </a:rPr>
                        <a:t>органның</a:t>
                      </a:r>
                      <a:r>
                        <a:rPr lang="ru-RU" sz="2000" kern="1200" dirty="0">
                          <a:solidFill>
                            <a:schemeClr val="tx1"/>
                          </a:solidFill>
                          <a:latin typeface="Arial" panose="020B0604020202020204" pitchFamily="34" charset="0"/>
                          <a:ea typeface="+mn-ea"/>
                          <a:cs typeface="Arial" panose="020B0604020202020204" pitchFamily="34" charset="0"/>
                        </a:rPr>
                        <a:t> </a:t>
                      </a:r>
                      <a:r>
                        <a:rPr lang="ru-RU" sz="2000" kern="1200" dirty="0" err="1">
                          <a:solidFill>
                            <a:schemeClr val="tx1"/>
                          </a:solidFill>
                          <a:latin typeface="Arial" panose="020B0604020202020204" pitchFamily="34" charset="0"/>
                          <a:ea typeface="+mn-ea"/>
                          <a:cs typeface="Arial" panose="020B0604020202020204" pitchFamily="34" charset="0"/>
                        </a:rPr>
                        <a:t>күрделі</a:t>
                      </a:r>
                      <a:r>
                        <a:rPr lang="ru-RU" sz="2000" kern="1200" dirty="0">
                          <a:solidFill>
                            <a:schemeClr val="tx1"/>
                          </a:solidFill>
                          <a:latin typeface="Arial" panose="020B0604020202020204" pitchFamily="34" charset="0"/>
                          <a:ea typeface="+mn-ea"/>
                          <a:cs typeface="Arial" panose="020B0604020202020204" pitchFamily="34" charset="0"/>
                        </a:rPr>
                        <a:t> </a:t>
                      </a:r>
                      <a:r>
                        <a:rPr lang="ru-RU" sz="2000" kern="1200" dirty="0" err="1">
                          <a:solidFill>
                            <a:schemeClr val="tx1"/>
                          </a:solidFill>
                          <a:latin typeface="Arial" panose="020B0604020202020204" pitchFamily="34" charset="0"/>
                          <a:ea typeface="+mn-ea"/>
                          <a:cs typeface="Arial" panose="020B0604020202020204" pitchFamily="34" charset="0"/>
                        </a:rPr>
                        <a:t>шығыстары</a:t>
                      </a:r>
                      <a:endParaRPr lang="ru-RU" sz="2000" kern="1200" dirty="0">
                        <a:solidFill>
                          <a:schemeClr val="tx1"/>
                        </a:solidFill>
                        <a:latin typeface="Arial" panose="020B0604020202020204" pitchFamily="34" charset="0"/>
                        <a:ea typeface="+mn-ea"/>
                        <a:cs typeface="Arial" panose="020B0604020202020204" pitchFamily="34" charset="0"/>
                      </a:endParaRPr>
                    </a:p>
                  </a:txBody>
                  <a:tcPr/>
                </a:tc>
                <a:tc>
                  <a:txBody>
                    <a:bodyPr/>
                    <a:lstStyle/>
                    <a:p>
                      <a:pPr algn="ctr"/>
                      <a:r>
                        <a:rPr lang="ru-RU" sz="2000" dirty="0">
                          <a:solidFill>
                            <a:schemeClr val="tx1"/>
                          </a:solidFill>
                          <a:latin typeface="Arial" panose="020B0604020202020204" pitchFamily="34" charset="0"/>
                          <a:cs typeface="Arial" panose="020B0604020202020204" pitchFamily="34" charset="0"/>
                        </a:rPr>
                        <a:t>0,7</a:t>
                      </a:r>
                    </a:p>
                  </a:txBody>
                  <a:tcPr/>
                </a:tc>
                <a:extLst>
                  <a:ext uri="{0D108BD9-81ED-4DB2-BD59-A6C34878D82A}">
                    <a16:rowId xmlns:a16="http://schemas.microsoft.com/office/drawing/2014/main" val="10002"/>
                  </a:ext>
                </a:extLst>
              </a:tr>
              <a:tr h="454080">
                <a:tc>
                  <a:txBody>
                    <a:bodyPr/>
                    <a:lstStyle/>
                    <a:p>
                      <a:r>
                        <a:rPr lang="en-US" sz="2000" kern="1200" dirty="0">
                          <a:solidFill>
                            <a:schemeClr val="tx1"/>
                          </a:solidFill>
                          <a:latin typeface="Arial" panose="020B0604020202020204" pitchFamily="34" charset="0"/>
                          <a:ea typeface="+mn-ea"/>
                          <a:cs typeface="Arial" panose="020B0604020202020204" pitchFamily="34" charset="0"/>
                        </a:rPr>
                        <a:t>Елді мекендерді сумен жабдықтауды ұйымдастыру</a:t>
                      </a:r>
                      <a:endParaRPr lang="ru-RU" sz="2000" kern="1200" dirty="0">
                        <a:solidFill>
                          <a:schemeClr val="tx1"/>
                        </a:solidFill>
                        <a:latin typeface="Arial" panose="020B0604020202020204" pitchFamily="34" charset="0"/>
                        <a:ea typeface="+mn-ea"/>
                        <a:cs typeface="Arial" panose="020B0604020202020204" pitchFamily="34" charset="0"/>
                      </a:endParaRPr>
                    </a:p>
                  </a:txBody>
                  <a:tcPr/>
                </a:tc>
                <a:tc>
                  <a:txBody>
                    <a:bodyPr/>
                    <a:lstStyle/>
                    <a:p>
                      <a:pPr algn="ctr"/>
                      <a:r>
                        <a:rPr lang="ru-RU" sz="2000" dirty="0">
                          <a:solidFill>
                            <a:schemeClr val="tx1"/>
                          </a:solidFill>
                          <a:latin typeface="Arial" panose="020B0604020202020204" pitchFamily="34" charset="0"/>
                          <a:cs typeface="Arial" panose="020B0604020202020204" pitchFamily="34" charset="0"/>
                        </a:rPr>
                        <a:t>21,4</a:t>
                      </a:r>
                    </a:p>
                  </a:txBody>
                  <a:tcPr/>
                </a:tc>
                <a:extLst>
                  <a:ext uri="{0D108BD9-81ED-4DB2-BD59-A6C34878D82A}">
                    <a16:rowId xmlns:a16="http://schemas.microsoft.com/office/drawing/2014/main" val="10003"/>
                  </a:ext>
                </a:extLst>
              </a:tr>
              <a:tr h="454080">
                <a:tc>
                  <a:txBody>
                    <a:bodyPr/>
                    <a:lstStyle/>
                    <a:p>
                      <a:r>
                        <a:rPr lang="en-US" sz="2000" kern="1200" dirty="0">
                          <a:solidFill>
                            <a:schemeClr val="tx1"/>
                          </a:solidFill>
                          <a:latin typeface="Arial" panose="020B0604020202020204" pitchFamily="34" charset="0"/>
                          <a:ea typeface="+mn-ea"/>
                          <a:cs typeface="Arial" panose="020B0604020202020204" pitchFamily="34" charset="0"/>
                        </a:rPr>
                        <a:t>Елді мекендерде көшелерді жарықтандыру</a:t>
                      </a:r>
                      <a:endParaRPr lang="ru-RU" sz="2000" kern="1200" dirty="0">
                        <a:solidFill>
                          <a:schemeClr val="tx1"/>
                        </a:solidFill>
                        <a:latin typeface="Arial" panose="020B0604020202020204" pitchFamily="34" charset="0"/>
                        <a:ea typeface="+mn-ea"/>
                        <a:cs typeface="Arial" panose="020B0604020202020204" pitchFamily="34" charset="0"/>
                      </a:endParaRPr>
                    </a:p>
                  </a:txBody>
                  <a:tcPr/>
                </a:tc>
                <a:tc>
                  <a:txBody>
                    <a:bodyPr/>
                    <a:lstStyle/>
                    <a:p>
                      <a:pPr algn="ctr"/>
                      <a:r>
                        <a:rPr lang="ru-RU" sz="2000" dirty="0">
                          <a:solidFill>
                            <a:schemeClr val="tx1"/>
                          </a:solidFill>
                          <a:latin typeface="Arial" panose="020B0604020202020204" pitchFamily="34" charset="0"/>
                          <a:cs typeface="Arial" panose="020B0604020202020204" pitchFamily="34" charset="0"/>
                        </a:rPr>
                        <a:t>19,0</a:t>
                      </a:r>
                    </a:p>
                  </a:txBody>
                  <a:tcPr/>
                </a:tc>
                <a:extLst>
                  <a:ext uri="{0D108BD9-81ED-4DB2-BD59-A6C34878D82A}">
                    <a16:rowId xmlns:a16="http://schemas.microsoft.com/office/drawing/2014/main" val="10004"/>
                  </a:ext>
                </a:extLst>
              </a:tr>
              <a:tr h="454080">
                <a:tc>
                  <a:txBody>
                    <a:bodyPr/>
                    <a:lstStyle/>
                    <a:p>
                      <a:r>
                        <a:rPr lang="en-US" sz="2000" kern="1200" dirty="0">
                          <a:solidFill>
                            <a:schemeClr val="tx1"/>
                          </a:solidFill>
                          <a:latin typeface="Arial" panose="020B0604020202020204" pitchFamily="34" charset="0"/>
                          <a:ea typeface="+mn-ea"/>
                          <a:cs typeface="Arial" panose="020B0604020202020204" pitchFamily="34" charset="0"/>
                        </a:rPr>
                        <a:t>Елді мекендердің санитариясын қамтамасыз ету</a:t>
                      </a:r>
                      <a:endParaRPr lang="ru-RU" sz="2000" kern="1200" dirty="0">
                        <a:solidFill>
                          <a:schemeClr val="tx1"/>
                        </a:solidFill>
                        <a:latin typeface="Arial" panose="020B0604020202020204" pitchFamily="34" charset="0"/>
                        <a:ea typeface="+mn-ea"/>
                        <a:cs typeface="Arial" panose="020B0604020202020204" pitchFamily="34" charset="0"/>
                      </a:endParaRPr>
                    </a:p>
                  </a:txBody>
                  <a:tcPr/>
                </a:tc>
                <a:tc>
                  <a:txBody>
                    <a:bodyPr/>
                    <a:lstStyle/>
                    <a:p>
                      <a:pPr algn="ctr"/>
                      <a:r>
                        <a:rPr lang="ru-RU" sz="2000" dirty="0">
                          <a:solidFill>
                            <a:schemeClr val="tx1"/>
                          </a:solidFill>
                          <a:latin typeface="Arial" panose="020B0604020202020204" pitchFamily="34" charset="0"/>
                          <a:cs typeface="Arial" panose="020B0604020202020204" pitchFamily="34" charset="0"/>
                        </a:rPr>
                        <a:t>4,0</a:t>
                      </a:r>
                    </a:p>
                  </a:txBody>
                  <a:tcPr/>
                </a:tc>
                <a:extLst>
                  <a:ext uri="{0D108BD9-81ED-4DB2-BD59-A6C34878D82A}">
                    <a16:rowId xmlns:a16="http://schemas.microsoft.com/office/drawing/2014/main" val="10005"/>
                  </a:ext>
                </a:extLst>
              </a:tr>
              <a:tr h="454080">
                <a:tc>
                  <a:txBody>
                    <a:bodyPr/>
                    <a:lstStyle/>
                    <a:p>
                      <a:r>
                        <a:rPr lang="en-US" sz="2000" kern="1200" dirty="0">
                          <a:solidFill>
                            <a:schemeClr val="tx1"/>
                          </a:solidFill>
                          <a:latin typeface="Arial" panose="020B0604020202020204" pitchFamily="34" charset="0"/>
                          <a:ea typeface="+mn-ea"/>
                          <a:cs typeface="Arial" panose="020B0604020202020204" pitchFamily="34" charset="0"/>
                        </a:rPr>
                        <a:t>Елді мекендерді абаттандыру мен көгалдандыру</a:t>
                      </a:r>
                      <a:endParaRPr lang="ru-RU" sz="2000" kern="1200" dirty="0">
                        <a:solidFill>
                          <a:schemeClr val="tx1"/>
                        </a:solidFill>
                        <a:latin typeface="Arial" panose="020B0604020202020204" pitchFamily="34" charset="0"/>
                        <a:ea typeface="+mn-ea"/>
                        <a:cs typeface="Arial" panose="020B0604020202020204" pitchFamily="34" charset="0"/>
                      </a:endParaRPr>
                    </a:p>
                  </a:txBody>
                  <a:tcPr/>
                </a:tc>
                <a:tc>
                  <a:txBody>
                    <a:bodyPr/>
                    <a:lstStyle/>
                    <a:p>
                      <a:pPr algn="ctr"/>
                      <a:r>
                        <a:rPr lang="ru-RU" sz="2000" dirty="0">
                          <a:solidFill>
                            <a:schemeClr val="tx1"/>
                          </a:solidFill>
                          <a:latin typeface="Arial" panose="020B0604020202020204" pitchFamily="34" charset="0"/>
                          <a:cs typeface="Arial" panose="020B0604020202020204" pitchFamily="34" charset="0"/>
                        </a:rPr>
                        <a:t>35,3</a:t>
                      </a:r>
                    </a:p>
                  </a:txBody>
                  <a:tcPr/>
                </a:tc>
                <a:extLst>
                  <a:ext uri="{0D108BD9-81ED-4DB2-BD59-A6C34878D82A}">
                    <a16:rowId xmlns:a16="http://schemas.microsoft.com/office/drawing/2014/main" val="10006"/>
                  </a:ext>
                </a:extLst>
              </a:tr>
              <a:tr h="454080">
                <a:tc>
                  <a:txBody>
                    <a:bodyPr/>
                    <a:lstStyle/>
                    <a:p>
                      <a:r>
                        <a:rPr lang="en-US" sz="2000" kern="1200" dirty="0">
                          <a:solidFill>
                            <a:schemeClr val="tx1"/>
                          </a:solidFill>
                          <a:latin typeface="Arial" panose="020B0604020202020204" pitchFamily="34" charset="0"/>
                          <a:ea typeface="+mn-ea"/>
                          <a:cs typeface="Arial" panose="020B0604020202020204" pitchFamily="34" charset="0"/>
                        </a:rPr>
                        <a:t>Жергілікті деңгейде мәдени-демалыс жұмыстарын қолдау</a:t>
                      </a:r>
                      <a:endParaRPr lang="ru-RU" sz="2000" kern="1200" dirty="0">
                        <a:solidFill>
                          <a:schemeClr val="tx1"/>
                        </a:solidFill>
                        <a:latin typeface="Arial" panose="020B0604020202020204" pitchFamily="34" charset="0"/>
                        <a:ea typeface="+mn-ea"/>
                        <a:cs typeface="Arial" panose="020B0604020202020204" pitchFamily="34" charset="0"/>
                      </a:endParaRPr>
                    </a:p>
                  </a:txBody>
                  <a:tcPr/>
                </a:tc>
                <a:tc>
                  <a:txBody>
                    <a:bodyPr/>
                    <a:lstStyle/>
                    <a:p>
                      <a:pPr algn="ctr"/>
                      <a:r>
                        <a:rPr lang="ru-RU" sz="2000" dirty="0">
                          <a:solidFill>
                            <a:schemeClr val="tx1"/>
                          </a:solidFill>
                          <a:latin typeface="Arial" panose="020B0604020202020204" pitchFamily="34" charset="0"/>
                          <a:cs typeface="Arial" panose="020B0604020202020204" pitchFamily="34" charset="0"/>
                        </a:rPr>
                        <a:t>62,9</a:t>
                      </a:r>
                    </a:p>
                  </a:txBody>
                  <a:tcPr/>
                </a:tc>
                <a:extLst>
                  <a:ext uri="{0D108BD9-81ED-4DB2-BD59-A6C34878D82A}">
                    <a16:rowId xmlns:a16="http://schemas.microsoft.com/office/drawing/2014/main" val="10007"/>
                  </a:ext>
                </a:extLst>
              </a:tr>
              <a:tr h="803373">
                <a:tc>
                  <a:txBody>
                    <a:bodyPr/>
                    <a:lstStyle/>
                    <a:p>
                      <a:pPr>
                        <a:lnSpc>
                          <a:spcPct val="107000"/>
                        </a:lnSpc>
                        <a:spcAft>
                          <a:spcPts val="800"/>
                        </a:spcAft>
                      </a:pPr>
                      <a:r>
                        <a:rPr lang="en-US" sz="2000" kern="1200" dirty="0">
                          <a:solidFill>
                            <a:schemeClr val="tx1"/>
                          </a:solidFill>
                          <a:latin typeface="Arial" panose="020B0604020202020204" pitchFamily="34" charset="0"/>
                          <a:ea typeface="+mn-ea"/>
                          <a:cs typeface="Arial" panose="020B0604020202020204" pitchFamily="34" charset="0"/>
                        </a:rPr>
                        <a:t>Аудандық маңызы бар қалаларда, ауылдарда, кенттерде, ауылдық округтерде автомобиль жолдарының жұмыс істеуін қамтамасыз ету</a:t>
                      </a:r>
                      <a:endParaRPr lang="ru-RU" sz="2000" kern="1200" dirty="0">
                        <a:solidFill>
                          <a:schemeClr val="tx1"/>
                        </a:solidFill>
                        <a:latin typeface="Arial" panose="020B0604020202020204" pitchFamily="34" charset="0"/>
                        <a:ea typeface="+mn-ea"/>
                        <a:cs typeface="Arial" panose="020B0604020202020204" pitchFamily="34" charset="0"/>
                      </a:endParaRPr>
                    </a:p>
                  </a:txBody>
                  <a:tcPr marL="68580" marR="68580" marT="0" marB="0"/>
                </a:tc>
                <a:tc>
                  <a:txBody>
                    <a:bodyPr/>
                    <a:lstStyle/>
                    <a:p>
                      <a:pPr algn="ctr"/>
                      <a:r>
                        <a:rPr lang="ru-RU" sz="2000" dirty="0">
                          <a:solidFill>
                            <a:schemeClr val="tx1"/>
                          </a:solidFill>
                          <a:latin typeface="Arial" panose="020B0604020202020204" pitchFamily="34" charset="0"/>
                          <a:cs typeface="Arial" panose="020B0604020202020204" pitchFamily="34" charset="0"/>
                        </a:rPr>
                        <a:t>20,5</a:t>
                      </a:r>
                    </a:p>
                  </a:txBody>
                  <a:tcPr/>
                </a:tc>
                <a:extLst>
                  <a:ext uri="{0D108BD9-81ED-4DB2-BD59-A6C34878D82A}">
                    <a16:rowId xmlns:a16="http://schemas.microsoft.com/office/drawing/2014/main" val="10008"/>
                  </a:ext>
                </a:extLst>
              </a:tr>
              <a:tr h="803373">
                <a:tc>
                  <a:txBody>
                    <a:bodyPr/>
                    <a:lstStyle/>
                    <a:p>
                      <a:pPr>
                        <a:lnSpc>
                          <a:spcPct val="107000"/>
                        </a:lnSpc>
                        <a:spcAft>
                          <a:spcPts val="800"/>
                        </a:spcAft>
                      </a:pPr>
                      <a:r>
                        <a:rPr lang="ru-RU" sz="2000" kern="1200" dirty="0" err="1">
                          <a:solidFill>
                            <a:schemeClr val="tx1"/>
                          </a:solidFill>
                          <a:latin typeface="Arial" panose="020B0604020202020204" pitchFamily="34" charset="0"/>
                          <a:ea typeface="+mn-ea"/>
                          <a:cs typeface="Arial" panose="020B0604020202020204" pitchFamily="34" charset="0"/>
                        </a:rPr>
                        <a:t>Аудандық</a:t>
                      </a:r>
                      <a:r>
                        <a:rPr lang="ru-RU" sz="2000" kern="1200" dirty="0">
                          <a:solidFill>
                            <a:schemeClr val="tx1"/>
                          </a:solidFill>
                          <a:latin typeface="Arial" panose="020B0604020202020204" pitchFamily="34" charset="0"/>
                          <a:ea typeface="+mn-ea"/>
                          <a:cs typeface="Arial" panose="020B0604020202020204" pitchFamily="34" charset="0"/>
                        </a:rPr>
                        <a:t> </a:t>
                      </a:r>
                      <a:r>
                        <a:rPr lang="ru-RU" sz="2000" kern="1200" dirty="0" err="1">
                          <a:solidFill>
                            <a:schemeClr val="tx1"/>
                          </a:solidFill>
                          <a:latin typeface="Arial" panose="020B0604020202020204" pitchFamily="34" charset="0"/>
                          <a:ea typeface="+mn-ea"/>
                          <a:cs typeface="Arial" panose="020B0604020202020204" pitchFamily="34" charset="0"/>
                        </a:rPr>
                        <a:t>маңызы</a:t>
                      </a:r>
                      <a:r>
                        <a:rPr lang="ru-RU" sz="2000" kern="1200" dirty="0">
                          <a:solidFill>
                            <a:schemeClr val="tx1"/>
                          </a:solidFill>
                          <a:latin typeface="Arial" panose="020B0604020202020204" pitchFamily="34" charset="0"/>
                          <a:ea typeface="+mn-ea"/>
                          <a:cs typeface="Arial" panose="020B0604020202020204" pitchFamily="34" charset="0"/>
                        </a:rPr>
                        <a:t> бар </a:t>
                      </a:r>
                      <a:r>
                        <a:rPr lang="ru-RU" sz="2000" kern="1200" dirty="0" err="1">
                          <a:solidFill>
                            <a:schemeClr val="tx1"/>
                          </a:solidFill>
                          <a:latin typeface="Arial" panose="020B0604020202020204" pitchFamily="34" charset="0"/>
                          <a:ea typeface="+mn-ea"/>
                          <a:cs typeface="Arial" panose="020B0604020202020204" pitchFamily="34" charset="0"/>
                        </a:rPr>
                        <a:t>қалалардағы</a:t>
                      </a:r>
                      <a:r>
                        <a:rPr lang="ru-RU" sz="2000" kern="1200" dirty="0">
                          <a:solidFill>
                            <a:schemeClr val="tx1"/>
                          </a:solidFill>
                          <a:latin typeface="Arial" panose="020B0604020202020204" pitchFamily="34" charset="0"/>
                          <a:ea typeface="+mn-ea"/>
                          <a:cs typeface="Arial" panose="020B0604020202020204" pitchFamily="34" charset="0"/>
                        </a:rPr>
                        <a:t>, </a:t>
                      </a:r>
                      <a:r>
                        <a:rPr lang="ru-RU" sz="2000" kern="1200" dirty="0" err="1">
                          <a:solidFill>
                            <a:schemeClr val="tx1"/>
                          </a:solidFill>
                          <a:latin typeface="Arial" panose="020B0604020202020204" pitchFamily="34" charset="0"/>
                          <a:ea typeface="+mn-ea"/>
                          <a:cs typeface="Arial" panose="020B0604020202020204" pitchFamily="34" charset="0"/>
                        </a:rPr>
                        <a:t>ауылдардағы</a:t>
                      </a:r>
                      <a:r>
                        <a:rPr lang="ru-RU" sz="2000" kern="1200" dirty="0">
                          <a:solidFill>
                            <a:schemeClr val="tx1"/>
                          </a:solidFill>
                          <a:latin typeface="Arial" panose="020B0604020202020204" pitchFamily="34" charset="0"/>
                          <a:ea typeface="+mn-ea"/>
                          <a:cs typeface="Arial" panose="020B0604020202020204" pitchFamily="34" charset="0"/>
                        </a:rPr>
                        <a:t>, </a:t>
                      </a:r>
                      <a:r>
                        <a:rPr lang="ru-RU" sz="2000" kern="1200" dirty="0" err="1">
                          <a:solidFill>
                            <a:schemeClr val="tx1"/>
                          </a:solidFill>
                          <a:latin typeface="Arial" panose="020B0604020202020204" pitchFamily="34" charset="0"/>
                          <a:ea typeface="+mn-ea"/>
                          <a:cs typeface="Arial" panose="020B0604020202020204" pitchFamily="34" charset="0"/>
                        </a:rPr>
                        <a:t>кенттердегі</a:t>
                      </a:r>
                      <a:r>
                        <a:rPr lang="ru-RU" sz="2000" kern="1200" dirty="0">
                          <a:solidFill>
                            <a:schemeClr val="tx1"/>
                          </a:solidFill>
                          <a:latin typeface="Arial" panose="020B0604020202020204" pitchFamily="34" charset="0"/>
                          <a:ea typeface="+mn-ea"/>
                          <a:cs typeface="Arial" panose="020B0604020202020204" pitchFamily="34" charset="0"/>
                        </a:rPr>
                        <a:t> </a:t>
                      </a:r>
                      <a:r>
                        <a:rPr lang="ru-RU" sz="2000" kern="1200" dirty="0" err="1">
                          <a:solidFill>
                            <a:schemeClr val="tx1"/>
                          </a:solidFill>
                          <a:latin typeface="Arial" panose="020B0604020202020204" pitchFamily="34" charset="0"/>
                          <a:ea typeface="+mn-ea"/>
                          <a:cs typeface="Arial" panose="020B0604020202020204" pitchFamily="34" charset="0"/>
                        </a:rPr>
                        <a:t>және</a:t>
                      </a:r>
                      <a:r>
                        <a:rPr lang="ru-RU" sz="2000" kern="1200" dirty="0">
                          <a:solidFill>
                            <a:schemeClr val="tx1"/>
                          </a:solidFill>
                          <a:latin typeface="Arial" panose="020B0604020202020204" pitchFamily="34" charset="0"/>
                          <a:ea typeface="+mn-ea"/>
                          <a:cs typeface="Arial" panose="020B0604020202020204" pitchFamily="34" charset="0"/>
                        </a:rPr>
                        <a:t> </a:t>
                      </a:r>
                      <a:r>
                        <a:rPr lang="ru-RU" sz="2000" kern="1200" dirty="0" err="1">
                          <a:solidFill>
                            <a:schemeClr val="tx1"/>
                          </a:solidFill>
                          <a:latin typeface="Arial" panose="020B0604020202020204" pitchFamily="34" charset="0"/>
                          <a:ea typeface="+mn-ea"/>
                          <a:cs typeface="Arial" panose="020B0604020202020204" pitchFamily="34" charset="0"/>
                        </a:rPr>
                        <a:t>ауылдық</a:t>
                      </a:r>
                      <a:r>
                        <a:rPr lang="ru-RU" sz="2000" kern="1200" dirty="0">
                          <a:solidFill>
                            <a:schemeClr val="tx1"/>
                          </a:solidFill>
                          <a:latin typeface="Arial" panose="020B0604020202020204" pitchFamily="34" charset="0"/>
                          <a:ea typeface="+mn-ea"/>
                          <a:cs typeface="Arial" panose="020B0604020202020204" pitchFamily="34" charset="0"/>
                        </a:rPr>
                        <a:t> </a:t>
                      </a:r>
                      <a:r>
                        <a:rPr lang="ru-RU" sz="2000" kern="1200" dirty="0" err="1">
                          <a:solidFill>
                            <a:schemeClr val="tx1"/>
                          </a:solidFill>
                          <a:latin typeface="Arial" panose="020B0604020202020204" pitchFamily="34" charset="0"/>
                          <a:ea typeface="+mn-ea"/>
                          <a:cs typeface="Arial" panose="020B0604020202020204" pitchFamily="34" charset="0"/>
                        </a:rPr>
                        <a:t>округтердегі</a:t>
                      </a:r>
                      <a:r>
                        <a:rPr lang="ru-RU" sz="2000" kern="1200" dirty="0">
                          <a:solidFill>
                            <a:schemeClr val="tx1"/>
                          </a:solidFill>
                          <a:latin typeface="Arial" panose="020B0604020202020204" pitchFamily="34" charset="0"/>
                          <a:ea typeface="+mn-ea"/>
                          <a:cs typeface="Arial" panose="020B0604020202020204" pitchFamily="34" charset="0"/>
                        </a:rPr>
                        <a:t> </a:t>
                      </a:r>
                      <a:r>
                        <a:rPr lang="ru-RU" sz="2000" kern="1200" dirty="0" err="1">
                          <a:solidFill>
                            <a:schemeClr val="tx1"/>
                          </a:solidFill>
                          <a:latin typeface="Arial" panose="020B0604020202020204" pitchFamily="34" charset="0"/>
                          <a:ea typeface="+mn-ea"/>
                          <a:cs typeface="Arial" panose="020B0604020202020204" pitchFamily="34" charset="0"/>
                        </a:rPr>
                        <a:t>жолдарға</a:t>
                      </a:r>
                      <a:r>
                        <a:rPr lang="ru-RU" sz="2000" kern="1200" dirty="0">
                          <a:solidFill>
                            <a:schemeClr val="tx1"/>
                          </a:solidFill>
                          <a:latin typeface="Arial" panose="020B0604020202020204" pitchFamily="34" charset="0"/>
                          <a:ea typeface="+mn-ea"/>
                          <a:cs typeface="Arial" panose="020B0604020202020204" pitchFamily="34" charset="0"/>
                        </a:rPr>
                        <a:t> </a:t>
                      </a:r>
                      <a:r>
                        <a:rPr lang="ru-RU" sz="2000" kern="1200" dirty="0" err="1">
                          <a:solidFill>
                            <a:schemeClr val="tx1"/>
                          </a:solidFill>
                          <a:latin typeface="Arial" panose="020B0604020202020204" pitchFamily="34" charset="0"/>
                          <a:ea typeface="+mn-ea"/>
                          <a:cs typeface="Arial" panose="020B0604020202020204" pitchFamily="34" charset="0"/>
                        </a:rPr>
                        <a:t>күрделі</a:t>
                      </a:r>
                      <a:r>
                        <a:rPr lang="ru-RU" sz="2000" kern="1200" dirty="0">
                          <a:solidFill>
                            <a:schemeClr val="tx1"/>
                          </a:solidFill>
                          <a:latin typeface="Arial" panose="020B0604020202020204" pitchFamily="34" charset="0"/>
                          <a:ea typeface="+mn-ea"/>
                          <a:cs typeface="Arial" panose="020B0604020202020204" pitchFamily="34" charset="0"/>
                        </a:rPr>
                        <a:t> </a:t>
                      </a:r>
                      <a:r>
                        <a:rPr lang="ru-RU" sz="2000" kern="1200" dirty="0" err="1">
                          <a:solidFill>
                            <a:schemeClr val="tx1"/>
                          </a:solidFill>
                          <a:latin typeface="Arial" panose="020B0604020202020204" pitchFamily="34" charset="0"/>
                          <a:ea typeface="+mn-ea"/>
                          <a:cs typeface="Arial" panose="020B0604020202020204" pitchFamily="34" charset="0"/>
                        </a:rPr>
                        <a:t>және</a:t>
                      </a:r>
                      <a:r>
                        <a:rPr lang="ru-RU" sz="2000" kern="1200" dirty="0">
                          <a:solidFill>
                            <a:schemeClr val="tx1"/>
                          </a:solidFill>
                          <a:latin typeface="Arial" panose="020B0604020202020204" pitchFamily="34" charset="0"/>
                          <a:ea typeface="+mn-ea"/>
                          <a:cs typeface="Arial" panose="020B0604020202020204" pitchFamily="34" charset="0"/>
                        </a:rPr>
                        <a:t> </a:t>
                      </a:r>
                      <a:r>
                        <a:rPr lang="ru-RU" sz="2000" kern="1200" dirty="0" err="1">
                          <a:solidFill>
                            <a:schemeClr val="tx1"/>
                          </a:solidFill>
                          <a:latin typeface="Arial" panose="020B0604020202020204" pitchFamily="34" charset="0"/>
                          <a:ea typeface="+mn-ea"/>
                          <a:cs typeface="Arial" panose="020B0604020202020204" pitchFamily="34" charset="0"/>
                        </a:rPr>
                        <a:t>орташа</a:t>
                      </a:r>
                      <a:r>
                        <a:rPr lang="ru-RU" sz="2000" kern="1200" dirty="0">
                          <a:solidFill>
                            <a:schemeClr val="tx1"/>
                          </a:solidFill>
                          <a:latin typeface="Arial" panose="020B0604020202020204" pitchFamily="34" charset="0"/>
                          <a:ea typeface="+mn-ea"/>
                          <a:cs typeface="Arial" panose="020B0604020202020204" pitchFamily="34" charset="0"/>
                        </a:rPr>
                        <a:t> </a:t>
                      </a:r>
                      <a:r>
                        <a:rPr lang="ru-RU" sz="2000" kern="1200" dirty="0" err="1">
                          <a:solidFill>
                            <a:schemeClr val="tx1"/>
                          </a:solidFill>
                          <a:latin typeface="Arial" panose="020B0604020202020204" pitchFamily="34" charset="0"/>
                          <a:ea typeface="+mn-ea"/>
                          <a:cs typeface="Arial" panose="020B0604020202020204" pitchFamily="34" charset="0"/>
                        </a:rPr>
                        <a:t>жөндеу</a:t>
                      </a:r>
                      <a:r>
                        <a:rPr lang="ru-RU" sz="2000" kern="1200" dirty="0">
                          <a:solidFill>
                            <a:schemeClr val="tx1"/>
                          </a:solidFill>
                          <a:latin typeface="Arial" panose="020B0604020202020204" pitchFamily="34" charset="0"/>
                          <a:ea typeface="+mn-ea"/>
                          <a:cs typeface="Arial" panose="020B0604020202020204" pitchFamily="34" charset="0"/>
                        </a:rPr>
                        <a:t> </a:t>
                      </a:r>
                      <a:r>
                        <a:rPr lang="ru-RU" sz="2000" kern="1200" dirty="0" err="1">
                          <a:solidFill>
                            <a:schemeClr val="tx1"/>
                          </a:solidFill>
                          <a:latin typeface="Arial" panose="020B0604020202020204" pitchFamily="34" charset="0"/>
                          <a:ea typeface="+mn-ea"/>
                          <a:cs typeface="Arial" panose="020B0604020202020204" pitchFamily="34" charset="0"/>
                        </a:rPr>
                        <a:t>жұмыстарын</a:t>
                      </a:r>
                      <a:r>
                        <a:rPr lang="ru-RU" sz="2000" kern="1200" dirty="0">
                          <a:solidFill>
                            <a:schemeClr val="tx1"/>
                          </a:solidFill>
                          <a:latin typeface="Arial" panose="020B0604020202020204" pitchFamily="34" charset="0"/>
                          <a:ea typeface="+mn-ea"/>
                          <a:cs typeface="Arial" panose="020B0604020202020204" pitchFamily="34" charset="0"/>
                        </a:rPr>
                        <a:t> </a:t>
                      </a:r>
                      <a:r>
                        <a:rPr lang="ru-RU" sz="2000" kern="1200" dirty="0" err="1">
                          <a:solidFill>
                            <a:schemeClr val="tx1"/>
                          </a:solidFill>
                          <a:latin typeface="Arial" panose="020B0604020202020204" pitchFamily="34" charset="0"/>
                          <a:ea typeface="+mn-ea"/>
                          <a:cs typeface="Arial" panose="020B0604020202020204" pitchFamily="34" charset="0"/>
                        </a:rPr>
                        <a:t>жүргізу</a:t>
                      </a:r>
                      <a:endParaRPr lang="ru-RU" sz="2000" kern="1200" dirty="0">
                        <a:solidFill>
                          <a:schemeClr val="tx1"/>
                        </a:solidFill>
                        <a:latin typeface="Arial" panose="020B0604020202020204" pitchFamily="34" charset="0"/>
                        <a:ea typeface="+mn-ea"/>
                        <a:cs typeface="Arial" panose="020B0604020202020204" pitchFamily="34" charset="0"/>
                      </a:endParaRPr>
                    </a:p>
                  </a:txBody>
                  <a:tcPr marL="68580" marR="68580" marT="0" marB="0"/>
                </a:tc>
                <a:tc>
                  <a:txBody>
                    <a:bodyPr/>
                    <a:lstStyle/>
                    <a:p>
                      <a:pPr algn="ctr"/>
                      <a:r>
                        <a:rPr lang="kk-KZ" sz="2000" dirty="0">
                          <a:solidFill>
                            <a:schemeClr val="tx1"/>
                          </a:solidFill>
                          <a:latin typeface="Arial" panose="020B0604020202020204" pitchFamily="34" charset="0"/>
                          <a:cs typeface="Arial" panose="020B0604020202020204" pitchFamily="34" charset="0"/>
                        </a:rPr>
                        <a:t>107</a:t>
                      </a:r>
                      <a:r>
                        <a:rPr lang="ru-RU" sz="2000" dirty="0">
                          <a:solidFill>
                            <a:schemeClr val="tx1"/>
                          </a:solidFill>
                          <a:latin typeface="Arial" panose="020B0604020202020204" pitchFamily="34" charset="0"/>
                          <a:cs typeface="Arial" panose="020B0604020202020204" pitchFamily="34" charset="0"/>
                        </a:rPr>
                        <a:t>,8</a:t>
                      </a:r>
                    </a:p>
                  </a:txBody>
                  <a:tcPr/>
                </a:tc>
                <a:extLst>
                  <a:ext uri="{0D108BD9-81ED-4DB2-BD59-A6C34878D82A}">
                    <a16:rowId xmlns:a16="http://schemas.microsoft.com/office/drawing/2014/main" val="961846560"/>
                  </a:ext>
                </a:extLst>
              </a:tr>
            </a:tbl>
          </a:graphicData>
        </a:graphic>
      </p:graphicFrame>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theme/theme1.xml><?xml version="1.0" encoding="utf-8"?>
<a:theme xmlns:a="http://schemas.openxmlformats.org/drawingml/2006/main" name="Грань">
  <a:themeElements>
    <a:clrScheme name="Грань">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Грань">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Грань">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65</TotalTime>
  <Words>577</Words>
  <Application>Microsoft Office PowerPoint</Application>
  <PresentationFormat>Экран (4:3)</PresentationFormat>
  <Paragraphs>128</Paragraphs>
  <Slides>8</Slides>
  <Notes>1</Notes>
  <HiddenSlides>0</HiddenSlides>
  <MMClips>0</MMClips>
  <ScaleCrop>false</ScaleCrop>
  <HeadingPairs>
    <vt:vector size="6" baseType="variant">
      <vt:variant>
        <vt:lpstr>Использованные шрифты</vt:lpstr>
      </vt:variant>
      <vt:variant>
        <vt:i4>9</vt:i4>
      </vt:variant>
      <vt:variant>
        <vt:lpstr>Тема</vt:lpstr>
      </vt:variant>
      <vt:variant>
        <vt:i4>1</vt:i4>
      </vt:variant>
      <vt:variant>
        <vt:lpstr>Заголовки слайдов</vt:lpstr>
      </vt:variant>
      <vt:variant>
        <vt:i4>8</vt:i4>
      </vt:variant>
    </vt:vector>
  </HeadingPairs>
  <TitlesOfParts>
    <vt:vector size="18" baseType="lpstr">
      <vt:lpstr>Arial</vt:lpstr>
      <vt:lpstr>Arial Unicode MS</vt:lpstr>
      <vt:lpstr>Calibri</vt:lpstr>
      <vt:lpstr>Palatino Linotype</vt:lpstr>
      <vt:lpstr>Times New Roman</vt:lpstr>
      <vt:lpstr>Trebuchet MS</vt:lpstr>
      <vt:lpstr>Wingdings</vt:lpstr>
      <vt:lpstr>Wingdings 2</vt:lpstr>
      <vt:lpstr>Wingdings 3</vt:lpstr>
      <vt:lpstr>Грань</vt:lpstr>
      <vt:lpstr>ҚАЛҚАМАН АУЫЛДЫҚ ОКРУГІНІҢ 2026-2028 ЖЫЛДАРҒА АРНАЛҒАН  АЗАМАТТЫҚ БЮДЖЕТІ  Нақтыланған бюджет</vt:lpstr>
      <vt:lpstr>Құрметті ауылдық округ тұрғындары! </vt:lpstr>
      <vt:lpstr>Бюджет процесінің заңнамалық базасы</vt:lpstr>
      <vt:lpstr>Презентация PowerPoint</vt:lpstr>
      <vt:lpstr>Ауылдық округ бюджетіне түсімдер</vt:lpstr>
      <vt:lpstr>Ауылдық округ бюджеті түсімдерінің құрылымы</vt:lpstr>
      <vt:lpstr>АУЫЛДЫҚ ОКРУГ БЮДЖЕТІНІҢ ШЫҒЫСТАРЫ</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ГРАЖДАНСКИЙ БЮДЖЕТ</dc:title>
  <dc:creator>Назарчук</dc:creator>
  <cp:lastModifiedBy>Admin</cp:lastModifiedBy>
  <cp:revision>1231</cp:revision>
  <cp:lastPrinted>2018-01-26T03:29:00Z</cp:lastPrinted>
  <dcterms:created xsi:type="dcterms:W3CDTF">2011-07-11T03:51:00Z</dcterms:created>
  <dcterms:modified xsi:type="dcterms:W3CDTF">2026-11-04T06:48:19Z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404923381A074369AD4D3CF301E1AA38_12</vt:lpwstr>
  </property>
  <property fmtid="{D5CDD505-2E9C-101B-9397-08002B2CF9AE}" pid="3" name="KSOProductBuildVer">
    <vt:lpwstr>1049-12.2.0.19805</vt:lpwstr>
  </property>
</Properties>
</file>