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62" r:id="rId2"/>
    <p:sldId id="272" r:id="rId3"/>
    <p:sldId id="270" r:id="rId4"/>
    <p:sldId id="271" r:id="rId5"/>
    <p:sldId id="273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78" d="100"/>
          <a:sy n="78" d="100"/>
        </p:scale>
        <p:origin x="158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2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144470"/>
            <a:ext cx="8137525" cy="1569660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маусым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372036"/>
            <a:ext cx="28803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202</a:t>
            </a:r>
            <a:r>
              <a:rPr lang="kk-KZ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жыл</a:t>
            </a:r>
            <a:endParaRPr lang="ru-RU" b="1" cap="all" dirty="0">
              <a:ln w="9000" cmpd="sng">
                <a:solidFill>
                  <a:srgbClr val="174578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74578">
                      <a:shade val="20000"/>
                      <a:satMod val="245000"/>
                    </a:srgbClr>
                  </a:gs>
                  <a:gs pos="43000">
                    <a:srgbClr val="174578">
                      <a:satMod val="255000"/>
                    </a:srgbClr>
                  </a:gs>
                  <a:gs pos="48000">
                    <a:srgbClr val="174578">
                      <a:shade val="85000"/>
                      <a:satMod val="255000"/>
                    </a:srgbClr>
                  </a:gs>
                  <a:gs pos="100000">
                    <a:srgbClr val="174578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789394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FE58D9-3168-BECB-ADF2-DC5446A7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15634"/>
            <a:ext cx="1440160" cy="14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9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БЮДЖЕТТІК ПРОЦЕСТІҢ СЫЗБАСЫ</a:t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677863" y="2084388"/>
            <a:ext cx="3195637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5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облыстың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әлеуметтік-экономикалық</a:t>
            </a:r>
            <a:r>
              <a:rPr lang="ru-RU" altLang="ru-RU" sz="1200" dirty="0"/>
              <a:t> даму </a:t>
            </a:r>
            <a:r>
              <a:rPr lang="ru-RU" altLang="ru-RU" sz="1200" dirty="0" err="1"/>
              <a:t>болжамы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құрамында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параметрлерінің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және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саясатының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болжамын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анықтау</a:t>
            </a:r>
            <a:r>
              <a:rPr lang="ru-RU" altLang="ru-RU" sz="1200" dirty="0"/>
              <a:t> </a:t>
            </a:r>
            <a:endParaRPr lang="ru-RU" altLang="ru-RU" sz="1100" dirty="0"/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Қалалық бюджет </a:t>
            </a:r>
            <a:r>
              <a:rPr lang="ru-RU" altLang="ru-RU" sz="1200" dirty="0" err="1"/>
              <a:t>жобасын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жасау</a:t>
            </a:r>
            <a:r>
              <a:rPr lang="ru-RU" altLang="ru-RU" sz="1200" dirty="0"/>
              <a:t> және </a:t>
            </a:r>
            <a:r>
              <a:rPr lang="ru-RU" altLang="ru-RU" sz="1200" dirty="0" err="1"/>
              <a:t>ағымдағы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қаржы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жылдың</a:t>
            </a:r>
            <a:r>
              <a:rPr lang="ru-RU" altLang="ru-RU" sz="1200" dirty="0"/>
              <a:t>                           </a:t>
            </a:r>
            <a:r>
              <a:rPr lang="ru-RU" altLang="ru-RU" sz="1200" b="1" dirty="0"/>
              <a:t>1 </a:t>
            </a:r>
            <a:r>
              <a:rPr lang="ru-RU" altLang="ru-RU" sz="1200" b="1" dirty="0" err="1"/>
              <a:t>қарашасынан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b="1" dirty="0"/>
              <a:t> </a:t>
            </a:r>
            <a:r>
              <a:rPr lang="ru-RU" altLang="ru-RU" sz="1200" dirty="0"/>
              <a:t>оны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мәслихатына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енгізу</a:t>
            </a:r>
            <a:r>
              <a:rPr lang="ru-RU" altLang="ru-RU" sz="1200" dirty="0"/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/>
              <a:t>Қала бюджетін бекіту туралы облыс мәслихатының шешіміне </a:t>
            </a:r>
            <a:r>
              <a:rPr lang="ru-RU" altLang="ru-RU" sz="1200" dirty="0" err="1"/>
              <a:t>қол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қойылғаннан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кейін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мәслихатпен</a:t>
            </a:r>
            <a:r>
              <a:rPr lang="ru-RU" altLang="ru-RU" sz="1200" dirty="0"/>
              <a:t>                      </a:t>
            </a:r>
            <a:r>
              <a:rPr lang="ru-RU" altLang="ru-RU" sz="1200" b="1" dirty="0"/>
              <a:t>2 </a:t>
            </a:r>
            <a:r>
              <a:rPr lang="ru-RU" altLang="ru-RU" sz="1200" b="1" dirty="0" err="1"/>
              <a:t>апталық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мерзімнен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үш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арналған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бекітуі</a:t>
            </a:r>
            <a:r>
              <a:rPr lang="ru-RU" altLang="ru-RU" sz="1200" dirty="0"/>
              <a:t> </a:t>
            </a:r>
            <a:r>
              <a:rPr lang="ru-RU" altLang="ru-RU" sz="1200" b="1" dirty="0"/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728663" y="3109913"/>
            <a:ext cx="3167062" cy="1014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бағдарламалар әкімшілерінің бюджеттік өтінімдерін қарау, қорытынды дайындау және оларды облыстық бюджеттік комиссияның қарауына тапсыру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66FF"/>
                </a:solidFill>
                <a:latin typeface="Trebuchet MS" panose="020B0603020202020204" pitchFamily="34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–экономика және</a:t>
            </a:r>
          </a:p>
          <a:p>
            <a:pPr algn="ctr" eaLnBrk="1" hangingPunct="1"/>
            <a:r>
              <a:rPr lang="ru-RU" altLang="ru-RU" sz="1200" i="1" dirty="0"/>
              <a:t> </a:t>
            </a:r>
            <a:r>
              <a:rPr lang="ru-RU" altLang="ru-RU" sz="1200" i="1" dirty="0" err="1"/>
              <a:t>бюджжеттік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жоспарлау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66FF"/>
                </a:solidFill>
                <a:latin typeface="+mn-lt"/>
                <a:cs typeface="+mn-cs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 </a:t>
            </a:r>
            <a:r>
              <a:rPr lang="ru-RU" altLang="ru-RU" sz="1200" i="1" dirty="0" err="1"/>
              <a:t>қаржы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714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1050" y="4124325"/>
            <a:ext cx="431800" cy="3127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51050" y="5083175"/>
            <a:ext cx="358775" cy="4333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830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Төлемдер мен міндеттемелер бойынша түсімдер және қаржыландырудың жиынтық жоспарын қалыптастыру және бекіту</a:t>
            </a: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err="1"/>
              <a:t>Қаржы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жылы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ішінде</a:t>
            </a:r>
            <a:r>
              <a:rPr lang="ru-RU" altLang="ru-RU" sz="1200" b="1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атқарылуы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бойынша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іс-шаралар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кешенін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өткізу</a:t>
            </a:r>
            <a:endParaRPr lang="ru-RU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мониторинг және бюджет қаражатын басқару тиімділігіне бағалау жүргізу, бюджеттің атқарылуы туралы               </a:t>
            </a:r>
            <a:r>
              <a:rPr lang="ru-RU" altLang="ru-RU" sz="1200" b="1"/>
              <a:t>ай сайынғы</a:t>
            </a:r>
            <a:r>
              <a:rPr lang="ru-RU" altLang="ru-RU" sz="1200"/>
              <a:t> есептер жасау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191125" y="5516563"/>
            <a:ext cx="3240088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cs typeface="+mn-cs"/>
              </a:rPr>
              <a:t>Қалалық </a:t>
            </a:r>
            <a:r>
              <a:rPr lang="ru-RU" altLang="ru-RU" sz="1200" dirty="0" err="1">
                <a:cs typeface="+mn-cs"/>
              </a:rPr>
              <a:t>мәслихатқа</a:t>
            </a:r>
            <a:r>
              <a:rPr lang="ru-RU" altLang="ru-RU" sz="1200" dirty="0">
                <a:cs typeface="+mn-cs"/>
              </a:rPr>
              <a:t> </a:t>
            </a:r>
            <a:r>
              <a:rPr lang="kk-KZ" altLang="ru-RU" sz="1200" b="1" dirty="0">
                <a:cs typeface="+mn-cs"/>
              </a:rPr>
              <a:t>үстіміздегі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жылғы</a:t>
            </a:r>
            <a:r>
              <a:rPr lang="ru-RU" altLang="ru-RU" sz="1200" b="1" dirty="0"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cs typeface="+mn-cs"/>
              </a:rPr>
              <a:t>1 </a:t>
            </a:r>
            <a:r>
              <a:rPr lang="ru-RU" altLang="ru-RU" sz="1200" b="1" dirty="0" err="1">
                <a:cs typeface="+mn-cs"/>
              </a:rPr>
              <a:t>сәуірге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дейін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қаржы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ішіндегі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облыстық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бюджеттің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атқарылуы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туралы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жылдық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ұсыну</a:t>
            </a:r>
            <a:r>
              <a:rPr lang="ru-RU" altLang="ru-RU" sz="1200" dirty="0">
                <a:cs typeface="+mn-cs"/>
              </a:rPr>
              <a:t>                         </a:t>
            </a:r>
            <a:endParaRPr lang="ru-RU" altLang="ru-RU" sz="1200" kern="0" dirty="0">
              <a:cs typeface="Arial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963863"/>
            <a:ext cx="431800" cy="177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59563" y="5051425"/>
            <a:ext cx="431800" cy="4651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8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763" y="445510"/>
            <a:ext cx="6880225" cy="382156"/>
          </a:xfrm>
        </p:spPr>
        <p:txBody>
          <a:bodyPr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2400" spc="-10" dirty="0">
                <a:latin typeface="Arial" pitchFamily="34" charset="0"/>
                <a:cs typeface="Arial" pitchFamily="34" charset="0"/>
              </a:rPr>
              <a:t>Ауылдық бюджет түсімдерінің құрылымы </a:t>
            </a:r>
            <a:endParaRPr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752559"/>
              </p:ext>
            </p:extLst>
          </p:nvPr>
        </p:nvGraphicFramePr>
        <p:xfrm>
          <a:off x="309562" y="1385888"/>
          <a:ext cx="8510910" cy="391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3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648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Факт 2026 ж. маусым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99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000" dirty="0">
                          <a:latin typeface="Arial"/>
                          <a:cs typeface="Arial"/>
                        </a:rPr>
                        <a:t>2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600" b="1" spc="-10" dirty="0">
                          <a:latin typeface="Arial"/>
                          <a:cs typeface="Arial"/>
                        </a:rPr>
                        <a:t>Түсімдер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600" b="1" spc="-20" dirty="0">
                          <a:latin typeface="Arial"/>
                          <a:cs typeface="Arial"/>
                        </a:rPr>
                        <a:t>барлығы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117 466,7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1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200" i="1" dirty="0">
                          <a:latin typeface="Arial"/>
                          <a:cs typeface="Arial"/>
                        </a:rPr>
                        <a:t>оның ішінде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26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87 492,8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4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емес және негізгі құралдарды сатудан түсетін түсімдер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632,6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7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KZ" sz="1400" dirty="0" err="1"/>
                        <a:t>Негізгі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капиталды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сатудан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түскен</a:t>
                      </a:r>
                      <a:r>
                        <a:rPr lang="ru-KZ" sz="1400" dirty="0"/>
                        <a:t> </a:t>
                      </a:r>
                      <a:r>
                        <a:rPr lang="ru-KZ" sz="1400" dirty="0" err="1"/>
                        <a:t>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2 237,3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7988" y="1385888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тенге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2A0174-46FF-4B03-A193-F4AC92139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01063"/>
              </p:ext>
            </p:extLst>
          </p:nvPr>
        </p:nvGraphicFramePr>
        <p:xfrm>
          <a:off x="309562" y="5301208"/>
          <a:ext cx="8510910" cy="122413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127295028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820446495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marL="10541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Транферттер түсімі</a:t>
                      </a:r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  <a:p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27 104,0</a:t>
                      </a:r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8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251520" y="116632"/>
            <a:ext cx="864096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шығыстарының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орындалу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құрылымы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680636"/>
              </p:ext>
            </p:extLst>
          </p:nvPr>
        </p:nvGraphicFramePr>
        <p:xfrm>
          <a:off x="273152" y="836713"/>
          <a:ext cx="8372980" cy="4281441"/>
        </p:xfrm>
        <a:graphic>
          <a:graphicData uri="http://schemas.openxmlformats.org/drawingml/2006/table">
            <a:tbl>
              <a:tblPr/>
              <a:tblGrid>
                <a:gridCol w="662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Факт 2026 ж.         маусым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ШЫҒЫНДАР-барлығы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134 269,7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сипаттағы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мемлекетт</a:t>
                      </a:r>
                      <a:r>
                        <a:rPr kumimoji="0" 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59 174,0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Көлік және байланыс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17 244,0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көмек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0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46 910,2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спорт, туризм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кеңіст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10 941,5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Трансферттер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27 104,0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7956376" y="498788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</a:t>
            </a: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ң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ге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08911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5400" dirty="0" err="1">
                <a:solidFill>
                  <a:schemeClr val="accent2"/>
                </a:solidFill>
                <a:effectLst/>
              </a:rPr>
              <a:t>Назарларыңызға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 </a:t>
            </a:r>
            <a:r>
              <a:rPr lang="ru-RU" sz="5400" dirty="0" err="1">
                <a:solidFill>
                  <a:schemeClr val="accent2"/>
                </a:solidFill>
                <a:effectLst/>
              </a:rPr>
              <a:t>рақмет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007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5041</TotalTime>
  <Words>291</Words>
  <Application>Microsoft Office PowerPoint</Application>
  <PresentationFormat>Экран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Georgia</vt:lpstr>
      <vt:lpstr>Lucida Sans Unicode</vt:lpstr>
      <vt:lpstr>Times New Roman</vt:lpstr>
      <vt:lpstr>Trebuchet MS</vt:lpstr>
      <vt:lpstr>Verdana</vt:lpstr>
      <vt:lpstr>Wingdings 2</vt:lpstr>
      <vt:lpstr>Wingdings 3</vt:lpstr>
      <vt:lpstr>Открытая</vt:lpstr>
      <vt:lpstr>2026 жылдың маусым айының  өмірзақ ауылы бюджетінің орындалысы</vt:lpstr>
      <vt:lpstr>   БЮДЖЕТТІК ПРОЦЕСТІҢ СЫЗБАСЫ  </vt:lpstr>
      <vt:lpstr>Ауылдық бюджет түсімдерінің құрылымы 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Mirkhan Amangali</cp:lastModifiedBy>
  <cp:revision>226</cp:revision>
  <cp:lastPrinted>2021-08-25T11:24:34Z</cp:lastPrinted>
  <dcterms:created xsi:type="dcterms:W3CDTF">2012-10-06T06:45:58Z</dcterms:created>
  <dcterms:modified xsi:type="dcterms:W3CDTF">2026-08-12T17:37:07Z</dcterms:modified>
</cp:coreProperties>
</file>