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3" r:id="rId8"/>
  </p:sldIdLst>
  <p:sldSz cx="9144000" cy="6858000" type="screen4x3"/>
  <p:notesSz cx="6735763" cy="9866313"/>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a:pPr>
            <a:r>
              <a:rPr lang="ru-RU" dirty="0"/>
              <a:t>Расходы бюджета на </a:t>
            </a:r>
            <a:r>
              <a:rPr lang="ru-RU" dirty="0" smtClean="0"/>
              <a:t>202</a:t>
            </a:r>
            <a:r>
              <a:rPr lang="en-US" dirty="0" smtClean="0"/>
              <a:t>6</a:t>
            </a:r>
            <a:r>
              <a:rPr lang="ru-RU" dirty="0" smtClean="0"/>
              <a:t> </a:t>
            </a:r>
            <a:r>
              <a:rPr lang="ru-RU" dirty="0"/>
              <a:t>год </a:t>
            </a:r>
          </a:p>
        </c:rich>
      </c:tx>
      <c:layout/>
      <c:overlay val="0"/>
    </c:title>
    <c:autoTitleDeleted val="0"/>
    <c:plotArea>
      <c:layout/>
      <c:barChart>
        <c:barDir val="col"/>
        <c:grouping val="clustered"/>
        <c:varyColors val="0"/>
        <c:ser>
          <c:idx val="0"/>
          <c:order val="0"/>
          <c:tx>
            <c:strRef>
              <c:f>Лист1!$B$1</c:f>
              <c:strCache>
                <c:ptCount val="1"/>
                <c:pt idx="0">
                  <c:v>Расход бюджета на 2026 год</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Лист1!$A$2:$A$5</c:f>
              <c:strCache>
                <c:ptCount val="4"/>
                <c:pt idx="0">
                  <c:v>Государственные услуги общего характера</c:v>
                </c:pt>
                <c:pt idx="1">
                  <c:v>Благоустройство населенных пунктов</c:v>
                </c:pt>
                <c:pt idx="2">
                  <c:v>Транспорт и коммуникации</c:v>
                </c:pt>
                <c:pt idx="3">
                  <c:v>Погашение займов</c:v>
                </c:pt>
              </c:strCache>
            </c:strRef>
          </c:cat>
          <c:val>
            <c:numRef>
              <c:f>Лист1!$B$2:$B$5</c:f>
              <c:numCache>
                <c:formatCode>General</c:formatCode>
                <c:ptCount val="4"/>
                <c:pt idx="0">
                  <c:v>42.8</c:v>
                </c:pt>
                <c:pt idx="1">
                  <c:v>9.6999999999999993</c:v>
                </c:pt>
                <c:pt idx="2">
                  <c:v>6</c:v>
                </c:pt>
                <c:pt idx="3">
                  <c:v>2.4</c:v>
                </c:pt>
              </c:numCache>
            </c:numRef>
          </c:val>
          <c:extLst xmlns:c16r2="http://schemas.microsoft.com/office/drawing/2015/06/chart">
            <c:ext xmlns:c16="http://schemas.microsoft.com/office/drawing/2014/chart" uri="{C3380CC4-5D6E-409C-BE32-E72D297353CC}">
              <c16:uniqueId val="{00000000-BC8F-45BF-8FDB-248AD99A571F}"/>
            </c:ext>
          </c:extLst>
        </c:ser>
        <c:dLbls>
          <c:showLegendKey val="0"/>
          <c:showVal val="0"/>
          <c:showCatName val="0"/>
          <c:showSerName val="0"/>
          <c:showPercent val="0"/>
          <c:showBubbleSize val="0"/>
        </c:dLbls>
        <c:gapWidth val="100"/>
        <c:axId val="135233920"/>
        <c:axId val="135235456"/>
      </c:barChart>
      <c:catAx>
        <c:axId val="135233920"/>
        <c:scaling>
          <c:orientation val="minMax"/>
        </c:scaling>
        <c:delete val="0"/>
        <c:axPos val="b"/>
        <c:numFmt formatCode="General" sourceLinked="0"/>
        <c:majorTickMark val="out"/>
        <c:minorTickMark val="none"/>
        <c:tickLblPos val="nextTo"/>
        <c:crossAx val="135235456"/>
        <c:crosses val="autoZero"/>
        <c:auto val="1"/>
        <c:lblAlgn val="ctr"/>
        <c:lblOffset val="100"/>
        <c:noMultiLvlLbl val="0"/>
      </c:catAx>
      <c:valAx>
        <c:axId val="135235456"/>
        <c:scaling>
          <c:orientation val="minMax"/>
        </c:scaling>
        <c:delete val="0"/>
        <c:axPos val="l"/>
        <c:majorGridlines/>
        <c:numFmt formatCode="General" sourceLinked="1"/>
        <c:majorTickMark val="out"/>
        <c:minorTickMark val="none"/>
        <c:tickLblPos val="nextTo"/>
        <c:crossAx val="135233920"/>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1A393ED9-5BA0-48B5-9FF2-7A6BC4F7D3A6}" type="datetimeFigureOut">
              <a:rPr lang="ru-RU" smtClean="0"/>
              <a:pPr/>
              <a:t>29.10.2026</a:t>
            </a:fld>
            <a:endParaRPr lang="ru-RU"/>
          </a:p>
        </p:txBody>
      </p:sp>
      <p:sp>
        <p:nvSpPr>
          <p:cNvPr id="4" name="Образ слайда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33B22D2C-BD77-45A5-A19C-A4A63090674B}" type="slidenum">
              <a:rPr lang="ru-RU" smtClean="0"/>
              <a:pPr/>
              <a:t>‹#›</a:t>
            </a:fld>
            <a:endParaRPr lang="ru-RU"/>
          </a:p>
        </p:txBody>
      </p:sp>
    </p:spTree>
    <p:extLst>
      <p:ext uri="{BB962C8B-B14F-4D97-AF65-F5344CB8AC3E}">
        <p14:creationId xmlns:p14="http://schemas.microsoft.com/office/powerpoint/2010/main" val="3017616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dt" sz="quarter" idx="1"/>
          </p:nvPr>
        </p:nvSpPr>
        <p:spPr>
          <a:noFill/>
        </p:spPr>
        <p:txBody>
          <a:bodyPr/>
          <a:lstStyle/>
          <a:p>
            <a:pPr defTabSz="919163"/>
            <a:fld id="{D5B4CCFA-736D-4FDD-9339-A8399E1FEED5}" type="datetime1">
              <a:rPr lang="ru-RU" smtClean="0"/>
              <a:pPr defTabSz="919163"/>
              <a:t>29.10.2026</a:t>
            </a:fld>
            <a:endParaRPr lang="ru-RU" smtClean="0"/>
          </a:p>
        </p:txBody>
      </p:sp>
      <p:sp>
        <p:nvSpPr>
          <p:cNvPr id="11267" name="Rectangle 7"/>
          <p:cNvSpPr>
            <a:spLocks noGrp="1" noChangeArrowheads="1"/>
          </p:cNvSpPr>
          <p:nvPr>
            <p:ph type="sldNum" sz="quarter" idx="5"/>
          </p:nvPr>
        </p:nvSpPr>
        <p:spPr>
          <a:noFill/>
        </p:spPr>
        <p:txBody>
          <a:bodyPr/>
          <a:lstStyle/>
          <a:p>
            <a:pPr defTabSz="919163"/>
            <a:fld id="{4A5570D9-C841-4B27-A3C5-8BA984806B45}" type="slidenum">
              <a:rPr lang="ru-RU" smtClean="0"/>
              <a:pPr defTabSz="919163"/>
              <a:t>1</a:t>
            </a:fld>
            <a:endParaRPr lang="ru-RU" smtClean="0"/>
          </a:p>
        </p:txBody>
      </p:sp>
      <p:sp>
        <p:nvSpPr>
          <p:cNvPr id="11268" name="Rectangle 2"/>
          <p:cNvSpPr>
            <a:spLocks noGrp="1" noRot="1" noChangeAspect="1" noChangeArrowheads="1" noTextEdit="1"/>
          </p:cNvSpPr>
          <p:nvPr>
            <p:ph type="sldImg"/>
          </p:nvPr>
        </p:nvSpPr>
        <p:spPr>
          <a:xfrm>
            <a:off x="904875" y="739775"/>
            <a:ext cx="4930775" cy="3698875"/>
          </a:xfrm>
          <a:ln/>
        </p:spPr>
      </p:sp>
      <p:sp>
        <p:nvSpPr>
          <p:cNvPr id="11269" name="Rectangle 3"/>
          <p:cNvSpPr>
            <a:spLocks noGrp="1" noChangeArrowheads="1"/>
          </p:cNvSpPr>
          <p:nvPr>
            <p:ph type="body" idx="1"/>
          </p:nvPr>
        </p:nvSpPr>
        <p:spPr>
          <a:xfrm>
            <a:off x="898102" y="4686735"/>
            <a:ext cx="4939560" cy="4440312"/>
          </a:xfrm>
          <a:noFill/>
          <a:ln/>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10/29/2026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04800" y="914400"/>
            <a:ext cx="8378666" cy="4343400"/>
          </a:xfrm>
        </p:spPr>
        <p:txBody>
          <a:bodyPr>
            <a:normAutofit fontScale="90000"/>
          </a:bodyPr>
          <a:lstStyle/>
          <a:p>
            <a:pPr algn="ctr" eaLnBrk="1" hangingPunct="1"/>
            <a:r>
              <a:rPr lang="ru-RU" sz="5400" b="1" dirty="0" smtClean="0">
                <a:solidFill>
                  <a:srgbClr val="00B050"/>
                </a:solidFill>
                <a:latin typeface="Arial" charset="0"/>
              </a:rPr>
              <a:t>Скорректированный Гражданский бюджет ГУ «Аппарата </a:t>
            </a:r>
            <a:r>
              <a:rPr lang="ru-RU" sz="5400" b="1" dirty="0" err="1" smtClean="0">
                <a:solidFill>
                  <a:srgbClr val="00B050"/>
                </a:solidFill>
                <a:latin typeface="Arial" charset="0"/>
              </a:rPr>
              <a:t>акима</a:t>
            </a:r>
            <a:r>
              <a:rPr lang="ru-RU" sz="5400" b="1" dirty="0" smtClean="0">
                <a:solidFill>
                  <a:srgbClr val="00B050"/>
                </a:solidFill>
                <a:latin typeface="Arial" charset="0"/>
              </a:rPr>
              <a:t> </a:t>
            </a:r>
            <a:r>
              <a:rPr lang="ru-RU" sz="5400" b="1" dirty="0" err="1" smtClean="0">
                <a:solidFill>
                  <a:srgbClr val="00B050"/>
                </a:solidFill>
                <a:latin typeface="Arial" charset="0"/>
              </a:rPr>
              <a:t>Тугускенского</a:t>
            </a:r>
            <a:r>
              <a:rPr lang="ru-RU" sz="5400" b="1" dirty="0" smtClean="0">
                <a:solidFill>
                  <a:srgbClr val="00B050"/>
                </a:solidFill>
                <a:latin typeface="Arial" charset="0"/>
              </a:rPr>
              <a:t> сельского округа»</a:t>
            </a:r>
            <a:br>
              <a:rPr lang="ru-RU" sz="5400" b="1" dirty="0" smtClean="0">
                <a:solidFill>
                  <a:srgbClr val="00B050"/>
                </a:solidFill>
                <a:latin typeface="Arial" charset="0"/>
              </a:rPr>
            </a:br>
            <a:r>
              <a:rPr lang="ru-RU" sz="5400" b="1" dirty="0" smtClean="0">
                <a:solidFill>
                  <a:srgbClr val="00B050"/>
                </a:solidFill>
                <a:latin typeface="Arial" charset="0"/>
              </a:rPr>
              <a:t>на 20</a:t>
            </a:r>
            <a:r>
              <a:rPr lang="en-US" sz="5400" b="1" dirty="0" smtClean="0">
                <a:solidFill>
                  <a:srgbClr val="00B050"/>
                </a:solidFill>
                <a:latin typeface="Arial" charset="0"/>
              </a:rPr>
              <a:t>26</a:t>
            </a:r>
            <a:r>
              <a:rPr lang="ru-RU" sz="5400" b="1" dirty="0" smtClean="0">
                <a:solidFill>
                  <a:srgbClr val="00B050"/>
                </a:solidFill>
                <a:latin typeface="Arial" charset="0"/>
              </a:rPr>
              <a:t>-202</a:t>
            </a:r>
            <a:r>
              <a:rPr lang="en-US" sz="5400" b="1" dirty="0" smtClean="0">
                <a:solidFill>
                  <a:srgbClr val="00B050"/>
                </a:solidFill>
                <a:latin typeface="Arial" charset="0"/>
              </a:rPr>
              <a:t>8</a:t>
            </a:r>
            <a:r>
              <a:rPr lang="ru-RU" sz="5400" b="1" dirty="0" smtClean="0">
                <a:solidFill>
                  <a:srgbClr val="00B050"/>
                </a:solidFill>
                <a:latin typeface="Arial" charset="0"/>
              </a:rPr>
              <a:t> </a:t>
            </a:r>
            <a:r>
              <a:rPr lang="ru-RU" sz="5400" b="1" dirty="0" smtClean="0">
                <a:solidFill>
                  <a:srgbClr val="00B050"/>
                </a:solidFill>
                <a:latin typeface="Arial" charset="0"/>
              </a:rPr>
              <a:t>годы</a:t>
            </a:r>
          </a:p>
        </p:txBody>
      </p:sp>
      <p:sp>
        <p:nvSpPr>
          <p:cNvPr id="3075" name="Rectangle 3"/>
          <p:cNvSpPr>
            <a:spLocks noChangeArrowheads="1"/>
          </p:cNvSpPr>
          <p:nvPr/>
        </p:nvSpPr>
        <p:spPr bwMode="auto">
          <a:xfrm>
            <a:off x="457433" y="3429001"/>
            <a:ext cx="8229134" cy="3090863"/>
          </a:xfrm>
          <a:prstGeom prst="rect">
            <a:avLst/>
          </a:prstGeom>
          <a:noFill/>
          <a:ln w="12700">
            <a:noFill/>
            <a:miter lim="800000"/>
            <a:headEnd type="none" w="sm" len="sm"/>
            <a:tailEnd type="none" w="sm" len="sm"/>
          </a:ln>
        </p:spPr>
        <p:txBody>
          <a:bodyPr wrap="none" lIns="92075" tIns="46038" rIns="92075" bIns="46038" anchor="ctr"/>
          <a:lstStyle/>
          <a:p>
            <a:pPr algn="ctr" eaLnBrk="0" hangingPunct="0">
              <a:spcBef>
                <a:spcPct val="20000"/>
              </a:spcBef>
              <a:buClr>
                <a:schemeClr val="accent2"/>
              </a:buClr>
              <a:buSzPct val="80000"/>
              <a:buFont typeface="Wingdings" pitchFamily="2" charset="2"/>
              <a:buNone/>
            </a:pPr>
            <a:endParaRPr kumimoji="1" lang="ru-RU" sz="28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4776" y="277813"/>
            <a:ext cx="8514448" cy="1139825"/>
          </a:xfrm>
        </p:spPr>
        <p:txBody>
          <a:bodyPr/>
          <a:lstStyle/>
          <a:p>
            <a:pPr algn="ctr" eaLnBrk="1" hangingPunct="1">
              <a:defRPr/>
            </a:pPr>
            <a:r>
              <a:rPr lang="ru-RU" sz="3800" b="1" dirty="0" smtClean="0">
                <a:solidFill>
                  <a:srgbClr val="00B050"/>
                </a:solidFill>
                <a:latin typeface="+mn-lt"/>
              </a:rPr>
              <a:t>Уважаемые посетители сайта!</a:t>
            </a:r>
            <a:endParaRPr lang="ru-RU" sz="3800" dirty="0" smtClean="0">
              <a:solidFill>
                <a:srgbClr val="00B050"/>
              </a:solidFill>
              <a:latin typeface="+mn-lt"/>
            </a:endParaRPr>
          </a:p>
        </p:txBody>
      </p:sp>
      <p:sp>
        <p:nvSpPr>
          <p:cNvPr id="4099" name="Содержимое 2"/>
          <p:cNvSpPr>
            <a:spLocks noGrp="1"/>
          </p:cNvSpPr>
          <p:nvPr>
            <p:ph idx="1"/>
          </p:nvPr>
        </p:nvSpPr>
        <p:spPr>
          <a:xfrm>
            <a:off x="421769" y="1484313"/>
            <a:ext cx="8229135" cy="4845050"/>
          </a:xfrm>
        </p:spPr>
        <p:txBody>
          <a:bodyPr>
            <a:normAutofit/>
          </a:bodyPr>
          <a:lstStyle/>
          <a:p>
            <a:pPr algn="ctr" eaLnBrk="1" hangingPunct="1">
              <a:buFont typeface="Wingdings" pitchFamily="2" charset="2"/>
              <a:buNone/>
            </a:pPr>
            <a:r>
              <a:rPr lang="ru-RU" sz="1600" dirty="0" smtClean="0"/>
              <a:t>		</a:t>
            </a:r>
            <a:r>
              <a:rPr lang="ru-RU" sz="2000" dirty="0" smtClean="0">
                <a:latin typeface="Times New Roman" pitchFamily="18" charset="0"/>
                <a:cs typeface="Times New Roman" pitchFamily="18" charset="0"/>
              </a:rPr>
              <a:t>Вашему вниманию представлен гражданский бюджет на 20</a:t>
            </a:r>
            <a:r>
              <a:rPr lang="en-US" sz="2000" dirty="0" smtClean="0">
                <a:latin typeface="Times New Roman" pitchFamily="18" charset="0"/>
                <a:cs typeface="Times New Roman" pitchFamily="18" charset="0"/>
              </a:rPr>
              <a:t>26</a:t>
            </a:r>
            <a:r>
              <a:rPr lang="ru-RU" sz="2000" dirty="0" smtClean="0">
                <a:latin typeface="Times New Roman" pitchFamily="18" charset="0"/>
                <a:cs typeface="Times New Roman" pitchFamily="18" charset="0"/>
              </a:rPr>
              <a:t>─ 202</a:t>
            </a:r>
            <a:r>
              <a:rPr lang="en-US" sz="2000" dirty="0" smtClean="0">
                <a:latin typeface="Times New Roman" pitchFamily="18" charset="0"/>
                <a:cs typeface="Times New Roman" pitchFamily="18" charset="0"/>
              </a:rPr>
              <a:t>8</a:t>
            </a:r>
            <a:r>
              <a:rPr lang="ru-RU"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годы, который содержит информацию об основных показателях бюджета </a:t>
            </a:r>
            <a:r>
              <a:rPr lang="ru-RU" sz="2000" dirty="0" err="1" smtClean="0">
                <a:latin typeface="Times New Roman" pitchFamily="18" charset="0"/>
                <a:cs typeface="Times New Roman" pitchFamily="18" charset="0"/>
              </a:rPr>
              <a:t>Тугускенского</a:t>
            </a:r>
            <a:r>
              <a:rPr lang="ru-RU" sz="2000" dirty="0" smtClean="0">
                <a:latin typeface="Times New Roman" pitchFamily="18" charset="0"/>
                <a:cs typeface="Times New Roman" pitchFamily="18" charset="0"/>
              </a:rPr>
              <a:t> сельского округа, параметрах его формирования и направлениях расходования бюджетных средств. </a:t>
            </a:r>
          </a:p>
          <a:p>
            <a:pPr algn="just" eaLnBrk="1" hangingPunct="1">
              <a:buFont typeface="Wingdings" pitchFamily="2" charset="2"/>
              <a:buNone/>
            </a:pPr>
            <a:endParaRPr lang="ru-RU" sz="2000" dirty="0" smtClean="0">
              <a:latin typeface="Times New Roman" pitchFamily="18" charset="0"/>
              <a:cs typeface="Times New Roman" pitchFamily="18" charset="0"/>
            </a:endParaRPr>
          </a:p>
          <a:p>
            <a:pPr eaLnBrk="1" hangingPunct="1">
              <a:buFont typeface="Wingdings" pitchFamily="2" charset="2"/>
              <a:buNone/>
            </a:pPr>
            <a:r>
              <a:rPr lang="ru-RU" sz="1600" dirty="0" smtClean="0">
                <a:latin typeface="Times New Roman" pitchFamily="18" charset="0"/>
                <a:cs typeface="Times New Roman" pitchFamily="18" charset="0"/>
              </a:rPr>
              <a:t>      	Данный документ включает следующие разделы: </a:t>
            </a:r>
          </a:p>
          <a:p>
            <a:pPr eaLnBrk="1" hangingPunct="1">
              <a:buFont typeface="Wingdings" pitchFamily="2" charset="2"/>
              <a:buNone/>
            </a:pPr>
            <a:r>
              <a:rPr lang="ru-RU" sz="1600" dirty="0" smtClean="0">
                <a:latin typeface="Times New Roman" pitchFamily="18" charset="0"/>
                <a:cs typeface="Times New Roman" pitchFamily="18" charset="0"/>
              </a:rPr>
              <a:t>     - основные показатели социально-экономического развития ;</a:t>
            </a:r>
          </a:p>
          <a:p>
            <a:pPr eaLnBrk="1" hangingPunct="1">
              <a:buFont typeface="Wingdings" pitchFamily="2" charset="2"/>
              <a:buNone/>
            </a:pPr>
            <a:r>
              <a:rPr lang="ru-RU" sz="1600" dirty="0" smtClean="0">
                <a:latin typeface="Times New Roman" pitchFamily="18" charset="0"/>
                <a:cs typeface="Times New Roman" pitchFamily="18" charset="0"/>
              </a:rPr>
              <a:t>     - поступления и расходы бюджета ;</a:t>
            </a:r>
          </a:p>
          <a:p>
            <a:pPr eaLnBrk="1" hangingPunct="1">
              <a:buFont typeface="Wingdings" pitchFamily="2" charset="2"/>
              <a:buNone/>
            </a:pPr>
            <a:r>
              <a:rPr lang="ru-RU" sz="1600" dirty="0" smtClean="0">
                <a:latin typeface="Times New Roman" pitchFamily="18" charset="0"/>
                <a:cs typeface="Times New Roman" pitchFamily="18" charset="0"/>
              </a:rPr>
              <a:t>     - отчет об исполнении бюджета.</a:t>
            </a:r>
          </a:p>
          <a:p>
            <a:pPr eaLnBrk="1" hangingPunct="1">
              <a:buFont typeface="Wingdings" pitchFamily="2" charset="2"/>
              <a:buNone/>
            </a:pPr>
            <a:endParaRPr lang="ru-RU" sz="1600" dirty="0" smtClean="0">
              <a:solidFill>
                <a:srgbClr val="FF0000"/>
              </a:solidFill>
              <a:latin typeface="Times New Roman" pitchFamily="18" charset="0"/>
              <a:cs typeface="Times New Roman" pitchFamily="18" charset="0"/>
            </a:endParaRPr>
          </a:p>
          <a:p>
            <a:pPr>
              <a:buFont typeface="Wingdings" pitchFamily="2" charset="2"/>
              <a:buNone/>
            </a:pPr>
            <a:r>
              <a:rPr lang="ru-RU" sz="1600" dirty="0" smtClean="0">
                <a:solidFill>
                  <a:srgbClr val="FF0000"/>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              Решение сессии </a:t>
            </a:r>
            <a:r>
              <a:rPr lang="ru-RU" sz="1600" dirty="0">
                <a:latin typeface="Times New Roman" pitchFamily="18" charset="0"/>
                <a:cs typeface="Times New Roman" pitchFamily="18" charset="0"/>
              </a:rPr>
              <a:t>районного </a:t>
            </a:r>
            <a:r>
              <a:rPr lang="ru-RU" sz="1600" dirty="0" err="1">
                <a:latin typeface="Times New Roman" pitchFamily="18" charset="0"/>
                <a:cs typeface="Times New Roman" pitchFamily="18" charset="0"/>
              </a:rPr>
              <a:t>Маслихата</a:t>
            </a:r>
            <a:r>
              <a:rPr lang="ru-RU" sz="1600" dirty="0">
                <a:latin typeface="Times New Roman" pitchFamily="18" charset="0"/>
                <a:cs typeface="Times New Roman" pitchFamily="18" charset="0"/>
              </a:rPr>
              <a:t> </a:t>
            </a:r>
            <a:r>
              <a:rPr lang="ru-RU" sz="1600" dirty="0">
                <a:latin typeface="Times New Roman" pitchFamily="18" charset="0"/>
                <a:cs typeface="Times New Roman" pitchFamily="18" charset="0"/>
              </a:rPr>
              <a:t>№№38/218  </a:t>
            </a:r>
            <a:r>
              <a:rPr lang="ru-RU" sz="1600" dirty="0">
                <a:latin typeface="Times New Roman" pitchFamily="18" charset="0"/>
                <a:cs typeface="Times New Roman" pitchFamily="18" charset="0"/>
              </a:rPr>
              <a:t>«О бюджете поселка и сельских </a:t>
            </a:r>
            <a:r>
              <a:rPr lang="ru-RU" sz="1600" dirty="0" smtClean="0">
                <a:latin typeface="Times New Roman" pitchFamily="18" charset="0"/>
                <a:cs typeface="Times New Roman" pitchFamily="18" charset="0"/>
              </a:rPr>
              <a:t>округов на </a:t>
            </a:r>
            <a:r>
              <a:rPr lang="ru-RU" sz="1600" dirty="0" smtClean="0">
                <a:latin typeface="Times New Roman" pitchFamily="18" charset="0"/>
                <a:cs typeface="Times New Roman" pitchFamily="18" charset="0"/>
              </a:rPr>
              <a:t>202</a:t>
            </a:r>
            <a:r>
              <a:rPr lang="en-US" sz="1600" dirty="0" smtClean="0">
                <a:latin typeface="Times New Roman" pitchFamily="18" charset="0"/>
                <a:cs typeface="Times New Roman" pitchFamily="18" charset="0"/>
              </a:rPr>
              <a:t>6</a:t>
            </a:r>
            <a:r>
              <a:rPr lang="ru-RU" sz="1600" dirty="0" smtClean="0">
                <a:latin typeface="Times New Roman" pitchFamily="18" charset="0"/>
                <a:cs typeface="Times New Roman" pitchFamily="18" charset="0"/>
              </a:rPr>
              <a:t>-202</a:t>
            </a:r>
            <a:r>
              <a:rPr lang="en-US" sz="1600" dirty="0" smtClean="0">
                <a:latin typeface="Times New Roman" pitchFamily="18" charset="0"/>
                <a:cs typeface="Times New Roman" pitchFamily="18" charset="0"/>
              </a:rPr>
              <a:t>8</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годы</a:t>
            </a:r>
            <a:r>
              <a:rPr lang="ru-RU" sz="1600" dirty="0" smtClean="0">
                <a:latin typeface="Times New Roman" pitchFamily="18" charset="0"/>
                <a:cs typeface="Times New Roman" pitchFamily="18" charset="0"/>
              </a:rPr>
              <a:t>» об изменении бюджета</a:t>
            </a:r>
            <a:endParaRPr lang="ru-RU" sz="1600" dirty="0">
              <a:latin typeface="Times New Roman" pitchFamily="18" charset="0"/>
              <a:cs typeface="Times New Roman" pitchFamily="18" charset="0"/>
            </a:endParaRPr>
          </a:p>
          <a:p>
            <a:pPr eaLnBrk="1" hangingPunct="1">
              <a:buFont typeface="Wingdings" pitchFamily="2" charset="2"/>
              <a:buNone/>
            </a:pPr>
            <a:r>
              <a:rPr lang="ru-RU" sz="1400" dirty="0" smtClean="0"/>
              <a:t/>
            </a:r>
            <a:br>
              <a:rPr lang="ru-RU" sz="1400" dirty="0" smtClean="0"/>
            </a:br>
            <a:endParaRPr lang="ru-RU" sz="1400" dirty="0" smtClean="0"/>
          </a:p>
          <a:p>
            <a:pPr eaLnBrk="1" hangingPunct="1"/>
            <a:endParaRPr lang="ru-RU" sz="1400" dirty="0" smtClean="0"/>
          </a:p>
        </p:txBody>
      </p:sp>
      <p:sp>
        <p:nvSpPr>
          <p:cNvPr id="4" name="Номер слайда 3"/>
          <p:cNvSpPr>
            <a:spLocks noGrp="1"/>
          </p:cNvSpPr>
          <p:nvPr>
            <p:ph type="sldNum" sz="quarter" idx="12"/>
          </p:nvPr>
        </p:nvSpPr>
        <p:spPr/>
        <p:txBody>
          <a:bodyPr/>
          <a:lstStyle/>
          <a:p>
            <a:pPr>
              <a:defRPr/>
            </a:pPr>
            <a:fld id="{3BDE27BA-8D9A-49CB-ADA5-C89F43172249}" type="slidenum">
              <a:rPr lang="ru-RU" altLang="en-US">
                <a:latin typeface="+mn-lt"/>
              </a:rPr>
              <a:pPr>
                <a:defRPr/>
              </a:pPr>
              <a:t>2</a:t>
            </a:fld>
            <a:endParaRPr lang="ru-RU" altLang="en-US"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lstStyle/>
          <a:p>
            <a:pPr algn="ctr"/>
            <a:r>
              <a:rPr lang="ru-RU" sz="2400" b="1" dirty="0" smtClean="0">
                <a:solidFill>
                  <a:srgbClr val="00B050"/>
                </a:solidFill>
                <a:latin typeface="Arial" charset="0"/>
              </a:rPr>
              <a:t>Основные показатели социально-экономического развития района на 20</a:t>
            </a:r>
            <a:r>
              <a:rPr lang="en-US" sz="2400" b="1" dirty="0" smtClean="0">
                <a:solidFill>
                  <a:srgbClr val="00B050"/>
                </a:solidFill>
                <a:latin typeface="Arial" charset="0"/>
              </a:rPr>
              <a:t>26</a:t>
            </a:r>
            <a:r>
              <a:rPr lang="ru-RU" sz="2400" b="1" dirty="0" smtClean="0">
                <a:solidFill>
                  <a:srgbClr val="00B050"/>
                </a:solidFill>
                <a:latin typeface="Arial" charset="0"/>
              </a:rPr>
              <a:t>-20</a:t>
            </a:r>
            <a:r>
              <a:rPr lang="en-US" sz="2400" b="1" dirty="0" smtClean="0">
                <a:solidFill>
                  <a:srgbClr val="00B050"/>
                </a:solidFill>
                <a:latin typeface="Arial" charset="0"/>
              </a:rPr>
              <a:t>28</a:t>
            </a:r>
            <a:r>
              <a:rPr lang="ru-RU" sz="2400" b="1" dirty="0" smtClean="0">
                <a:solidFill>
                  <a:srgbClr val="00B050"/>
                </a:solidFill>
                <a:latin typeface="Arial" charset="0"/>
              </a:rPr>
              <a:t> </a:t>
            </a:r>
            <a:r>
              <a:rPr lang="ru-RU" sz="2400" b="1" dirty="0" smtClean="0">
                <a:solidFill>
                  <a:srgbClr val="00B050"/>
                </a:solidFill>
                <a:latin typeface="Arial" charset="0"/>
              </a:rPr>
              <a:t>годы</a:t>
            </a:r>
          </a:p>
        </p:txBody>
      </p:sp>
      <p:graphicFrame>
        <p:nvGraphicFramePr>
          <p:cNvPr id="12368" name="Group 80"/>
          <p:cNvGraphicFramePr>
            <a:graphicFrameLocks noGrp="1"/>
          </p:cNvGraphicFramePr>
          <p:nvPr>
            <p:ph sz="half" idx="1"/>
            <p:extLst>
              <p:ext uri="{D42A27DB-BD31-4B8C-83A1-F6EECF244321}">
                <p14:modId xmlns:p14="http://schemas.microsoft.com/office/powerpoint/2010/main" val="1929007254"/>
              </p:ext>
            </p:extLst>
          </p:nvPr>
        </p:nvGraphicFramePr>
        <p:xfrm>
          <a:off x="454332" y="1571626"/>
          <a:ext cx="8235336" cy="3448053"/>
        </p:xfrm>
        <a:graphic>
          <a:graphicData uri="http://schemas.openxmlformats.org/drawingml/2006/table">
            <a:tbl>
              <a:tblPr/>
              <a:tblGrid>
                <a:gridCol w="418667">
                  <a:extLst>
                    <a:ext uri="{9D8B030D-6E8A-4147-A177-3AD203B41FA5}">
                      <a16:colId xmlns:a16="http://schemas.microsoft.com/office/drawing/2014/main" xmlns="" val="20000"/>
                    </a:ext>
                  </a:extLst>
                </a:gridCol>
                <a:gridCol w="3837781">
                  <a:extLst>
                    <a:ext uri="{9D8B030D-6E8A-4147-A177-3AD203B41FA5}">
                      <a16:colId xmlns:a16="http://schemas.microsoft.com/office/drawing/2014/main" xmlns="" val="20001"/>
                    </a:ext>
                  </a:extLst>
                </a:gridCol>
                <a:gridCol w="1048218">
                  <a:extLst>
                    <a:ext uri="{9D8B030D-6E8A-4147-A177-3AD203B41FA5}">
                      <a16:colId xmlns:a16="http://schemas.microsoft.com/office/drawing/2014/main" xmlns="" val="20002"/>
                    </a:ext>
                  </a:extLst>
                </a:gridCol>
                <a:gridCol w="976890">
                  <a:extLst>
                    <a:ext uri="{9D8B030D-6E8A-4147-A177-3AD203B41FA5}">
                      <a16:colId xmlns:a16="http://schemas.microsoft.com/office/drawing/2014/main" xmlns="" val="20003"/>
                    </a:ext>
                  </a:extLst>
                </a:gridCol>
                <a:gridCol w="976890">
                  <a:extLst>
                    <a:ext uri="{9D8B030D-6E8A-4147-A177-3AD203B41FA5}">
                      <a16:colId xmlns:a16="http://schemas.microsoft.com/office/drawing/2014/main" xmlns="" val="20004"/>
                    </a:ext>
                  </a:extLst>
                </a:gridCol>
                <a:gridCol w="976890">
                  <a:extLst>
                    <a:ext uri="{9D8B030D-6E8A-4147-A177-3AD203B41FA5}">
                      <a16:colId xmlns:a16="http://schemas.microsoft.com/office/drawing/2014/main" xmlns="" val="20005"/>
                    </a:ext>
                  </a:extLst>
                </a:gridCol>
              </a:tblGrid>
              <a:tr h="8715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pitchFamily="34" charset="0"/>
                          <a:cs typeface="Arial" pitchFamily="34" charset="0"/>
                        </a:rPr>
                        <a:t>№ </a:t>
                      </a:r>
                      <a:r>
                        <a:rPr kumimoji="0" lang="ru-RU" sz="1200" b="1" i="0" u="none" strike="noStrike" cap="none" normalizeH="0" baseline="0" dirty="0" err="1" smtClean="0">
                          <a:ln>
                            <a:noFill/>
                          </a:ln>
                          <a:solidFill>
                            <a:schemeClr val="tx1"/>
                          </a:solidFill>
                          <a:effectLst/>
                          <a:latin typeface="Arial" pitchFamily="34" charset="0"/>
                          <a:cs typeface="Arial" pitchFamily="34" charset="0"/>
                        </a:rPr>
                        <a:t>п</a:t>
                      </a:r>
                      <a:r>
                        <a:rPr kumimoji="0" lang="ru-RU" sz="1200" b="1" i="0" u="none" strike="noStrike" cap="none" normalizeH="0" baseline="0" dirty="0" smtClean="0">
                          <a:ln>
                            <a:noFill/>
                          </a:ln>
                          <a:solidFill>
                            <a:schemeClr val="tx1"/>
                          </a:solidFill>
                          <a:effectLst/>
                          <a:latin typeface="Arial" pitchFamily="34" charset="0"/>
                          <a:cs typeface="Arial" pitchFamily="34" charset="0"/>
                        </a:rPr>
                        <a:t>/</a:t>
                      </a:r>
                      <a:r>
                        <a:rPr kumimoji="0" lang="ru-RU" sz="1200" b="1" i="0" u="none" strike="noStrike" cap="none" normalizeH="0" baseline="0" dirty="0" err="1" smtClean="0">
                          <a:ln>
                            <a:noFill/>
                          </a:ln>
                          <a:solidFill>
                            <a:schemeClr val="tx1"/>
                          </a:solidFill>
                          <a:effectLst/>
                          <a:latin typeface="Arial" pitchFamily="34" charset="0"/>
                          <a:cs typeface="Arial" pitchFamily="34" charset="0"/>
                        </a:rPr>
                        <a:t>п</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txBody>
                  <a:tcPr marL="89316" marR="893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smtClean="0">
                          <a:ln>
                            <a:noFill/>
                          </a:ln>
                          <a:solidFill>
                            <a:schemeClr val="tx1"/>
                          </a:solidFill>
                          <a:effectLst/>
                          <a:latin typeface="Arial" pitchFamily="34" charset="0"/>
                          <a:cs typeface="Arial" pitchFamily="34" charset="0"/>
                        </a:rPr>
                        <a:t>Наименование показателей</a:t>
                      </a: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202</a:t>
                      </a:r>
                      <a:r>
                        <a:rPr kumimoji="0" lang="en-US" sz="1400" b="1" i="0" u="none" strike="noStrike" cap="none" normalizeH="0" baseline="0" dirty="0" smtClean="0">
                          <a:ln>
                            <a:noFill/>
                          </a:ln>
                          <a:solidFill>
                            <a:schemeClr val="tx1"/>
                          </a:solidFill>
                          <a:effectLst/>
                          <a:latin typeface="Arial" pitchFamily="34" charset="0"/>
                          <a:cs typeface="Arial" pitchFamily="34" charset="0"/>
                        </a:rPr>
                        <a:t>5</a:t>
                      </a:r>
                      <a:r>
                        <a:rPr kumimoji="0" lang="ru-RU" sz="1400" b="1" i="0" u="none" strike="noStrike" cap="none" normalizeH="0" baseline="0" dirty="0" smtClean="0">
                          <a:ln>
                            <a:noFill/>
                          </a:ln>
                          <a:solidFill>
                            <a:schemeClr val="tx1"/>
                          </a:solidFill>
                          <a:effectLst/>
                          <a:latin typeface="Arial" pitchFamily="34" charset="0"/>
                          <a:cs typeface="Arial" pitchFamily="34" charset="0"/>
                        </a:rPr>
                        <a:t> </a:t>
                      </a:r>
                      <a:r>
                        <a:rPr kumimoji="0" lang="ru-RU" sz="1400" b="1" i="0" u="none" strike="noStrike" cap="none" normalizeH="0" baseline="0" dirty="0" smtClean="0">
                          <a:ln>
                            <a:noFill/>
                          </a:ln>
                          <a:solidFill>
                            <a:schemeClr val="tx1"/>
                          </a:solidFill>
                          <a:effectLst/>
                          <a:latin typeface="Arial" pitchFamily="34" charset="0"/>
                          <a:cs typeface="Arial" pitchFamily="34" charset="0"/>
                        </a:rPr>
                        <a:t>год</a:t>
                      </a: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20</a:t>
                      </a:r>
                      <a:r>
                        <a:rPr kumimoji="0" lang="en-US" sz="1400" b="1" i="0" u="none" strike="noStrike" cap="none" normalizeH="0" baseline="0" dirty="0" smtClean="0">
                          <a:ln>
                            <a:noFill/>
                          </a:ln>
                          <a:solidFill>
                            <a:schemeClr val="tx1"/>
                          </a:solidFill>
                          <a:effectLst/>
                          <a:latin typeface="Arial" pitchFamily="34" charset="0"/>
                          <a:cs typeface="Arial" pitchFamily="34" charset="0"/>
                        </a:rPr>
                        <a:t>26</a:t>
                      </a:r>
                      <a:r>
                        <a:rPr kumimoji="0" lang="ru-RU" sz="1400" b="1" i="0" u="none" strike="noStrike" cap="none" normalizeH="0" baseline="0" dirty="0" smtClean="0">
                          <a:ln>
                            <a:noFill/>
                          </a:ln>
                          <a:solidFill>
                            <a:schemeClr val="tx1"/>
                          </a:solidFill>
                          <a:effectLst/>
                          <a:latin typeface="Arial" pitchFamily="34" charset="0"/>
                          <a:cs typeface="Arial" pitchFamily="34" charset="0"/>
                        </a:rPr>
                        <a:t> </a:t>
                      </a:r>
                      <a:r>
                        <a:rPr kumimoji="0" lang="ru-RU" sz="1400" b="1" i="0" u="none" strike="noStrike" cap="none" normalizeH="0" baseline="0" dirty="0" smtClean="0">
                          <a:ln>
                            <a:noFill/>
                          </a:ln>
                          <a:solidFill>
                            <a:schemeClr val="tx1"/>
                          </a:solidFill>
                          <a:effectLst/>
                          <a:latin typeface="Arial" pitchFamily="34" charset="0"/>
                          <a:cs typeface="Arial" pitchFamily="34" charset="0"/>
                        </a:rPr>
                        <a:t>год</a:t>
                      </a: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202</a:t>
                      </a:r>
                      <a:r>
                        <a:rPr kumimoji="0" lang="en-US" sz="1400" b="1" i="0" u="none" strike="noStrike" cap="none" normalizeH="0" baseline="0" dirty="0" smtClean="0">
                          <a:ln>
                            <a:noFill/>
                          </a:ln>
                          <a:solidFill>
                            <a:schemeClr val="tx1"/>
                          </a:solidFill>
                          <a:effectLst/>
                          <a:latin typeface="Arial" pitchFamily="34" charset="0"/>
                          <a:cs typeface="Arial" pitchFamily="34" charset="0"/>
                        </a:rPr>
                        <a:t>7</a:t>
                      </a:r>
                      <a:r>
                        <a:rPr kumimoji="0" lang="ru-RU" sz="1400" b="1" i="0" u="none" strike="noStrike" cap="none" normalizeH="0" baseline="0" dirty="0" smtClean="0">
                          <a:ln>
                            <a:noFill/>
                          </a:ln>
                          <a:solidFill>
                            <a:schemeClr val="tx1"/>
                          </a:solidFill>
                          <a:effectLst/>
                          <a:latin typeface="Arial" pitchFamily="34" charset="0"/>
                          <a:cs typeface="Arial" pitchFamily="34" charset="0"/>
                        </a:rPr>
                        <a:t> </a:t>
                      </a:r>
                      <a:r>
                        <a:rPr kumimoji="0" lang="ru-RU" sz="1400" b="1" i="0" u="none" strike="noStrike" cap="none" normalizeH="0" baseline="0" dirty="0" smtClean="0">
                          <a:ln>
                            <a:noFill/>
                          </a:ln>
                          <a:solidFill>
                            <a:schemeClr val="tx1"/>
                          </a:solidFill>
                          <a:effectLst/>
                          <a:latin typeface="Arial" pitchFamily="34" charset="0"/>
                          <a:cs typeface="Arial" pitchFamily="34" charset="0"/>
                        </a:rPr>
                        <a:t>год</a:t>
                      </a: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20</a:t>
                      </a:r>
                      <a:r>
                        <a:rPr kumimoji="0" lang="en-US" sz="1400" b="1" i="0" u="none" strike="noStrike" cap="none" normalizeH="0" baseline="0" dirty="0" smtClean="0">
                          <a:ln>
                            <a:noFill/>
                          </a:ln>
                          <a:solidFill>
                            <a:schemeClr val="tx1"/>
                          </a:solidFill>
                          <a:effectLst/>
                          <a:latin typeface="Arial" pitchFamily="34" charset="0"/>
                          <a:cs typeface="Arial" pitchFamily="34" charset="0"/>
                        </a:rPr>
                        <a:t>28</a:t>
                      </a:r>
                      <a:r>
                        <a:rPr kumimoji="0" lang="ru-RU" sz="1400" b="1" i="0" u="none" strike="noStrike" cap="none" normalizeH="0" baseline="0" dirty="0" smtClean="0">
                          <a:ln>
                            <a:noFill/>
                          </a:ln>
                          <a:solidFill>
                            <a:schemeClr val="tx1"/>
                          </a:solidFill>
                          <a:effectLst/>
                          <a:latin typeface="Arial" pitchFamily="34" charset="0"/>
                          <a:cs typeface="Arial" pitchFamily="34" charset="0"/>
                        </a:rPr>
                        <a:t>год</a:t>
                      </a:r>
                      <a:endParaRPr kumimoji="0" lang="ru-RU" sz="1400" b="1" i="0" u="none" strike="noStrike" cap="none" normalizeH="0" baseline="0" dirty="0" smtClean="0">
                        <a:ln>
                          <a:noFill/>
                        </a:ln>
                        <a:solidFill>
                          <a:schemeClr val="tx1"/>
                        </a:solidFill>
                        <a:effectLst/>
                        <a:latin typeface="Arial" pitchFamily="34" charset="0"/>
                        <a:cs typeface="Arial" pitchFamily="34" charset="0"/>
                      </a:endParaRP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3381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pitchFamily="34" charset="0"/>
                          <a:cs typeface="Arial" pitchFamily="34" charset="0"/>
                        </a:rPr>
                        <a:t>1</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pitchFamily="34" charset="0"/>
                          <a:cs typeface="Arial" pitchFamily="34" charset="0"/>
                        </a:rPr>
                        <a:t>2</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pitchFamily="34" charset="0"/>
                          <a:cs typeface="Arial" pitchFamily="34" charset="0"/>
                        </a:rPr>
                        <a:t>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pitchFamily="34" charset="0"/>
                          <a:cs typeface="Arial" pitchFamily="34" charset="0"/>
                        </a:rPr>
                        <a:t>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pitchFamily="34" charset="0"/>
                          <a:cs typeface="Arial" pitchFamily="34" charset="0"/>
                        </a:rPr>
                        <a:t>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pitchFamily="34" charset="0"/>
                          <a:cs typeface="Arial" pitchFamily="34" charset="0"/>
                        </a:rPr>
                        <a:t>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1"/>
                  </a:ext>
                </a:extLst>
              </a:tr>
              <a:tr h="35242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1</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pitchFamily="34" charset="0"/>
                          <a:cs typeface="Arial" pitchFamily="34" charset="0"/>
                        </a:rPr>
                        <a:t>Численность населения, тыс.чел.</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charset="0"/>
                          <a:cs typeface="Arial" charset="0"/>
                        </a:rPr>
                        <a:t>2,1</a:t>
                      </a:r>
                      <a:endParaRPr kumimoji="0" lang="ru-RU" sz="14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charset="0"/>
                          <a:cs typeface="Arial" charset="0"/>
                        </a:rPr>
                        <a:t>2,1</a:t>
                      </a:r>
                      <a:endParaRPr kumimoji="0" lang="ru-RU" sz="14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charset="0"/>
                          <a:cs typeface="Arial" charset="0"/>
                        </a:rPr>
                        <a:t>2,1</a:t>
                      </a:r>
                      <a:endParaRPr kumimoji="0" lang="ru-RU" sz="14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charset="0"/>
                          <a:cs typeface="Arial" charset="0"/>
                        </a:rPr>
                        <a:t>2,1</a:t>
                      </a:r>
                      <a:endParaRPr kumimoji="0" lang="ru-RU" sz="14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2"/>
                  </a:ext>
                </a:extLst>
              </a:tr>
              <a:tr h="588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2.</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Среднегодовой прожиточный минимум, тенге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46228</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50851</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rgbClr val="EEECE1"/>
                        </a:buClr>
                        <a:buSzPct val="75000"/>
                        <a:buFont typeface="Wingdings" pitchFamily="2" charset="2"/>
                        <a:buNone/>
                        <a:tabLst/>
                        <a:defRPr/>
                      </a:pPr>
                      <a:r>
                        <a:rPr kumimoji="0" lang="en-US" sz="14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55173</a:t>
                      </a:r>
                      <a:endParaRPr kumimoji="0" lang="ru-RU" sz="14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rgbClr val="EEECE1"/>
                        </a:buClr>
                        <a:buSzPct val="75000"/>
                        <a:buFont typeface="Wingdings" pitchFamily="2" charset="2"/>
                        <a:buNone/>
                        <a:tabLst/>
                        <a:defRPr/>
                      </a:pPr>
                      <a:r>
                        <a:rPr kumimoji="0" lang="en-US" sz="14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59000</a:t>
                      </a:r>
                      <a:endParaRPr kumimoji="0" lang="ru-RU" sz="14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3"/>
                  </a:ext>
                </a:extLst>
              </a:tr>
              <a:tr h="35401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Уровень безработицы, %</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4,</a:t>
                      </a:r>
                      <a:r>
                        <a:rPr kumimoji="0" lang="en-US" sz="1400" b="0" i="0" u="none" strike="noStrike" cap="none" normalizeH="0" baseline="0" dirty="0" smtClean="0">
                          <a:ln>
                            <a:noFill/>
                          </a:ln>
                          <a:solidFill>
                            <a:schemeClr val="tx1"/>
                          </a:solidFill>
                          <a:effectLst/>
                          <a:latin typeface="Arial" pitchFamily="34" charset="0"/>
                          <a:cs typeface="Arial" pitchFamily="34" charset="0"/>
                        </a:rPr>
                        <a:t>6</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4,</a:t>
                      </a:r>
                      <a:r>
                        <a:rPr kumimoji="0" lang="en-US" sz="1400" b="0" i="0" u="none" strike="noStrike" cap="none" normalizeH="0" baseline="0" dirty="0" smtClean="0">
                          <a:ln>
                            <a:noFill/>
                          </a:ln>
                          <a:solidFill>
                            <a:schemeClr val="tx1"/>
                          </a:solidFill>
                          <a:effectLst/>
                          <a:latin typeface="Arial" pitchFamily="34" charset="0"/>
                          <a:cs typeface="Arial" pitchFamily="34" charset="0"/>
                        </a:rPr>
                        <a:t>5</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4,5</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r>
                        <a:rPr lang="en-US" sz="1400" dirty="0" smtClean="0"/>
                        <a:t>4,5</a:t>
                      </a:r>
                      <a:endParaRPr lang="ru-RU" sz="14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4"/>
                  </a:ext>
                </a:extLst>
              </a:tr>
              <a:tr h="588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lumMod val="75000"/>
                              <a:lumOff val="25000"/>
                            </a:schemeClr>
                          </a:solidFill>
                          <a:effectLst/>
                          <a:latin typeface="Arial" pitchFamily="34" charset="0"/>
                          <a:cs typeface="Arial" pitchFamily="34" charset="0"/>
                        </a:rPr>
                        <a:t>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lumMod val="75000"/>
                              <a:lumOff val="25000"/>
                            </a:schemeClr>
                          </a:solidFill>
                          <a:effectLst/>
                          <a:latin typeface="Arial" pitchFamily="34" charset="0"/>
                          <a:cs typeface="Arial" pitchFamily="34" charset="0"/>
                        </a:rPr>
                        <a:t>Месячный расчетный показатель (МРП), тенге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lumMod val="75000"/>
                              <a:lumOff val="25000"/>
                            </a:schemeClr>
                          </a:solidFill>
                          <a:effectLst/>
                          <a:latin typeface="Arial" pitchFamily="34" charset="0"/>
                          <a:cs typeface="Arial" pitchFamily="34" charset="0"/>
                        </a:rPr>
                        <a:t>3932</a:t>
                      </a:r>
                      <a:endParaRPr kumimoji="0" lang="ru-RU" sz="1400" b="0" i="0" u="none" strike="noStrike" cap="none" normalizeH="0" baseline="0" dirty="0" smtClean="0">
                        <a:ln>
                          <a:noFill/>
                        </a:ln>
                        <a:solidFill>
                          <a:schemeClr val="tx1">
                            <a:lumMod val="75000"/>
                            <a:lumOff val="25000"/>
                          </a:schemeClr>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algn="ctr"/>
                      <a:r>
                        <a:rPr lang="ru-RU" sz="1400" dirty="0" smtClean="0"/>
                        <a:t>4325</a:t>
                      </a:r>
                      <a:endParaRPr lang="ru-RU" sz="14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algn="ctr"/>
                      <a:r>
                        <a:rPr lang="ru-RU" sz="1400" dirty="0" smtClean="0"/>
                        <a:t>4693</a:t>
                      </a:r>
                      <a:endParaRPr lang="ru-RU" sz="14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r>
                        <a:rPr lang="kk-KZ" sz="1400" dirty="0" smtClean="0"/>
                        <a:t>5022</a:t>
                      </a:r>
                      <a:endParaRPr lang="ru-RU" sz="14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5"/>
                  </a:ext>
                </a:extLst>
              </a:tr>
              <a:tr h="35401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pitchFamily="34" charset="0"/>
                          <a:cs typeface="Arial" pitchFamily="34" charset="0"/>
                        </a:rPr>
                        <a:t>5.</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pitchFamily="34" charset="0"/>
                          <a:cs typeface="Arial" pitchFamily="34" charset="0"/>
                        </a:rPr>
                        <a:t>Минимальная заработная плата, тенге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85000</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85000</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100000</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100000</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6"/>
                  </a:ext>
                </a:extLst>
              </a:tr>
            </a:tbl>
          </a:graphicData>
        </a:graphic>
      </p:graphicFrame>
      <p:sp>
        <p:nvSpPr>
          <p:cNvPr id="5" name="Номер слайда 4"/>
          <p:cNvSpPr>
            <a:spLocks noGrp="1"/>
          </p:cNvSpPr>
          <p:nvPr>
            <p:ph type="sldNum" sz="quarter" idx="12"/>
          </p:nvPr>
        </p:nvSpPr>
        <p:spPr/>
        <p:txBody>
          <a:bodyPr/>
          <a:lstStyle/>
          <a:p>
            <a:pPr>
              <a:defRPr/>
            </a:pPr>
            <a:fld id="{572D7378-7177-42E2-A48C-C74CB7E24F59}" type="slidenum">
              <a:rPr lang="ru-RU" altLang="en-US" smtClean="0">
                <a:latin typeface="+mn-lt"/>
              </a:rPr>
              <a:pPr>
                <a:defRPr/>
              </a:pPr>
              <a:t>3</a:t>
            </a:fld>
            <a:endParaRPr lang="ru-RU" altLang="en-US"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xfrm>
            <a:off x="457433" y="277813"/>
            <a:ext cx="8229134" cy="436562"/>
          </a:xfrm>
        </p:spPr>
        <p:txBody>
          <a:bodyPr/>
          <a:lstStyle/>
          <a:p>
            <a:pPr algn="ctr"/>
            <a:r>
              <a:rPr lang="ru-RU" sz="1800" b="1" dirty="0" smtClean="0">
                <a:solidFill>
                  <a:srgbClr val="00B050"/>
                </a:solidFill>
                <a:latin typeface="Times New Roman" pitchFamily="18" charset="0"/>
                <a:cs typeface="Times New Roman" pitchFamily="18" charset="0"/>
              </a:rPr>
              <a:t>Бюджет </a:t>
            </a:r>
            <a:r>
              <a:rPr lang="ru-RU" sz="1800" b="1" dirty="0" err="1" smtClean="0">
                <a:solidFill>
                  <a:srgbClr val="00B050"/>
                </a:solidFill>
                <a:latin typeface="Times New Roman" pitchFamily="18" charset="0"/>
                <a:cs typeface="Times New Roman" pitchFamily="18" charset="0"/>
              </a:rPr>
              <a:t>Тугускенского</a:t>
            </a:r>
            <a:r>
              <a:rPr lang="ru-RU" sz="1800" b="1" dirty="0" smtClean="0">
                <a:solidFill>
                  <a:srgbClr val="00B050"/>
                </a:solidFill>
                <a:latin typeface="Times New Roman" pitchFamily="18" charset="0"/>
                <a:cs typeface="Times New Roman" pitchFamily="18" charset="0"/>
              </a:rPr>
              <a:t> сельского округа на 20</a:t>
            </a:r>
            <a:r>
              <a:rPr lang="en-US" sz="1800" b="1" dirty="0" smtClean="0">
                <a:solidFill>
                  <a:srgbClr val="00B050"/>
                </a:solidFill>
                <a:latin typeface="Times New Roman" pitchFamily="18" charset="0"/>
                <a:cs typeface="Times New Roman" pitchFamily="18" charset="0"/>
              </a:rPr>
              <a:t>2</a:t>
            </a:r>
            <a:r>
              <a:rPr lang="kk-KZ" sz="1800" b="1" dirty="0" smtClean="0">
                <a:solidFill>
                  <a:srgbClr val="00B050"/>
                </a:solidFill>
                <a:latin typeface="Times New Roman" pitchFamily="18" charset="0"/>
                <a:cs typeface="Times New Roman" pitchFamily="18" charset="0"/>
              </a:rPr>
              <a:t>6</a:t>
            </a:r>
            <a:r>
              <a:rPr lang="ru-RU" sz="1800" b="1" dirty="0" smtClean="0">
                <a:solidFill>
                  <a:srgbClr val="00B050"/>
                </a:solidFill>
                <a:latin typeface="Times New Roman" pitchFamily="18" charset="0"/>
                <a:cs typeface="Times New Roman" pitchFamily="18" charset="0"/>
              </a:rPr>
              <a:t>-2028 </a:t>
            </a:r>
            <a:r>
              <a:rPr lang="ru-RU" sz="1800" b="1" dirty="0" smtClean="0">
                <a:solidFill>
                  <a:srgbClr val="00B050"/>
                </a:solidFill>
                <a:latin typeface="Times New Roman" pitchFamily="18" charset="0"/>
                <a:cs typeface="Times New Roman" pitchFamily="18" charset="0"/>
              </a:rPr>
              <a:t>годы</a:t>
            </a:r>
          </a:p>
        </p:txBody>
      </p:sp>
      <p:sp>
        <p:nvSpPr>
          <p:cNvPr id="6147" name="Содержимое 2"/>
          <p:cNvSpPr>
            <a:spLocks noGrp="1"/>
          </p:cNvSpPr>
          <p:nvPr>
            <p:ph sz="half" idx="1"/>
          </p:nvPr>
        </p:nvSpPr>
        <p:spPr>
          <a:xfrm>
            <a:off x="175221" y="714375"/>
            <a:ext cx="8793559" cy="5416550"/>
          </a:xfrm>
        </p:spPr>
        <p:txBody>
          <a:bodyPr>
            <a:normAutofit lnSpcReduction="10000"/>
          </a:bodyPr>
          <a:lstStyle/>
          <a:p>
            <a:r>
              <a:rPr lang="ru-RU" sz="1200" dirty="0" smtClean="0"/>
              <a:t>Бюджет </a:t>
            </a:r>
            <a:r>
              <a:rPr lang="ru-RU" sz="1200" dirty="0" err="1" smtClean="0"/>
              <a:t>Тугускенского</a:t>
            </a:r>
            <a:r>
              <a:rPr lang="ru-RU" sz="1200" dirty="0" smtClean="0"/>
              <a:t> сельского округа на трехлетний период рассчитывался исходя из динамики поступлений доходов за предыдущие года, увеличения минимального расчетного показателя, увеличения фонда оплаты труда, коэффициента инфляции. Бюджет  обеспечивает выполнение всех текущих обязательств исполнительной власти перед населением.  </a:t>
            </a:r>
          </a:p>
          <a:p>
            <a:r>
              <a:rPr lang="ru-RU" sz="1200" dirty="0" smtClean="0"/>
              <a:t>Расходы бюджета </a:t>
            </a:r>
            <a:r>
              <a:rPr lang="ru-RU" sz="1200" dirty="0" err="1" smtClean="0"/>
              <a:t>Тугускенского</a:t>
            </a:r>
            <a:r>
              <a:rPr lang="ru-RU" sz="1200" dirty="0" smtClean="0"/>
              <a:t> сельского округа в </a:t>
            </a:r>
            <a:r>
              <a:rPr lang="ru-RU" sz="1200" dirty="0" smtClean="0"/>
              <a:t>2026 </a:t>
            </a:r>
            <a:r>
              <a:rPr lang="ru-RU" sz="1200" dirty="0" smtClean="0"/>
              <a:t>году планируются в сумме  </a:t>
            </a:r>
            <a:r>
              <a:rPr lang="ru-RU" sz="1200" dirty="0" smtClean="0"/>
              <a:t>95825 </a:t>
            </a:r>
            <a:r>
              <a:rPr lang="ru-RU" sz="1200" dirty="0" smtClean="0"/>
              <a:t>тыс. тенге, в том числе первоочередные расходы учтены в полном объеме (заработная плата с отчислениями, коммунальные услуги и связь,  командировочные расходы административных служащих и т.д.).</a:t>
            </a:r>
          </a:p>
          <a:p>
            <a:r>
              <a:rPr lang="ru-RU" sz="1200" dirty="0" smtClean="0"/>
              <a:t>Расходы бюджета предусматривают:</a:t>
            </a:r>
          </a:p>
          <a:p>
            <a:r>
              <a:rPr lang="ru-RU" sz="1200" dirty="0" smtClean="0"/>
              <a:t>- содержание аппарата управления  </a:t>
            </a:r>
            <a:r>
              <a:rPr lang="ru-RU" sz="1200" dirty="0" smtClean="0"/>
              <a:t>(42,8 </a:t>
            </a:r>
            <a:r>
              <a:rPr lang="ru-RU" sz="1200" dirty="0" smtClean="0"/>
              <a:t>млн. тенге);</a:t>
            </a:r>
          </a:p>
          <a:p>
            <a:r>
              <a:rPr lang="ru-RU" sz="1200" dirty="0" smtClean="0"/>
              <a:t>- освещение населенных пунктов  </a:t>
            </a:r>
            <a:r>
              <a:rPr lang="ru-RU" sz="1200" dirty="0" smtClean="0"/>
              <a:t>(5,5 </a:t>
            </a:r>
            <a:r>
              <a:rPr lang="ru-RU" sz="1200" dirty="0" smtClean="0"/>
              <a:t>тыс.тенге);</a:t>
            </a:r>
          </a:p>
          <a:p>
            <a:r>
              <a:rPr lang="ru-RU" sz="1200" dirty="0" smtClean="0"/>
              <a:t>- </a:t>
            </a:r>
            <a:r>
              <a:rPr lang="ru-RU" sz="1200" dirty="0" smtClean="0"/>
              <a:t>Капитальный и средний ремонт автомобильных дорог в городах районного значения, селах, поселках, сельских округах </a:t>
            </a:r>
            <a:r>
              <a:rPr lang="ru-RU" sz="1200" dirty="0" smtClean="0"/>
              <a:t>(7,8 </a:t>
            </a:r>
            <a:r>
              <a:rPr lang="ru-RU" sz="1200" dirty="0" smtClean="0"/>
              <a:t>млн. тенге</a:t>
            </a:r>
            <a:r>
              <a:rPr lang="ru-RU" sz="1200" b="1" dirty="0" smtClean="0"/>
              <a:t>)</a:t>
            </a:r>
            <a:r>
              <a:rPr lang="ru-RU" sz="1200" dirty="0" smtClean="0"/>
              <a:t>;</a:t>
            </a:r>
          </a:p>
          <a:p>
            <a:r>
              <a:rPr lang="ru-RU" sz="1200" dirty="0" smtClean="0"/>
              <a:t>- Благоустройство и озеленение населенных пунктов- </a:t>
            </a:r>
            <a:r>
              <a:rPr lang="ru-RU" sz="1200" dirty="0" smtClean="0"/>
              <a:t>(9,7 </a:t>
            </a:r>
            <a:r>
              <a:rPr lang="ru-RU" sz="1200" dirty="0" smtClean="0"/>
              <a:t>млн. тенге);</a:t>
            </a:r>
          </a:p>
          <a:p>
            <a:r>
              <a:rPr lang="ru-RU" sz="1200" dirty="0" smtClean="0"/>
              <a:t>- </a:t>
            </a:r>
            <a:r>
              <a:rPr lang="ru-RU" sz="1200" dirty="0"/>
              <a:t>Обеспечение функционирования автомобильных дорог в городах районного значения, </a:t>
            </a:r>
            <a:r>
              <a:rPr lang="ru-RU" sz="1200" dirty="0" err="1"/>
              <a:t>поселках,селах</a:t>
            </a:r>
            <a:r>
              <a:rPr lang="ru-RU" sz="1200" dirty="0"/>
              <a:t>, сельских округах– </a:t>
            </a:r>
            <a:r>
              <a:rPr lang="ru-RU" sz="1200" dirty="0" smtClean="0"/>
              <a:t>(6 </a:t>
            </a:r>
            <a:r>
              <a:rPr lang="ru-RU" sz="1200" dirty="0" smtClean="0"/>
              <a:t>млн тенге)</a:t>
            </a:r>
          </a:p>
          <a:p>
            <a:r>
              <a:rPr lang="ru-RU" sz="1200" dirty="0" smtClean="0"/>
              <a:t>Согласно прогнозируемым параметрам трехлетнего периода объем бюджета без учета  трансфертов составит:</a:t>
            </a:r>
          </a:p>
          <a:p>
            <a:r>
              <a:rPr lang="ru-RU" sz="1200" b="1" dirty="0" smtClean="0"/>
              <a:t>на 20</a:t>
            </a:r>
            <a:r>
              <a:rPr lang="en-US" sz="1200" b="1" dirty="0" smtClean="0"/>
              <a:t>2</a:t>
            </a:r>
            <a:r>
              <a:rPr lang="kk-KZ" sz="1200" b="1" dirty="0" smtClean="0"/>
              <a:t>6</a:t>
            </a:r>
            <a:r>
              <a:rPr lang="ru-RU" sz="1200" b="1" dirty="0" smtClean="0"/>
              <a:t> </a:t>
            </a:r>
            <a:r>
              <a:rPr lang="ru-RU" sz="1200" b="1" dirty="0" smtClean="0"/>
              <a:t>год:</a:t>
            </a:r>
            <a:endParaRPr lang="ru-RU" sz="1200" dirty="0" smtClean="0"/>
          </a:p>
          <a:p>
            <a:r>
              <a:rPr lang="kk-KZ" sz="1200" dirty="0" smtClean="0"/>
              <a:t>І.</a:t>
            </a:r>
            <a:r>
              <a:rPr lang="ru-RU" sz="1200" dirty="0" smtClean="0"/>
              <a:t> Доходы – </a:t>
            </a:r>
            <a:r>
              <a:rPr lang="ru-RU" sz="1200" dirty="0" smtClean="0"/>
              <a:t>80620  </a:t>
            </a:r>
            <a:r>
              <a:rPr lang="ru-RU" sz="1200" dirty="0" err="1" smtClean="0"/>
              <a:t>тыс.тенге</a:t>
            </a:r>
            <a:r>
              <a:rPr lang="ru-RU" sz="1200" dirty="0" smtClean="0"/>
              <a:t>                                                        </a:t>
            </a:r>
            <a:r>
              <a:rPr lang="en-US" sz="1200" dirty="0" smtClean="0"/>
              <a:t> </a:t>
            </a:r>
            <a:endParaRPr lang="ru-RU" sz="1200" dirty="0" smtClean="0"/>
          </a:p>
          <a:p>
            <a:pPr>
              <a:buNone/>
            </a:pPr>
            <a:r>
              <a:rPr lang="ru-RU" sz="1200" dirty="0" smtClean="0"/>
              <a:t>          </a:t>
            </a:r>
            <a:r>
              <a:rPr lang="kk-KZ" sz="1200" dirty="0" smtClean="0"/>
              <a:t>ІІ.</a:t>
            </a:r>
            <a:r>
              <a:rPr lang="ru-RU" sz="1200" dirty="0" smtClean="0"/>
              <a:t> Расходы – </a:t>
            </a:r>
            <a:r>
              <a:rPr lang="ru-RU" sz="1200" dirty="0" smtClean="0"/>
              <a:t>95825 </a:t>
            </a:r>
            <a:r>
              <a:rPr lang="ru-RU" sz="1200" dirty="0" smtClean="0"/>
              <a:t>тыс.тенге</a:t>
            </a:r>
          </a:p>
          <a:p>
            <a:r>
              <a:rPr lang="en-US" sz="1200" dirty="0" smtClean="0"/>
              <a:t>II</a:t>
            </a:r>
            <a:r>
              <a:rPr lang="kk-KZ" sz="1200" dirty="0" smtClean="0"/>
              <a:t>І.Размер субвенции </a:t>
            </a:r>
            <a:r>
              <a:rPr lang="kk-KZ" sz="1200" dirty="0" smtClean="0"/>
              <a:t>–38514</a:t>
            </a:r>
            <a:r>
              <a:rPr lang="ru-RU" sz="1200" dirty="0" smtClean="0"/>
              <a:t> </a:t>
            </a:r>
            <a:r>
              <a:rPr lang="kk-KZ" sz="1200" dirty="0" smtClean="0"/>
              <a:t>тыс.тенге.</a:t>
            </a:r>
            <a:endParaRPr lang="ru-RU" sz="1200" dirty="0" smtClean="0"/>
          </a:p>
          <a:p>
            <a:r>
              <a:rPr lang="ru-RU" sz="1200" b="1" dirty="0" smtClean="0"/>
              <a:t>на </a:t>
            </a:r>
            <a:r>
              <a:rPr lang="ru-RU" sz="1200" b="1" dirty="0" smtClean="0"/>
              <a:t>2027 </a:t>
            </a:r>
            <a:r>
              <a:rPr lang="ru-RU" sz="1200" b="1" dirty="0" smtClean="0"/>
              <a:t>год:</a:t>
            </a:r>
            <a:endParaRPr lang="ru-RU" sz="1200" dirty="0" smtClean="0"/>
          </a:p>
          <a:p>
            <a:r>
              <a:rPr lang="kk-KZ" sz="1200" dirty="0" smtClean="0"/>
              <a:t>І.</a:t>
            </a:r>
            <a:r>
              <a:rPr lang="ru-RU" sz="1200" dirty="0" smtClean="0"/>
              <a:t> Доходы – </a:t>
            </a:r>
            <a:r>
              <a:rPr lang="ru-RU" sz="1200" dirty="0" smtClean="0"/>
              <a:t>65438 </a:t>
            </a:r>
            <a:r>
              <a:rPr lang="ru-RU" sz="1200" dirty="0" err="1" smtClean="0"/>
              <a:t>тыс.тенге</a:t>
            </a:r>
            <a:endParaRPr lang="ru-RU" sz="1200" dirty="0" smtClean="0"/>
          </a:p>
          <a:p>
            <a:r>
              <a:rPr lang="kk-KZ" sz="1200" dirty="0" smtClean="0"/>
              <a:t>ІІ.</a:t>
            </a:r>
            <a:r>
              <a:rPr lang="ru-RU" sz="1200" dirty="0" smtClean="0"/>
              <a:t> Расходы – </a:t>
            </a:r>
            <a:r>
              <a:rPr lang="ru-RU" sz="1200" dirty="0" smtClean="0"/>
              <a:t>65438 </a:t>
            </a:r>
            <a:r>
              <a:rPr lang="ru-RU" sz="1200" dirty="0" err="1" smtClean="0"/>
              <a:t>тыс.тенге</a:t>
            </a:r>
            <a:endParaRPr lang="ru-RU" sz="1200" dirty="0" smtClean="0"/>
          </a:p>
          <a:p>
            <a:r>
              <a:rPr lang="kk-KZ" sz="1200" dirty="0" smtClean="0"/>
              <a:t>ІІІ.Размер субвенции –  </a:t>
            </a:r>
            <a:r>
              <a:rPr lang="en-US" sz="1200" dirty="0" smtClean="0"/>
              <a:t>20424</a:t>
            </a:r>
            <a:r>
              <a:rPr lang="kk-KZ" sz="1200" dirty="0" smtClean="0"/>
              <a:t> </a:t>
            </a:r>
            <a:r>
              <a:rPr lang="kk-KZ" sz="1200" dirty="0" smtClean="0"/>
              <a:t>тыс.тенге.</a:t>
            </a:r>
            <a:endParaRPr lang="ru-RU" sz="1200" dirty="0" smtClean="0"/>
          </a:p>
          <a:p>
            <a:r>
              <a:rPr lang="kk-KZ" sz="1200" b="1" dirty="0" smtClean="0"/>
              <a:t>на </a:t>
            </a:r>
            <a:r>
              <a:rPr lang="kk-KZ" sz="1200" b="1" dirty="0" smtClean="0"/>
              <a:t>2028 </a:t>
            </a:r>
            <a:r>
              <a:rPr lang="kk-KZ" sz="1200" b="1" dirty="0" smtClean="0"/>
              <a:t>год:</a:t>
            </a:r>
            <a:endParaRPr lang="ru-RU" sz="1200" dirty="0" smtClean="0"/>
          </a:p>
          <a:p>
            <a:r>
              <a:rPr lang="kk-KZ" sz="1200" dirty="0" smtClean="0"/>
              <a:t>І.</a:t>
            </a:r>
            <a:r>
              <a:rPr lang="ru-RU" sz="1200" dirty="0" smtClean="0"/>
              <a:t> Доходы – </a:t>
            </a:r>
            <a:r>
              <a:rPr lang="en-US" sz="1200" dirty="0" smtClean="0"/>
              <a:t>65965</a:t>
            </a:r>
            <a:r>
              <a:rPr lang="ru-RU" sz="1200" dirty="0" smtClean="0"/>
              <a:t> </a:t>
            </a:r>
            <a:r>
              <a:rPr lang="ru-RU" sz="1200" dirty="0" smtClean="0"/>
              <a:t>тыс.тенге</a:t>
            </a:r>
          </a:p>
          <a:p>
            <a:r>
              <a:rPr lang="kk-KZ" sz="1200" dirty="0" smtClean="0"/>
              <a:t>ІІ.</a:t>
            </a:r>
            <a:r>
              <a:rPr lang="ru-RU" sz="1200" dirty="0" smtClean="0"/>
              <a:t> Расходы – </a:t>
            </a:r>
            <a:r>
              <a:rPr lang="en-US" sz="1200" dirty="0" smtClean="0"/>
              <a:t>65965</a:t>
            </a:r>
            <a:r>
              <a:rPr lang="ru-RU" sz="1200" dirty="0" smtClean="0"/>
              <a:t> </a:t>
            </a:r>
            <a:r>
              <a:rPr lang="ru-RU" sz="1200" dirty="0" smtClean="0"/>
              <a:t>тыс.тенге</a:t>
            </a:r>
          </a:p>
          <a:p>
            <a:r>
              <a:rPr lang="kk-KZ" sz="1200" dirty="0" smtClean="0"/>
              <a:t>ІІІ.Размер субвенции – </a:t>
            </a:r>
            <a:r>
              <a:rPr lang="en-US" sz="1200" dirty="0" smtClean="0"/>
              <a:t>19588</a:t>
            </a:r>
            <a:r>
              <a:rPr lang="ru-RU" sz="1200" dirty="0" smtClean="0"/>
              <a:t> </a:t>
            </a:r>
            <a:r>
              <a:rPr lang="kk-KZ" sz="1200" dirty="0" smtClean="0"/>
              <a:t>тыс.тенге.</a:t>
            </a:r>
            <a:endParaRPr lang="ru-RU" sz="1200" dirty="0" smtClean="0"/>
          </a:p>
          <a:p>
            <a:endParaRPr lang="ru-RU" sz="1200" dirty="0" smtClean="0"/>
          </a:p>
        </p:txBody>
      </p:sp>
      <p:sp>
        <p:nvSpPr>
          <p:cNvPr id="5" name="Номер слайда 4"/>
          <p:cNvSpPr>
            <a:spLocks noGrp="1"/>
          </p:cNvSpPr>
          <p:nvPr>
            <p:ph type="sldNum" sz="quarter" idx="12"/>
          </p:nvPr>
        </p:nvSpPr>
        <p:spPr/>
        <p:txBody>
          <a:bodyPr/>
          <a:lstStyle/>
          <a:p>
            <a:pPr>
              <a:defRPr/>
            </a:pPr>
            <a:fld id="{C70AB824-6460-4927-BCFA-9D2629ED58A3}" type="slidenum">
              <a:rPr lang="ru-RU" altLang="en-US" smtClean="0"/>
              <a:pPr>
                <a:defRPr/>
              </a:pPr>
              <a:t>4</a:t>
            </a:fld>
            <a:endParaRPr lang="ru-RU"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454332" y="285751"/>
            <a:ext cx="8229134" cy="1139825"/>
          </a:xfrm>
        </p:spPr>
        <p:txBody>
          <a:bodyPr>
            <a:normAutofit fontScale="90000"/>
          </a:bodyPr>
          <a:lstStyle/>
          <a:p>
            <a:pPr algn="ctr"/>
            <a:r>
              <a:rPr lang="ru-RU" sz="2400" b="1" dirty="0" smtClean="0">
                <a:solidFill>
                  <a:srgbClr val="00B050"/>
                </a:solidFill>
                <a:latin typeface="Arial" charset="0"/>
              </a:rPr>
              <a:t>Структура поступлений бюджета</a:t>
            </a:r>
            <a:br>
              <a:rPr lang="ru-RU" sz="2400" b="1" dirty="0" smtClean="0">
                <a:solidFill>
                  <a:srgbClr val="00B050"/>
                </a:solidFill>
                <a:latin typeface="Arial" charset="0"/>
              </a:rPr>
            </a:br>
            <a:r>
              <a:rPr lang="ru-RU" sz="2400" b="1" dirty="0" smtClean="0">
                <a:solidFill>
                  <a:srgbClr val="00B050"/>
                </a:solidFill>
                <a:latin typeface="Arial" charset="0"/>
              </a:rPr>
              <a:t> </a:t>
            </a:r>
            <a:r>
              <a:rPr lang="ru-RU" sz="2400" b="1" dirty="0" err="1" smtClean="0">
                <a:solidFill>
                  <a:srgbClr val="00B050"/>
                </a:solidFill>
                <a:latin typeface="Arial" charset="0"/>
              </a:rPr>
              <a:t>Тугускенского</a:t>
            </a:r>
            <a:r>
              <a:rPr lang="ru-RU" sz="2400" b="1" dirty="0" smtClean="0">
                <a:solidFill>
                  <a:srgbClr val="00B050"/>
                </a:solidFill>
                <a:latin typeface="Arial" charset="0"/>
              </a:rPr>
              <a:t> сельского округа</a:t>
            </a:r>
            <a:br>
              <a:rPr lang="ru-RU" sz="2400" b="1" dirty="0" smtClean="0">
                <a:solidFill>
                  <a:srgbClr val="00B050"/>
                </a:solidFill>
                <a:latin typeface="Arial" charset="0"/>
              </a:rPr>
            </a:br>
            <a:r>
              <a:rPr lang="ru-RU" sz="2400" b="1" dirty="0" smtClean="0">
                <a:solidFill>
                  <a:srgbClr val="00B050"/>
                </a:solidFill>
                <a:latin typeface="Arial" charset="0"/>
              </a:rPr>
              <a:t>                             на 20</a:t>
            </a:r>
            <a:r>
              <a:rPr lang="en-US" sz="2400" b="1" dirty="0" smtClean="0">
                <a:solidFill>
                  <a:srgbClr val="00B050"/>
                </a:solidFill>
                <a:latin typeface="Arial" charset="0"/>
              </a:rPr>
              <a:t>26</a:t>
            </a:r>
            <a:r>
              <a:rPr lang="ru-RU" sz="2400" b="1" dirty="0" smtClean="0">
                <a:solidFill>
                  <a:srgbClr val="00B050"/>
                </a:solidFill>
                <a:latin typeface="Arial" charset="0"/>
              </a:rPr>
              <a:t>-20</a:t>
            </a:r>
            <a:r>
              <a:rPr lang="en-US" sz="2400" b="1" dirty="0" smtClean="0">
                <a:solidFill>
                  <a:srgbClr val="00B050"/>
                </a:solidFill>
                <a:latin typeface="Arial" charset="0"/>
              </a:rPr>
              <a:t>28 </a:t>
            </a:r>
            <a:r>
              <a:rPr lang="ru-RU" sz="2400" b="1" dirty="0" smtClean="0">
                <a:solidFill>
                  <a:srgbClr val="00B050"/>
                </a:solidFill>
                <a:latin typeface="Arial" charset="0"/>
              </a:rPr>
              <a:t>годы            </a:t>
            </a:r>
            <a:r>
              <a:rPr lang="ru-RU" sz="2800" b="1" dirty="0" smtClean="0">
                <a:solidFill>
                  <a:srgbClr val="00B050"/>
                </a:solidFill>
                <a:latin typeface="Arial" charset="0"/>
              </a:rPr>
              <a:t>  </a:t>
            </a:r>
            <a:r>
              <a:rPr lang="ru-RU" sz="1800" b="1" i="1" dirty="0" smtClean="0">
                <a:solidFill>
                  <a:srgbClr val="00B050"/>
                </a:solidFill>
                <a:latin typeface="Arial" charset="0"/>
              </a:rPr>
              <a:t>млн.тенге </a:t>
            </a:r>
          </a:p>
        </p:txBody>
      </p:sp>
      <p:graphicFrame>
        <p:nvGraphicFramePr>
          <p:cNvPr id="13411" name="Group 99"/>
          <p:cNvGraphicFramePr>
            <a:graphicFrameLocks noGrp="1"/>
          </p:cNvGraphicFramePr>
          <p:nvPr>
            <p:ph sz="half" idx="1"/>
            <p:extLst>
              <p:ext uri="{D42A27DB-BD31-4B8C-83A1-F6EECF244321}">
                <p14:modId xmlns:p14="http://schemas.microsoft.com/office/powerpoint/2010/main" val="1675557927"/>
              </p:ext>
            </p:extLst>
          </p:nvPr>
        </p:nvGraphicFramePr>
        <p:xfrm>
          <a:off x="457434" y="1597026"/>
          <a:ext cx="8302014" cy="5066031"/>
        </p:xfrm>
        <a:graphic>
          <a:graphicData uri="http://schemas.openxmlformats.org/drawingml/2006/table">
            <a:tbl>
              <a:tblPr/>
              <a:tblGrid>
                <a:gridCol w="3974236">
                  <a:extLst>
                    <a:ext uri="{9D8B030D-6E8A-4147-A177-3AD203B41FA5}">
                      <a16:colId xmlns:a16="http://schemas.microsoft.com/office/drawing/2014/main" xmlns="" val="20000"/>
                    </a:ext>
                  </a:extLst>
                </a:gridCol>
                <a:gridCol w="978441">
                  <a:extLst>
                    <a:ext uri="{9D8B030D-6E8A-4147-A177-3AD203B41FA5}">
                      <a16:colId xmlns:a16="http://schemas.microsoft.com/office/drawing/2014/main" xmlns="" val="20001"/>
                    </a:ext>
                  </a:extLst>
                </a:gridCol>
                <a:gridCol w="1116446">
                  <a:extLst>
                    <a:ext uri="{9D8B030D-6E8A-4147-A177-3AD203B41FA5}">
                      <a16:colId xmlns:a16="http://schemas.microsoft.com/office/drawing/2014/main" xmlns="" val="20002"/>
                    </a:ext>
                  </a:extLst>
                </a:gridCol>
                <a:gridCol w="1046667">
                  <a:extLst>
                    <a:ext uri="{9D8B030D-6E8A-4147-A177-3AD203B41FA5}">
                      <a16:colId xmlns:a16="http://schemas.microsoft.com/office/drawing/2014/main" xmlns="" val="20003"/>
                    </a:ext>
                  </a:extLst>
                </a:gridCol>
                <a:gridCol w="1186224">
                  <a:extLst>
                    <a:ext uri="{9D8B030D-6E8A-4147-A177-3AD203B41FA5}">
                      <a16:colId xmlns:a16="http://schemas.microsoft.com/office/drawing/2014/main" xmlns="" val="20004"/>
                    </a:ext>
                  </a:extLst>
                </a:gridCol>
              </a:tblGrid>
              <a:tr h="4508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Наименование</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defRPr/>
                      </a:pPr>
                      <a:r>
                        <a:rPr kumimoji="0" lang="ru-RU" sz="1400" b="1" i="0" u="none" strike="noStrike" cap="none" normalizeH="0" baseline="0" dirty="0" smtClean="0">
                          <a:ln>
                            <a:noFill/>
                          </a:ln>
                          <a:solidFill>
                            <a:schemeClr val="tx1"/>
                          </a:solidFill>
                          <a:effectLst/>
                          <a:latin typeface="Arial" pitchFamily="34" charset="0"/>
                          <a:cs typeface="Arial" pitchFamily="34" charset="0"/>
                        </a:rPr>
                        <a:t>202</a:t>
                      </a:r>
                      <a:r>
                        <a:rPr kumimoji="0" lang="en-US" sz="1400" b="1" i="0" u="none" strike="noStrike" cap="none" normalizeH="0" baseline="0" dirty="0" smtClean="0">
                          <a:ln>
                            <a:noFill/>
                          </a:ln>
                          <a:solidFill>
                            <a:schemeClr val="tx1"/>
                          </a:solidFill>
                          <a:effectLst/>
                          <a:latin typeface="Arial" pitchFamily="34" charset="0"/>
                          <a:cs typeface="Arial" pitchFamily="34" charset="0"/>
                        </a:rPr>
                        <a:t>5</a:t>
                      </a:r>
                      <a:r>
                        <a:rPr kumimoji="0" lang="ru-RU" sz="1400" b="1" i="0" u="none" strike="noStrike" cap="none" normalizeH="0" baseline="0" dirty="0" smtClean="0">
                          <a:ln>
                            <a:noFill/>
                          </a:ln>
                          <a:solidFill>
                            <a:schemeClr val="tx1"/>
                          </a:solidFill>
                          <a:effectLst/>
                          <a:latin typeface="Arial" pitchFamily="34" charset="0"/>
                          <a:cs typeface="Arial" pitchFamily="34" charset="0"/>
                        </a:rPr>
                        <a:t> </a:t>
                      </a:r>
                      <a:r>
                        <a:rPr kumimoji="0" lang="ru-RU" sz="1400" b="1" i="0" u="none" strike="noStrike" cap="none" normalizeH="0" baseline="0" dirty="0" smtClean="0">
                          <a:ln>
                            <a:noFill/>
                          </a:ln>
                          <a:solidFill>
                            <a:schemeClr val="tx1"/>
                          </a:solidFill>
                          <a:effectLst/>
                          <a:latin typeface="Arial" pitchFamily="34" charset="0"/>
                          <a:cs typeface="Arial" pitchFamily="34" charset="0"/>
                        </a:rPr>
                        <a:t>год</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20</a:t>
                      </a:r>
                      <a:r>
                        <a:rPr kumimoji="0" lang="en-US" sz="1400" b="1" i="0" u="none" strike="noStrike" cap="none" normalizeH="0" baseline="0" dirty="0" smtClean="0">
                          <a:ln>
                            <a:noFill/>
                          </a:ln>
                          <a:solidFill>
                            <a:schemeClr val="tx1"/>
                          </a:solidFill>
                          <a:effectLst/>
                          <a:latin typeface="Arial" pitchFamily="34" charset="0"/>
                          <a:cs typeface="Arial" pitchFamily="34" charset="0"/>
                        </a:rPr>
                        <a:t>26</a:t>
                      </a:r>
                      <a:r>
                        <a:rPr kumimoji="0" lang="ru-RU" sz="1400" b="1" i="0" u="none" strike="noStrike" cap="none" normalizeH="0" baseline="0" dirty="0" smtClean="0">
                          <a:ln>
                            <a:noFill/>
                          </a:ln>
                          <a:solidFill>
                            <a:schemeClr val="tx1"/>
                          </a:solidFill>
                          <a:effectLst/>
                          <a:latin typeface="Arial" pitchFamily="34" charset="0"/>
                          <a:cs typeface="Arial" pitchFamily="34" charset="0"/>
                        </a:rPr>
                        <a:t> </a:t>
                      </a:r>
                      <a:r>
                        <a:rPr kumimoji="0" lang="ru-RU" sz="1400" b="1" i="0" u="none" strike="noStrike" cap="none" normalizeH="0" baseline="0" dirty="0" smtClean="0">
                          <a:ln>
                            <a:noFill/>
                          </a:ln>
                          <a:solidFill>
                            <a:schemeClr val="tx1"/>
                          </a:solidFill>
                          <a:effectLst/>
                          <a:latin typeface="Arial" pitchFamily="34" charset="0"/>
                          <a:cs typeface="Arial" pitchFamily="34" charset="0"/>
                        </a:rPr>
                        <a:t>год</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pitchFamily="34" charset="0"/>
                          <a:cs typeface="Arial" pitchFamily="34" charset="0"/>
                        </a:rPr>
                        <a:t>2027</a:t>
                      </a:r>
                      <a:r>
                        <a:rPr kumimoji="0" lang="ru-RU" sz="1400" b="1" i="0" u="none" strike="noStrike" cap="none" normalizeH="0" baseline="0" dirty="0" smtClean="0">
                          <a:ln>
                            <a:noFill/>
                          </a:ln>
                          <a:solidFill>
                            <a:schemeClr val="tx1"/>
                          </a:solidFill>
                          <a:effectLst/>
                          <a:latin typeface="Arial" pitchFamily="34" charset="0"/>
                          <a:cs typeface="Arial" pitchFamily="34" charset="0"/>
                        </a:rPr>
                        <a:t>год</a:t>
                      </a:r>
                      <a:endParaRPr kumimoji="0" lang="ru-RU" sz="14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20</a:t>
                      </a:r>
                      <a:r>
                        <a:rPr kumimoji="0" lang="en-US" sz="1400" b="1" i="0" u="none" strike="noStrike" cap="none" normalizeH="0" baseline="0" dirty="0" smtClean="0">
                          <a:ln>
                            <a:noFill/>
                          </a:ln>
                          <a:solidFill>
                            <a:schemeClr val="tx1"/>
                          </a:solidFill>
                          <a:effectLst/>
                          <a:latin typeface="Arial" pitchFamily="34" charset="0"/>
                          <a:cs typeface="Arial" pitchFamily="34" charset="0"/>
                        </a:rPr>
                        <a:t>28</a:t>
                      </a:r>
                      <a:r>
                        <a:rPr kumimoji="0" lang="ru-RU" sz="1400" b="1" i="0" u="none" strike="noStrike" cap="none" normalizeH="0" baseline="0" dirty="0" smtClean="0">
                          <a:ln>
                            <a:noFill/>
                          </a:ln>
                          <a:solidFill>
                            <a:schemeClr val="tx1"/>
                          </a:solidFill>
                          <a:effectLst/>
                          <a:latin typeface="Arial" pitchFamily="34" charset="0"/>
                          <a:cs typeface="Arial" pitchFamily="34" charset="0"/>
                        </a:rPr>
                        <a:t> </a:t>
                      </a:r>
                      <a:r>
                        <a:rPr kumimoji="0" lang="ru-RU" sz="1400" b="1" i="0" u="none" strike="noStrike" cap="none" normalizeH="0" baseline="0" dirty="0" smtClean="0">
                          <a:ln>
                            <a:noFill/>
                          </a:ln>
                          <a:solidFill>
                            <a:schemeClr val="tx1"/>
                          </a:solidFill>
                          <a:effectLst/>
                          <a:latin typeface="Arial" pitchFamily="34" charset="0"/>
                          <a:cs typeface="Arial" pitchFamily="34" charset="0"/>
                        </a:rPr>
                        <a:t>год</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23812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smtClean="0">
                          <a:ln>
                            <a:noFill/>
                          </a:ln>
                          <a:solidFill>
                            <a:schemeClr val="tx1"/>
                          </a:solidFill>
                          <a:effectLst/>
                          <a:latin typeface="Arial" pitchFamily="34" charset="0"/>
                          <a:cs typeface="Arial" pitchFamily="34" charset="0"/>
                        </a:rPr>
                        <a:t>1</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dirty="0" smtClean="0">
                          <a:ln>
                            <a:noFill/>
                          </a:ln>
                          <a:solidFill>
                            <a:schemeClr val="tx1"/>
                          </a:solidFill>
                          <a:effectLst/>
                          <a:latin typeface="Arial" pitchFamily="34" charset="0"/>
                          <a:cs typeface="Arial" pitchFamily="34" charset="0"/>
                        </a:rPr>
                        <a:t>2</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dirty="0" smtClean="0">
                          <a:ln>
                            <a:noFill/>
                          </a:ln>
                          <a:solidFill>
                            <a:schemeClr val="tx1"/>
                          </a:solidFill>
                          <a:effectLst/>
                          <a:latin typeface="Arial" pitchFamily="34" charset="0"/>
                          <a:cs typeface="Arial" pitchFamily="34" charset="0"/>
                        </a:rPr>
                        <a:t>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dirty="0" smtClean="0">
                          <a:ln>
                            <a:noFill/>
                          </a:ln>
                          <a:solidFill>
                            <a:schemeClr val="tx1"/>
                          </a:solidFill>
                          <a:effectLst/>
                          <a:latin typeface="Arial" pitchFamily="34" charset="0"/>
                          <a:cs typeface="Arial" pitchFamily="34" charset="0"/>
                        </a:rPr>
                        <a:t>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smtClean="0">
                          <a:ln>
                            <a:noFill/>
                          </a:ln>
                          <a:solidFill>
                            <a:schemeClr val="tx1"/>
                          </a:solidFill>
                          <a:effectLst/>
                          <a:latin typeface="Arial" pitchFamily="34" charset="0"/>
                          <a:cs typeface="Arial" pitchFamily="34" charset="0"/>
                        </a:rPr>
                        <a:t>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1"/>
                  </a:ext>
                </a:extLst>
              </a:tr>
              <a:tr h="31591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1" i="0" u="none" strike="noStrike" cap="none" normalizeH="0" baseline="0" smtClean="0">
                          <a:ln>
                            <a:noFill/>
                          </a:ln>
                          <a:solidFill>
                            <a:schemeClr val="tx1"/>
                          </a:solidFill>
                          <a:effectLst/>
                          <a:latin typeface="Arial" pitchFamily="34" charset="0"/>
                          <a:cs typeface="Arial" pitchFamily="34" charset="0"/>
                        </a:rPr>
                        <a:t>ПОСТУПЛЕНИЯ – всего, млн.тенге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108,4</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80,6</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65,4</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65,9</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2"/>
                  </a:ext>
                </a:extLst>
              </a:tr>
              <a:tr h="3000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smtClean="0">
                          <a:ln>
                            <a:noFill/>
                          </a:ln>
                          <a:solidFill>
                            <a:schemeClr val="tx1"/>
                          </a:solidFill>
                          <a:effectLst/>
                          <a:latin typeface="Arial" pitchFamily="34" charset="0"/>
                          <a:cs typeface="Arial" pitchFamily="34" charset="0"/>
                        </a:rPr>
                        <a:t>в том числе: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3"/>
                  </a:ext>
                </a:extLst>
              </a:tr>
              <a:tr h="25082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Налоговые поступления</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25,2</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42,0</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44,5</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46,3</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4"/>
                  </a:ext>
                </a:extLst>
              </a:tr>
              <a:tr h="30321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Неналоговые поступления</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5"/>
                  </a:ext>
                </a:extLst>
              </a:tr>
              <a:tr h="3556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smtClean="0">
                          <a:ln>
                            <a:noFill/>
                          </a:ln>
                          <a:solidFill>
                            <a:schemeClr val="tx1"/>
                          </a:solidFill>
                          <a:effectLst/>
                          <a:latin typeface="Arial" pitchFamily="34" charset="0"/>
                          <a:cs typeface="Arial" pitchFamily="34" charset="0"/>
                        </a:rPr>
                        <a:t>Поступления от продажи основного капитала</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6"/>
                  </a:ext>
                </a:extLst>
              </a:tr>
              <a:tr h="29686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Поступления трансфертов и кредитов, </a:t>
                      </a:r>
                      <a:r>
                        <a:rPr kumimoji="0" lang="ru-RU" sz="1400" b="0" i="1" u="none" strike="noStrike" cap="none" normalizeH="0" baseline="0" dirty="0" smtClean="0">
                          <a:ln>
                            <a:noFill/>
                          </a:ln>
                          <a:solidFill>
                            <a:schemeClr val="tx1"/>
                          </a:solidFill>
                          <a:effectLst/>
                          <a:latin typeface="Arial" pitchFamily="34" charset="0"/>
                          <a:cs typeface="Arial" pitchFamily="34" charset="0"/>
                        </a:rPr>
                        <a:t>из них:</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7"/>
                  </a:ext>
                </a:extLst>
              </a:tr>
              <a:tr h="49212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smtClean="0">
                          <a:ln>
                            <a:noFill/>
                          </a:ln>
                          <a:solidFill>
                            <a:schemeClr val="tx1"/>
                          </a:solidFill>
                          <a:effectLst/>
                          <a:latin typeface="Arial" pitchFamily="34" charset="0"/>
                          <a:cs typeface="Arial" pitchFamily="34" charset="0"/>
                        </a:rPr>
                        <a:t>субвенция</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1" u="none" strike="noStrike" cap="none" normalizeH="0" baseline="0" dirty="0" smtClean="0">
                          <a:ln>
                            <a:noFill/>
                          </a:ln>
                          <a:solidFill>
                            <a:schemeClr val="tx1"/>
                          </a:solidFill>
                          <a:effectLst/>
                          <a:latin typeface="Arial" pitchFamily="34" charset="0"/>
                          <a:cs typeface="Arial" pitchFamily="34" charset="0"/>
                        </a:rPr>
                        <a:t>81,4</a:t>
                      </a: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1" u="none" strike="noStrike" cap="none" normalizeH="0" baseline="0" dirty="0" smtClean="0">
                          <a:ln>
                            <a:noFill/>
                          </a:ln>
                          <a:solidFill>
                            <a:schemeClr val="tx1"/>
                          </a:solidFill>
                          <a:effectLst/>
                          <a:latin typeface="Arial" pitchFamily="34" charset="0"/>
                          <a:cs typeface="Arial" pitchFamily="34" charset="0"/>
                        </a:rPr>
                        <a:t>53,8</a:t>
                      </a: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1" u="none" strike="noStrike" cap="none" normalizeH="0" baseline="0" dirty="0" smtClean="0">
                          <a:ln>
                            <a:noFill/>
                          </a:ln>
                          <a:solidFill>
                            <a:schemeClr val="tx1"/>
                          </a:solidFill>
                          <a:effectLst/>
                          <a:latin typeface="Arial" pitchFamily="34" charset="0"/>
                          <a:cs typeface="Arial" pitchFamily="34" charset="0"/>
                        </a:rPr>
                        <a:t>20,4</a:t>
                      </a: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1" u="none" strike="noStrike" cap="none" normalizeH="0" baseline="0" dirty="0" smtClean="0">
                          <a:ln>
                            <a:noFill/>
                          </a:ln>
                          <a:solidFill>
                            <a:schemeClr val="tx1"/>
                          </a:solidFill>
                          <a:effectLst/>
                          <a:latin typeface="Arial" pitchFamily="34" charset="0"/>
                          <a:cs typeface="Arial" pitchFamily="34" charset="0"/>
                        </a:rPr>
                        <a:t>19,5</a:t>
                      </a: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8"/>
                  </a:ext>
                </a:extLst>
              </a:tr>
              <a:tr h="31591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smtClean="0">
                          <a:ln>
                            <a:noFill/>
                          </a:ln>
                          <a:solidFill>
                            <a:schemeClr val="tx1"/>
                          </a:solidFill>
                          <a:effectLst/>
                          <a:latin typeface="Arial" pitchFamily="34" charset="0"/>
                          <a:cs typeface="Arial" pitchFamily="34" charset="0"/>
                        </a:rPr>
                        <a:t>целевые трансферты из республиканского и областного бюджетов</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dirty="0" smtClean="0">
                          <a:ln>
                            <a:noFill/>
                          </a:ln>
                          <a:solidFill>
                            <a:schemeClr val="tx1"/>
                          </a:solidFill>
                          <a:effectLst/>
                          <a:latin typeface="Arial" pitchFamily="34" charset="0"/>
                          <a:cs typeface="Arial" pitchFamily="34" charset="0"/>
                        </a:rPr>
                        <a:t>0,2</a:t>
                      </a:r>
                      <a:r>
                        <a:rPr kumimoji="0" lang="en-US" sz="1400" b="0" i="1" u="none" strike="noStrike" cap="none" normalizeH="0" baseline="0" dirty="0" smtClean="0">
                          <a:ln>
                            <a:noFill/>
                          </a:ln>
                          <a:solidFill>
                            <a:schemeClr val="tx1"/>
                          </a:solidFill>
                          <a:effectLst/>
                          <a:latin typeface="Arial" pitchFamily="34" charset="0"/>
                          <a:cs typeface="Arial" pitchFamily="34" charset="0"/>
                        </a:rPr>
                        <a:t>7</a:t>
                      </a: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9"/>
                  </a:ext>
                </a:extLst>
              </a:tr>
              <a:tr h="3302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pitchFamily="34" charset="0"/>
                          <a:cs typeface="Arial" pitchFamily="34" charset="0"/>
                        </a:rPr>
                        <a:t>Погашение бюджетных кредитов</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2,4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2,4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2,4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2,4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10"/>
                  </a:ext>
                </a:extLst>
              </a:tr>
              <a:tr h="35718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Поступление займов</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11"/>
                  </a:ext>
                </a:extLst>
              </a:tr>
              <a:tr h="35718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pitchFamily="34" charset="0"/>
                          <a:cs typeface="Arial" pitchFamily="34" charset="0"/>
                        </a:rPr>
                        <a:t>Свободные остатки бюджетных средств</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23,6</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15,8</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12"/>
                  </a:ext>
                </a:extLst>
              </a:tr>
            </a:tbl>
          </a:graphicData>
        </a:graphic>
      </p:graphicFrame>
      <p:sp>
        <p:nvSpPr>
          <p:cNvPr id="5" name="Номер слайда 4"/>
          <p:cNvSpPr>
            <a:spLocks noGrp="1"/>
          </p:cNvSpPr>
          <p:nvPr>
            <p:ph type="sldNum" sz="quarter" idx="12"/>
          </p:nvPr>
        </p:nvSpPr>
        <p:spPr/>
        <p:txBody>
          <a:bodyPr/>
          <a:lstStyle/>
          <a:p>
            <a:pPr>
              <a:defRPr/>
            </a:pPr>
            <a:fld id="{2715E12F-0E9B-4FEC-96CA-EEE686522C45}" type="slidenum">
              <a:rPr lang="ru-RU" altLang="en-US" smtClean="0">
                <a:latin typeface="+mn-lt"/>
              </a:rPr>
              <a:pPr>
                <a:defRPr/>
              </a:pPr>
              <a:t>5</a:t>
            </a:fld>
            <a:endParaRPr lang="ru-RU" altLang="en-US" dirty="0">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454332" y="152401"/>
            <a:ext cx="8229134" cy="609599"/>
          </a:xfrm>
        </p:spPr>
        <p:txBody>
          <a:bodyPr/>
          <a:lstStyle/>
          <a:p>
            <a:pPr algn="ctr"/>
            <a:r>
              <a:rPr lang="ru-RU" sz="2400" b="1" dirty="0" smtClean="0">
                <a:solidFill>
                  <a:srgbClr val="00B050"/>
                </a:solidFill>
                <a:latin typeface="Arial" charset="0"/>
              </a:rPr>
              <a:t>Расходы бюджета </a:t>
            </a:r>
            <a:r>
              <a:rPr lang="ru-RU" sz="2400" b="1" dirty="0" err="1" smtClean="0">
                <a:solidFill>
                  <a:srgbClr val="00B050"/>
                </a:solidFill>
                <a:latin typeface="Arial" charset="0"/>
              </a:rPr>
              <a:t>Тугускенского</a:t>
            </a:r>
            <a:r>
              <a:rPr lang="ru-RU" sz="2400" b="1" dirty="0" smtClean="0">
                <a:solidFill>
                  <a:srgbClr val="00B050"/>
                </a:solidFill>
                <a:latin typeface="Arial" charset="0"/>
              </a:rPr>
              <a:t> сельского округа</a:t>
            </a:r>
          </a:p>
        </p:txBody>
      </p:sp>
      <p:graphicFrame>
        <p:nvGraphicFramePr>
          <p:cNvPr id="14508" name="Group 172"/>
          <p:cNvGraphicFramePr>
            <a:graphicFrameLocks noGrp="1"/>
          </p:cNvGraphicFramePr>
          <p:nvPr>
            <p:ph sz="half" idx="1"/>
            <p:extLst>
              <p:ext uri="{D42A27DB-BD31-4B8C-83A1-F6EECF244321}">
                <p14:modId xmlns:p14="http://schemas.microsoft.com/office/powerpoint/2010/main" val="683523175"/>
              </p:ext>
            </p:extLst>
          </p:nvPr>
        </p:nvGraphicFramePr>
        <p:xfrm>
          <a:off x="533400" y="641705"/>
          <a:ext cx="8443182" cy="6033415"/>
        </p:xfrm>
        <a:graphic>
          <a:graphicData uri="http://schemas.openxmlformats.org/drawingml/2006/table">
            <a:tbl>
              <a:tblPr/>
              <a:tblGrid>
                <a:gridCol w="5094434">
                  <a:extLst>
                    <a:ext uri="{9D8B030D-6E8A-4147-A177-3AD203B41FA5}">
                      <a16:colId xmlns:a16="http://schemas.microsoft.com/office/drawing/2014/main" xmlns="" val="20000"/>
                    </a:ext>
                  </a:extLst>
                </a:gridCol>
                <a:gridCol w="837187">
                  <a:extLst>
                    <a:ext uri="{9D8B030D-6E8A-4147-A177-3AD203B41FA5}">
                      <a16:colId xmlns:a16="http://schemas.microsoft.com/office/drawing/2014/main" xmlns="" val="20001"/>
                    </a:ext>
                  </a:extLst>
                </a:gridCol>
                <a:gridCol w="837187">
                  <a:extLst>
                    <a:ext uri="{9D8B030D-6E8A-4147-A177-3AD203B41FA5}">
                      <a16:colId xmlns:a16="http://schemas.microsoft.com/office/drawing/2014/main" xmlns="" val="20002"/>
                    </a:ext>
                  </a:extLst>
                </a:gridCol>
                <a:gridCol w="837187">
                  <a:extLst>
                    <a:ext uri="{9D8B030D-6E8A-4147-A177-3AD203B41FA5}">
                      <a16:colId xmlns:a16="http://schemas.microsoft.com/office/drawing/2014/main" xmlns="" val="20003"/>
                    </a:ext>
                  </a:extLst>
                </a:gridCol>
                <a:gridCol w="837187">
                  <a:extLst>
                    <a:ext uri="{9D8B030D-6E8A-4147-A177-3AD203B41FA5}">
                      <a16:colId xmlns:a16="http://schemas.microsoft.com/office/drawing/2014/main" xmlns="" val="20004"/>
                    </a:ext>
                  </a:extLst>
                </a:gridCol>
              </a:tblGrid>
              <a:tr h="27094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pitchFamily="34" charset="0"/>
                          <a:cs typeface="Arial" pitchFamily="34" charset="0"/>
                        </a:rPr>
                        <a:t>Наименование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Arial" charset="0"/>
                        </a:rPr>
                        <a:t>202</a:t>
                      </a:r>
                      <a:r>
                        <a:rPr kumimoji="0" lang="en-US" sz="1200" b="1" i="0" u="none" strike="noStrike" cap="none" normalizeH="0" baseline="0" dirty="0" smtClean="0">
                          <a:ln>
                            <a:noFill/>
                          </a:ln>
                          <a:solidFill>
                            <a:schemeClr val="tx1"/>
                          </a:solidFill>
                          <a:effectLst/>
                          <a:latin typeface="Arial" charset="0"/>
                          <a:cs typeface="Arial" charset="0"/>
                        </a:rPr>
                        <a:t>5 </a:t>
                      </a:r>
                      <a:r>
                        <a:rPr kumimoji="0" lang="ru-RU" sz="1200" b="1" i="0" u="none" strike="noStrike" cap="none" normalizeH="0" baseline="0" dirty="0" smtClean="0">
                          <a:ln>
                            <a:noFill/>
                          </a:ln>
                          <a:solidFill>
                            <a:schemeClr val="tx1"/>
                          </a:solidFill>
                          <a:effectLst/>
                          <a:latin typeface="Arial" charset="0"/>
                          <a:cs typeface="Arial" charset="0"/>
                        </a:rPr>
                        <a:t>год</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Arial" charset="0"/>
                        </a:rPr>
                        <a:t>20</a:t>
                      </a:r>
                      <a:r>
                        <a:rPr kumimoji="0" lang="en-US" sz="1200" b="1" i="0" u="none" strike="noStrike" cap="none" normalizeH="0" baseline="0" dirty="0" smtClean="0">
                          <a:ln>
                            <a:noFill/>
                          </a:ln>
                          <a:solidFill>
                            <a:schemeClr val="tx1"/>
                          </a:solidFill>
                          <a:effectLst/>
                          <a:latin typeface="Arial" charset="0"/>
                          <a:cs typeface="Arial" charset="0"/>
                        </a:rPr>
                        <a:t>26 </a:t>
                      </a:r>
                      <a:r>
                        <a:rPr kumimoji="0" lang="ru-RU" sz="1200" b="1" i="0" u="none" strike="noStrike" cap="none" normalizeH="0" baseline="0" dirty="0" smtClean="0">
                          <a:ln>
                            <a:noFill/>
                          </a:ln>
                          <a:solidFill>
                            <a:schemeClr val="tx1"/>
                          </a:solidFill>
                          <a:effectLst/>
                          <a:latin typeface="Arial" charset="0"/>
                          <a:cs typeface="Arial" charset="0"/>
                        </a:rPr>
                        <a:t>год</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Arial" charset="0"/>
                        </a:rPr>
                        <a:t>20</a:t>
                      </a:r>
                      <a:r>
                        <a:rPr kumimoji="0" lang="en-US" sz="1200" b="1" i="0" u="none" strike="noStrike" cap="none" normalizeH="0" baseline="0" dirty="0" smtClean="0">
                          <a:ln>
                            <a:noFill/>
                          </a:ln>
                          <a:solidFill>
                            <a:schemeClr val="tx1"/>
                          </a:solidFill>
                          <a:effectLst/>
                          <a:latin typeface="Arial" charset="0"/>
                          <a:cs typeface="Arial" charset="0"/>
                        </a:rPr>
                        <a:t>27</a:t>
                      </a:r>
                      <a:r>
                        <a:rPr kumimoji="0" lang="ru-RU" sz="1200" b="1" i="0" u="none" strike="noStrike" cap="none" normalizeH="0" baseline="0" dirty="0" smtClean="0">
                          <a:ln>
                            <a:noFill/>
                          </a:ln>
                          <a:solidFill>
                            <a:schemeClr val="tx1"/>
                          </a:solidFill>
                          <a:effectLst/>
                          <a:latin typeface="Arial" charset="0"/>
                          <a:cs typeface="Arial" charset="0"/>
                        </a:rPr>
                        <a:t> </a:t>
                      </a:r>
                      <a:r>
                        <a:rPr kumimoji="0" lang="ru-RU" sz="1200" b="1" i="0" u="none" strike="noStrike" cap="none" normalizeH="0" baseline="0" dirty="0" smtClean="0">
                          <a:ln>
                            <a:noFill/>
                          </a:ln>
                          <a:solidFill>
                            <a:schemeClr val="tx1"/>
                          </a:solidFill>
                          <a:effectLst/>
                          <a:latin typeface="Arial" charset="0"/>
                          <a:cs typeface="Arial" charset="0"/>
                        </a:rPr>
                        <a:t>год</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Arial" charset="0"/>
                        </a:rPr>
                        <a:t>20</a:t>
                      </a:r>
                      <a:r>
                        <a:rPr kumimoji="0" lang="en-US" sz="1200" b="1" i="0" u="none" strike="noStrike" cap="none" normalizeH="0" baseline="0" dirty="0" smtClean="0">
                          <a:ln>
                            <a:noFill/>
                          </a:ln>
                          <a:solidFill>
                            <a:schemeClr val="tx1"/>
                          </a:solidFill>
                          <a:effectLst/>
                          <a:latin typeface="Arial" charset="0"/>
                          <a:cs typeface="Arial" charset="0"/>
                        </a:rPr>
                        <a:t>28</a:t>
                      </a:r>
                      <a:r>
                        <a:rPr kumimoji="0" lang="ru-RU" sz="1200" b="1" i="0" u="none" strike="noStrike" cap="none" normalizeH="0" baseline="0" dirty="0" smtClean="0">
                          <a:ln>
                            <a:noFill/>
                          </a:ln>
                          <a:solidFill>
                            <a:schemeClr val="tx1"/>
                          </a:solidFill>
                          <a:effectLst/>
                          <a:latin typeface="Arial" charset="0"/>
                          <a:cs typeface="Arial" charset="0"/>
                        </a:rPr>
                        <a:t> </a:t>
                      </a:r>
                      <a:r>
                        <a:rPr kumimoji="0" lang="ru-RU" sz="1200" b="1" i="0" u="none" strike="noStrike" cap="none" normalizeH="0" baseline="0" dirty="0" smtClean="0">
                          <a:ln>
                            <a:noFill/>
                          </a:ln>
                          <a:solidFill>
                            <a:schemeClr val="tx1"/>
                          </a:solidFill>
                          <a:effectLst/>
                          <a:latin typeface="Arial" charset="0"/>
                          <a:cs typeface="Arial" charset="0"/>
                        </a:rPr>
                        <a:t>год</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24084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dirty="0" smtClean="0">
                          <a:ln>
                            <a:noFill/>
                          </a:ln>
                          <a:solidFill>
                            <a:schemeClr val="tx1"/>
                          </a:solidFill>
                          <a:effectLst/>
                          <a:latin typeface="Arial" pitchFamily="34" charset="0"/>
                          <a:cs typeface="Arial" pitchFamily="34" charset="0"/>
                        </a:rPr>
                        <a:t>1</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charset="0"/>
                          <a:cs typeface="Arial" charset="0"/>
                        </a:rPr>
                        <a:t>2</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charset="0"/>
                          <a:cs typeface="Arial" charset="0"/>
                        </a:rPr>
                        <a:t>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charset="0"/>
                          <a:cs typeface="Arial" charset="0"/>
                        </a:rPr>
                        <a:t>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charset="0"/>
                          <a:cs typeface="Arial" charset="0"/>
                        </a:rPr>
                        <a:t>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1"/>
                  </a:ext>
                </a:extLst>
              </a:tr>
              <a:tr h="33115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smtClean="0">
                          <a:ln>
                            <a:noFill/>
                          </a:ln>
                          <a:solidFill>
                            <a:schemeClr val="tx1"/>
                          </a:solidFill>
                          <a:effectLst/>
                          <a:latin typeface="Arial" pitchFamily="34" charset="0"/>
                          <a:cs typeface="Arial" pitchFamily="34" charset="0"/>
                        </a:rPr>
                        <a:t>РАСХОДЫ – всего, млн.тенге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108,4</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95,8</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65,4</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r>
                        <a:rPr lang="kk-KZ" sz="1200" dirty="0" smtClean="0"/>
                        <a:t>    </a:t>
                      </a:r>
                      <a:r>
                        <a:rPr lang="kk-KZ" sz="1200" dirty="0" smtClean="0"/>
                        <a:t>6</a:t>
                      </a:r>
                      <a:r>
                        <a:rPr lang="en-US" sz="1200" dirty="0" smtClean="0"/>
                        <a:t>5</a:t>
                      </a:r>
                      <a:r>
                        <a:rPr lang="kk-KZ" sz="1200" dirty="0" smtClean="0"/>
                        <a:t>,</a:t>
                      </a:r>
                      <a:r>
                        <a:rPr lang="en-US" sz="1200" dirty="0" smtClean="0"/>
                        <a:t>9</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2"/>
                  </a:ext>
                </a:extLst>
              </a:tr>
              <a:tr h="26969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1" u="none" strike="noStrike" cap="none" normalizeH="0" baseline="0" dirty="0" smtClean="0">
                          <a:ln>
                            <a:noFill/>
                          </a:ln>
                          <a:solidFill>
                            <a:schemeClr val="tx1"/>
                          </a:solidFill>
                          <a:effectLst/>
                          <a:latin typeface="Arial" pitchFamily="34" charset="0"/>
                          <a:cs typeface="Arial" pitchFamily="34" charset="0"/>
                        </a:rPr>
                        <a:t>в том числе: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3"/>
                  </a:ext>
                </a:extLst>
              </a:tr>
              <a:tr h="33115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Затраты</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pitchFamily="34" charset="0"/>
                          <a:cs typeface="Arial" pitchFamily="34" charset="0"/>
                        </a:rPr>
                        <a:t>113,6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pitchFamily="34" charset="0"/>
                          <a:cs typeface="Arial" pitchFamily="34" charset="0"/>
                        </a:rPr>
                        <a:t>124,9</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200" b="1" i="0" u="none" strike="noStrike" cap="none" normalizeH="0" baseline="0" dirty="0" smtClean="0">
                          <a:ln>
                            <a:noFill/>
                          </a:ln>
                          <a:solidFill>
                            <a:schemeClr val="tx1"/>
                          </a:solidFill>
                          <a:effectLst/>
                          <a:latin typeface="Arial" pitchFamily="34" charset="0"/>
                          <a:cs typeface="Arial" pitchFamily="34" charset="0"/>
                        </a:rPr>
                        <a:t>61,6</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r>
                        <a:rPr lang="kk-KZ" sz="1200" dirty="0" smtClean="0"/>
                        <a:t>    62,0</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4"/>
                  </a:ext>
                </a:extLst>
              </a:tr>
              <a:tr h="341821">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Государственные услуги общего характера</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32</a:t>
                      </a:r>
                      <a:r>
                        <a:rPr kumimoji="0" lang="ru-RU" sz="1200" b="0" i="1" u="none" strike="noStrike" cap="none" normalizeH="0" baseline="0" dirty="0" smtClean="0">
                          <a:ln>
                            <a:noFill/>
                          </a:ln>
                          <a:solidFill>
                            <a:schemeClr val="tx1"/>
                          </a:solidFill>
                          <a:effectLst/>
                          <a:latin typeface="Arial" pitchFamily="34" charset="0"/>
                          <a:cs typeface="Arial" pitchFamily="34" charset="0"/>
                        </a:rPr>
                        <a:t>,0</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42,8</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33,8</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r>
                        <a:rPr lang="en-US" sz="1200" dirty="0" smtClean="0"/>
                        <a:t>34,3</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5"/>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Оборона</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6"/>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smtClean="0">
                          <a:ln>
                            <a:noFill/>
                          </a:ln>
                          <a:solidFill>
                            <a:schemeClr val="tx1"/>
                          </a:solidFill>
                          <a:effectLst/>
                          <a:latin typeface="Arial" pitchFamily="34" charset="0"/>
                          <a:cs typeface="Arial" pitchFamily="34" charset="0"/>
                        </a:rPr>
                        <a:t>Общественный порядок, безопасность  и др.</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endParaRPr lang="ru-RU" sz="120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7"/>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Образование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08"/>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Здравоохранение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09"/>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smtClean="0">
                          <a:ln>
                            <a:noFill/>
                          </a:ln>
                          <a:solidFill>
                            <a:schemeClr val="tx1"/>
                          </a:solidFill>
                          <a:effectLst/>
                          <a:latin typeface="Arial" pitchFamily="34" charset="0"/>
                          <a:cs typeface="Arial" pitchFamily="34" charset="0"/>
                        </a:rPr>
                        <a:t>Социальная помощь и социальное обеспечение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10"/>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Жилищно-коммунальное хозяйство</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36,7</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13,9</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12,5</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r>
                        <a:rPr lang="kk-KZ" sz="1200" dirty="0" smtClean="0"/>
                        <a:t>1</a:t>
                      </a:r>
                      <a:r>
                        <a:rPr lang="en-US" sz="1200" dirty="0" smtClean="0"/>
                        <a:t>2</a:t>
                      </a:r>
                      <a:r>
                        <a:rPr lang="kk-KZ" sz="1200" dirty="0" smtClean="0"/>
                        <a:t>,</a:t>
                      </a:r>
                      <a:r>
                        <a:rPr lang="en-US" sz="1200" dirty="0" smtClean="0"/>
                        <a:t>5</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11"/>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Культура, спорт, туризм и информационное пространство</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12"/>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Благоустройство и озеленение населённых пунктов</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9</a:t>
                      </a:r>
                      <a:r>
                        <a:rPr kumimoji="0" lang="ru-RU" sz="1200" b="0" i="1" u="none" strike="noStrike" cap="none" normalizeH="0" baseline="0" dirty="0" smtClean="0">
                          <a:ln>
                            <a:noFill/>
                          </a:ln>
                          <a:solidFill>
                            <a:schemeClr val="tx1"/>
                          </a:solidFill>
                          <a:effectLst/>
                          <a:latin typeface="Arial" pitchFamily="34" charset="0"/>
                          <a:cs typeface="Arial" pitchFamily="34" charset="0"/>
                        </a:rPr>
                        <a:t>,0</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9</a:t>
                      </a:r>
                      <a:r>
                        <a:rPr kumimoji="0" lang="ru-RU" sz="1200" b="0" i="1" u="none" strike="noStrike" cap="none" normalizeH="0" baseline="0" dirty="0" smtClean="0">
                          <a:ln>
                            <a:noFill/>
                          </a:ln>
                          <a:solidFill>
                            <a:schemeClr val="tx1"/>
                          </a:solidFill>
                          <a:effectLst/>
                          <a:latin typeface="Arial" pitchFamily="34" charset="0"/>
                          <a:cs typeface="Arial" pitchFamily="34" charset="0"/>
                        </a:rPr>
                        <a:t>,</a:t>
                      </a:r>
                      <a:r>
                        <a:rPr kumimoji="0" lang="en-US" sz="1200" b="0" i="1" u="none" strike="noStrike" cap="none" normalizeH="0" baseline="0" dirty="0" smtClean="0">
                          <a:ln>
                            <a:noFill/>
                          </a:ln>
                          <a:solidFill>
                            <a:schemeClr val="tx1"/>
                          </a:solidFill>
                          <a:effectLst/>
                          <a:latin typeface="Arial" pitchFamily="34" charset="0"/>
                          <a:cs typeface="Arial" pitchFamily="34" charset="0"/>
                        </a:rPr>
                        <a:t>7</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9</a:t>
                      </a:r>
                      <a:r>
                        <a:rPr kumimoji="0" lang="ru-RU" sz="1200" b="0" i="1" u="none" strike="noStrike" cap="none" normalizeH="0" baseline="0" dirty="0" smtClean="0">
                          <a:ln>
                            <a:noFill/>
                          </a:ln>
                          <a:solidFill>
                            <a:schemeClr val="tx1"/>
                          </a:solidFill>
                          <a:effectLst/>
                          <a:latin typeface="Arial" pitchFamily="34" charset="0"/>
                          <a:cs typeface="Arial" pitchFamily="34" charset="0"/>
                        </a:rPr>
                        <a:t>,</a:t>
                      </a:r>
                      <a:r>
                        <a:rPr kumimoji="0" lang="en-US" sz="1200" b="0" i="1" u="none" strike="noStrike" cap="none" normalizeH="0" baseline="0" dirty="0" smtClean="0">
                          <a:ln>
                            <a:noFill/>
                          </a:ln>
                          <a:solidFill>
                            <a:schemeClr val="tx1"/>
                          </a:solidFill>
                          <a:effectLst/>
                          <a:latin typeface="Arial" pitchFamily="34" charset="0"/>
                          <a:cs typeface="Arial" pitchFamily="34" charset="0"/>
                        </a:rPr>
                        <a:t>4</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r>
                        <a:rPr lang="en-US" sz="1200" dirty="0" smtClean="0"/>
                        <a:t>9</a:t>
                      </a:r>
                      <a:r>
                        <a:rPr lang="kk-KZ" sz="1200" dirty="0" smtClean="0"/>
                        <a:t>,</a:t>
                      </a:r>
                      <a:r>
                        <a:rPr lang="en-US" sz="1200" dirty="0" smtClean="0"/>
                        <a:t>4</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13"/>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Промышленность, архитектурная деятельность и др.</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14"/>
                  </a:ext>
                </a:extLst>
              </a:tr>
              <a:tr h="27439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Транспорт и коммуникации</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4</a:t>
                      </a:r>
                      <a:r>
                        <a:rPr kumimoji="0" lang="ru-RU" sz="1200" b="0" i="1" u="none" strike="noStrike" cap="none" normalizeH="0" baseline="0" dirty="0" smtClean="0">
                          <a:ln>
                            <a:noFill/>
                          </a:ln>
                          <a:solidFill>
                            <a:schemeClr val="tx1"/>
                          </a:solidFill>
                          <a:effectLst/>
                          <a:latin typeface="Arial" pitchFamily="34" charset="0"/>
                          <a:cs typeface="Arial" pitchFamily="34" charset="0"/>
                        </a:rPr>
                        <a:t>,0</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6</a:t>
                      </a:r>
                      <a:r>
                        <a:rPr kumimoji="0" lang="ru-RU" sz="1200" b="0" i="1" u="none" strike="noStrike" cap="none" normalizeH="0" baseline="0" dirty="0" smtClean="0">
                          <a:ln>
                            <a:noFill/>
                          </a:ln>
                          <a:solidFill>
                            <a:schemeClr val="tx1"/>
                          </a:solidFill>
                          <a:effectLst/>
                          <a:latin typeface="Arial" pitchFamily="34" charset="0"/>
                          <a:cs typeface="Arial" pitchFamily="34" charset="0"/>
                        </a:rPr>
                        <a:t>,0</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6</a:t>
                      </a:r>
                      <a:r>
                        <a:rPr kumimoji="0" lang="kk-KZ" sz="1200" b="0" i="1" u="none" strike="noStrike" cap="none" normalizeH="0" baseline="0" dirty="0" smtClean="0">
                          <a:ln>
                            <a:noFill/>
                          </a:ln>
                          <a:solidFill>
                            <a:schemeClr val="tx1"/>
                          </a:solidFill>
                          <a:effectLst/>
                          <a:latin typeface="Arial" pitchFamily="34" charset="0"/>
                          <a:cs typeface="Arial" pitchFamily="34" charset="0"/>
                        </a:rPr>
                        <a:t>,0</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r>
                        <a:rPr lang="kk-KZ" sz="1200" dirty="0" smtClean="0"/>
                        <a:t> </a:t>
                      </a:r>
                      <a:r>
                        <a:rPr lang="en-US" sz="1200" dirty="0" smtClean="0"/>
                        <a:t>6</a:t>
                      </a:r>
                      <a:r>
                        <a:rPr lang="kk-KZ" sz="1200" dirty="0" smtClean="0"/>
                        <a:t>,0</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15"/>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200" b="0" i="1" u="none" strike="noStrike" cap="none" normalizeH="0" baseline="0" dirty="0" smtClean="0">
                          <a:ln>
                            <a:noFill/>
                          </a:ln>
                          <a:solidFill>
                            <a:schemeClr val="tx1"/>
                          </a:solidFill>
                          <a:effectLst/>
                          <a:latin typeface="Arial" pitchFamily="34" charset="0"/>
                          <a:cs typeface="Arial" pitchFamily="34" charset="0"/>
                        </a:rPr>
                        <a:t>Развитие регионов</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lumMod val="75000"/>
                              <a:lumOff val="25000"/>
                            </a:schemeClr>
                          </a:solidFill>
                          <a:effectLst/>
                          <a:latin typeface="Arial" pitchFamily="34" charset="0"/>
                          <a:cs typeface="Arial" pitchFamily="34" charset="0"/>
                        </a:rPr>
                        <a:t>0</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lumMod val="75000"/>
                              <a:lumOff val="25000"/>
                            </a:schemeClr>
                          </a:solidFill>
                          <a:effectLst/>
                          <a:latin typeface="Arial" pitchFamily="34" charset="0"/>
                          <a:cs typeface="Arial" pitchFamily="34" charset="0"/>
                        </a:rPr>
                        <a:t>0</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lumMod val="75000"/>
                              <a:lumOff val="25000"/>
                            </a:schemeClr>
                          </a:solidFill>
                          <a:effectLst/>
                          <a:latin typeface="Arial" pitchFamily="34" charset="0"/>
                          <a:cs typeface="Arial" pitchFamily="34" charset="0"/>
                        </a:rPr>
                        <a:t>0</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r>
                        <a:rPr lang="kk-KZ" sz="1200" dirty="0" smtClean="0"/>
                        <a:t>0</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16"/>
                  </a:ext>
                </a:extLst>
              </a:tr>
              <a:tr h="27094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smtClean="0">
                          <a:ln>
                            <a:noFill/>
                          </a:ln>
                          <a:solidFill>
                            <a:schemeClr val="tx1"/>
                          </a:solidFill>
                          <a:effectLst/>
                          <a:latin typeface="Arial" pitchFamily="34" charset="0"/>
                          <a:cs typeface="Arial" pitchFamily="34" charset="0"/>
                        </a:rPr>
                        <a:t>Трансферты</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0,</a:t>
                      </a:r>
                      <a:r>
                        <a:rPr kumimoji="0" lang="en-US" sz="1200" b="0" i="1" u="none" strike="noStrike" cap="none" normalizeH="0" baseline="0" dirty="0" smtClean="0">
                          <a:ln>
                            <a:noFill/>
                          </a:ln>
                          <a:solidFill>
                            <a:schemeClr val="tx1"/>
                          </a:solidFill>
                          <a:effectLst/>
                          <a:latin typeface="Arial" pitchFamily="34" charset="0"/>
                          <a:cs typeface="Arial" pitchFamily="34" charset="0"/>
                        </a:rPr>
                        <a:t>27</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1" u="none" strike="noStrike" cap="none" normalizeH="0" baseline="0" dirty="0" smtClean="0">
                          <a:ln>
                            <a:noFill/>
                          </a:ln>
                          <a:solidFill>
                            <a:schemeClr val="tx1"/>
                          </a:solidFill>
                          <a:effectLst/>
                          <a:latin typeface="Arial" pitchFamily="34" charset="0"/>
                          <a:cs typeface="Arial" pitchFamily="34" charset="0"/>
                        </a:rPr>
                        <a:t>-</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xmlns="" val="10017"/>
                  </a:ext>
                </a:extLst>
              </a:tr>
              <a:tr h="30105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smtClean="0">
                          <a:ln>
                            <a:noFill/>
                          </a:ln>
                          <a:solidFill>
                            <a:schemeClr val="tx1"/>
                          </a:solidFill>
                          <a:effectLst/>
                          <a:latin typeface="Arial" pitchFamily="34" charset="0"/>
                          <a:cs typeface="Arial" pitchFamily="34" charset="0"/>
                        </a:rPr>
                        <a:t>Приобретение финансовых активов</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18"/>
                  </a:ext>
                </a:extLst>
              </a:tr>
              <a:tr h="30105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Бюджетные кредиты</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r>
                        <a:rPr lang="ru-RU" sz="1200" dirty="0" smtClean="0"/>
                        <a:t>           -</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r>
                        <a:rPr lang="ru-RU" sz="1200" dirty="0" smtClean="0"/>
                        <a:t>           -</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r>
                        <a:rPr lang="ru-RU" sz="1200" dirty="0" smtClean="0"/>
                        <a:t>         -</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19"/>
                  </a:ext>
                </a:extLst>
              </a:tr>
              <a:tr h="30105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pitchFamily="34" charset="0"/>
                          <a:cs typeface="Arial" pitchFamily="34" charset="0"/>
                        </a:rPr>
                        <a:t>Погашение займов</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pitchFamily="34" charset="0"/>
                          <a:cs typeface="Arial" pitchFamily="34" charset="0"/>
                        </a:rPr>
                        <a:t>2,4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pitchFamily="34" charset="0"/>
                          <a:cs typeface="Arial" pitchFamily="34" charset="0"/>
                        </a:rPr>
                        <a:t>2,4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dirty="0" smtClean="0">
                          <a:ln>
                            <a:noFill/>
                          </a:ln>
                          <a:solidFill>
                            <a:schemeClr val="tx1"/>
                          </a:solidFill>
                          <a:effectLst/>
                          <a:latin typeface="Arial" pitchFamily="34" charset="0"/>
                          <a:cs typeface="Arial" pitchFamily="34" charset="0"/>
                        </a:rPr>
                        <a:t>2,4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r>
                        <a:rPr lang="kk-KZ" sz="1200" dirty="0" smtClean="0"/>
                        <a:t>2,4</a:t>
                      </a:r>
                      <a:endParaRPr lang="ru-RU" sz="1200" dirty="0"/>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xmlns="" val="10020"/>
                  </a:ext>
                </a:extLst>
              </a:tr>
            </a:tbl>
          </a:graphicData>
        </a:graphic>
      </p:graphicFrame>
      <p:sp>
        <p:nvSpPr>
          <p:cNvPr id="5" name="Номер слайда 4"/>
          <p:cNvSpPr>
            <a:spLocks noGrp="1"/>
          </p:cNvSpPr>
          <p:nvPr>
            <p:ph type="sldNum" sz="quarter" idx="12"/>
          </p:nvPr>
        </p:nvSpPr>
        <p:spPr>
          <a:xfrm>
            <a:off x="6553200" y="6400800"/>
            <a:ext cx="2133600" cy="365125"/>
          </a:xfrm>
        </p:spPr>
        <p:txBody>
          <a:bodyPr/>
          <a:lstStyle/>
          <a:p>
            <a:pPr>
              <a:defRPr/>
            </a:pPr>
            <a:fld id="{3A33E4E5-6266-4A0E-9CDD-6763D8AAE76F}" type="slidenum">
              <a:rPr lang="ru-RU" altLang="en-US" smtClean="0">
                <a:latin typeface="+mn-lt"/>
              </a:rPr>
              <a:pPr>
                <a:defRPr/>
              </a:pPr>
              <a:t>6</a:t>
            </a:fld>
            <a:endParaRPr lang="ru-RU" altLang="en-US"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3200" dirty="0" smtClean="0">
                <a:latin typeface="Times New Roman" pitchFamily="18" charset="0"/>
                <a:cs typeface="Times New Roman" pitchFamily="18" charset="0"/>
              </a:rPr>
              <a:t>Структура расходов бюджета Тугускенского сельского округа на </a:t>
            </a:r>
            <a:r>
              <a:rPr lang="kk-KZ" sz="3200" dirty="0" smtClean="0">
                <a:latin typeface="Times New Roman" pitchFamily="18" charset="0"/>
                <a:cs typeface="Times New Roman" pitchFamily="18" charset="0"/>
              </a:rPr>
              <a:t>202</a:t>
            </a:r>
            <a:r>
              <a:rPr lang="en-US" sz="3200" dirty="0" smtClean="0">
                <a:latin typeface="Times New Roman" pitchFamily="18" charset="0"/>
                <a:cs typeface="Times New Roman" pitchFamily="18" charset="0"/>
              </a:rPr>
              <a:t>6</a:t>
            </a:r>
            <a:r>
              <a:rPr lang="kk-KZ" sz="3200" dirty="0" smtClean="0">
                <a:latin typeface="Times New Roman" pitchFamily="18" charset="0"/>
                <a:cs typeface="Times New Roman" pitchFamily="18" charset="0"/>
              </a:rPr>
              <a:t>г</a:t>
            </a:r>
            <a:r>
              <a:rPr lang="kk-KZ" sz="3200" dirty="0" smtClean="0">
                <a:latin typeface="Times New Roman" pitchFamily="18" charset="0"/>
                <a:cs typeface="Times New Roman" pitchFamily="18" charset="0"/>
              </a:rPr>
              <a:t/>
            </a:r>
            <a:br>
              <a:rPr lang="kk-KZ" sz="3200" dirty="0" smtClean="0">
                <a:latin typeface="Times New Roman" pitchFamily="18" charset="0"/>
                <a:cs typeface="Times New Roman" pitchFamily="18" charset="0"/>
              </a:rPr>
            </a:br>
            <a:r>
              <a:rPr lang="kk-KZ"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95,8</a:t>
            </a:r>
            <a:r>
              <a:rPr lang="kk-KZ"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млн.тенге) </a:t>
            </a:r>
            <a:endParaRPr lang="ru-RU" sz="32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27777779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1615</TotalTime>
  <Words>638</Words>
  <Application>Microsoft Office PowerPoint</Application>
  <PresentationFormat>Экран (4:3)</PresentationFormat>
  <Paragraphs>217</Paragraphs>
  <Slides>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Office Theme</vt:lpstr>
      <vt:lpstr>Скорректированный Гражданский бюджет ГУ «Аппарата акима Тугускенского сельского округа» на 2026-2028 годы</vt:lpstr>
      <vt:lpstr>Уважаемые посетители сайта!</vt:lpstr>
      <vt:lpstr>Основные показатели социально-экономического развития района на 2026-2028 годы</vt:lpstr>
      <vt:lpstr>Бюджет Тугускенского сельского округа на 2026-2028 годы</vt:lpstr>
      <vt:lpstr>Структура поступлений бюджета  Тугускенского сельского округа                              на 2026-2028 годы              млн.тенге </vt:lpstr>
      <vt:lpstr>Расходы бюджета Тугускенского сельского округа</vt:lpstr>
      <vt:lpstr>Структура расходов бюджета Тугускенского сельского округа на 2026г  (95,8 млн.тенге)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Гражданский бюджет Ералиевского сельского округа на 2018-2020 годы</dc:title>
  <dc:creator>User</dc:creator>
  <cp:lastModifiedBy>Lenovo</cp:lastModifiedBy>
  <cp:revision>113</cp:revision>
  <dcterms:created xsi:type="dcterms:W3CDTF">2019-01-16T00:56:55Z</dcterms:created>
  <dcterms:modified xsi:type="dcterms:W3CDTF">2026-10-29T09:54:28Z</dcterms:modified>
</cp:coreProperties>
</file>