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277" r:id="rId3"/>
    <p:sldId id="278" r:id="rId4"/>
    <p:sldId id="261" r:id="rId5"/>
    <p:sldId id="267" r:id="rId6"/>
    <p:sldId id="265" r:id="rId7"/>
    <p:sldId id="269" r:id="rId8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174" autoAdjust="0"/>
  </p:normalViewPr>
  <p:slideViewPr>
    <p:cSldViewPr>
      <p:cViewPr varScale="1">
        <p:scale>
          <a:sx n="74" d="100"/>
          <a:sy n="74" d="100"/>
        </p:scale>
        <p:origin x="-14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F079A-96A9-47AE-BB97-2A381DAF9DD6}" type="datetimeFigureOut">
              <a:rPr lang="ru-RU"/>
              <a:pPr>
                <a:defRPr/>
              </a:pPr>
              <a:t>17.08.2026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8FA651F-7027-4D61-BD78-BC73C5DA15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7898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FA651F-7027-4D61-BD78-BC73C5DA1544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716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EB50CFA-78E1-4BF3-BC87-667DF24E3D2F}" type="slidenum">
              <a:rPr lang="ru-RU" altLang="ru-RU" smtClean="0"/>
              <a:pPr/>
              <a:t>7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D3814D-4CDF-4F70-99F5-444E3935328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A53244-35F4-4D31-85BF-354821F9C50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3AF240-ECE2-41C3-A164-DB399C98256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2C41C6-29E1-4BBC-9DEE-42E155D7A23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CA3E15-F887-4D3D-BA32-3FACDEBDF69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D16999-ACFA-42D1-AFA7-A6FC02DD033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74A6DC-632B-47A2-87B2-66F15E967E1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103A0D-3E07-49D6-8A03-EFAC93AA953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B6A77C-3F71-49F2-9264-34F3B9AFA20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A3BC12-031A-44A6-901A-C6DE6014BA0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5B52E2-C76A-4285-BE85-5707F1026AE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199C25-416C-4C37-BBD8-D5CEB01B64E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28AF9-94BE-4651-8B9F-9413FD5E04E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42CBBB-85BF-4971-9E7E-5397451818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BB9600-419D-45CF-9971-0A7211082FD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1FC5FEB-65C1-4D83-9704-3FCFD273933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549275"/>
            <a:ext cx="7772400" cy="1799605"/>
          </a:xfrm>
        </p:spPr>
        <p:txBody>
          <a:bodyPr/>
          <a:lstStyle/>
          <a:p>
            <a:pPr eaLnBrk="1" hangingPunct="1"/>
            <a:r>
              <a:rPr lang="ru-RU" altLang="ru-RU" sz="3200" dirty="0" err="1">
                <a:solidFill>
                  <a:schemeClr val="hlink"/>
                </a:solidFill>
              </a:rPr>
              <a:t>Бюджеттік</a:t>
            </a:r>
            <a:r>
              <a:rPr lang="ru-RU" altLang="ru-RU" sz="3200" dirty="0">
                <a:solidFill>
                  <a:schemeClr val="hlink"/>
                </a:solidFill>
              </a:rPr>
              <a:t> </a:t>
            </a:r>
            <a:r>
              <a:rPr lang="ru-RU" altLang="ru-RU" sz="3200" dirty="0" err="1">
                <a:solidFill>
                  <a:schemeClr val="hlink"/>
                </a:solidFill>
              </a:rPr>
              <a:t>бағдарламалардың</a:t>
            </a:r>
            <a:r>
              <a:rPr lang="ru-RU" altLang="ru-RU" sz="3200" dirty="0">
                <a:solidFill>
                  <a:schemeClr val="hlink"/>
                </a:solidFill>
              </a:rPr>
              <a:t> </a:t>
            </a:r>
            <a:r>
              <a:rPr lang="ru-RU" altLang="ru-RU" sz="3200" dirty="0" err="1">
                <a:solidFill>
                  <a:schemeClr val="hlink"/>
                </a:solidFill>
              </a:rPr>
              <a:t>әкімшісі</a:t>
            </a:r>
            <a:r>
              <a:rPr lang="ru-RU" altLang="ru-RU" sz="3200" dirty="0">
                <a:solidFill>
                  <a:schemeClr val="hlink"/>
                </a:solidFill>
              </a:rPr>
              <a:t> «</a:t>
            </a:r>
            <a:r>
              <a:rPr lang="ru-RU" altLang="ru-RU" sz="3200" dirty="0" err="1">
                <a:solidFill>
                  <a:schemeClr val="hlink"/>
                </a:solidFill>
              </a:rPr>
              <a:t>Успен</a:t>
            </a:r>
            <a:r>
              <a:rPr lang="ru-RU" altLang="ru-RU" sz="3200" dirty="0">
                <a:solidFill>
                  <a:schemeClr val="hlink"/>
                </a:solidFill>
              </a:rPr>
              <a:t> </a:t>
            </a:r>
            <a:r>
              <a:rPr lang="ru-RU" altLang="ru-RU" sz="3200" dirty="0" err="1">
                <a:solidFill>
                  <a:schemeClr val="hlink"/>
                </a:solidFill>
              </a:rPr>
              <a:t>ауданының</a:t>
            </a:r>
            <a:r>
              <a:rPr lang="ru-RU" altLang="ru-RU" sz="3200" dirty="0">
                <a:solidFill>
                  <a:schemeClr val="hlink"/>
                </a:solidFill>
              </a:rPr>
              <a:t> </a:t>
            </a:r>
            <a:r>
              <a:rPr lang="ru-RU" altLang="ru-RU" sz="3200" dirty="0" err="1">
                <a:solidFill>
                  <a:schemeClr val="hlink"/>
                </a:solidFill>
              </a:rPr>
              <a:t>жұмыспен</a:t>
            </a:r>
            <a:r>
              <a:rPr lang="ru-RU" altLang="ru-RU" sz="3200" dirty="0">
                <a:solidFill>
                  <a:schemeClr val="hlink"/>
                </a:solidFill>
              </a:rPr>
              <a:t> </a:t>
            </a:r>
            <a:r>
              <a:rPr lang="ru-RU" altLang="ru-RU" sz="3200" dirty="0" err="1">
                <a:solidFill>
                  <a:schemeClr val="hlink"/>
                </a:solidFill>
              </a:rPr>
              <a:t>қамту</a:t>
            </a:r>
            <a:r>
              <a:rPr lang="ru-RU" altLang="ru-RU" sz="3200" dirty="0">
                <a:solidFill>
                  <a:schemeClr val="hlink"/>
                </a:solidFill>
              </a:rPr>
              <a:t> </a:t>
            </a:r>
            <a:r>
              <a:rPr lang="ru-RU" altLang="ru-RU" sz="3200" dirty="0" err="1">
                <a:solidFill>
                  <a:schemeClr val="hlink"/>
                </a:solidFill>
              </a:rPr>
              <a:t>және</a:t>
            </a:r>
            <a:r>
              <a:rPr lang="ru-RU" altLang="ru-RU" sz="3200" dirty="0">
                <a:solidFill>
                  <a:schemeClr val="hlink"/>
                </a:solidFill>
              </a:rPr>
              <a:t> </a:t>
            </a:r>
            <a:r>
              <a:rPr lang="ru-RU" altLang="ru-RU" sz="3200" dirty="0" err="1">
                <a:solidFill>
                  <a:schemeClr val="hlink"/>
                </a:solidFill>
              </a:rPr>
              <a:t>әлеуметтік</a:t>
            </a:r>
            <a:r>
              <a:rPr lang="ru-RU" altLang="ru-RU" sz="3200" dirty="0">
                <a:solidFill>
                  <a:schemeClr val="hlink"/>
                </a:solidFill>
              </a:rPr>
              <a:t> </a:t>
            </a:r>
            <a:r>
              <a:rPr lang="ru-RU" altLang="ru-RU" sz="3200" dirty="0" err="1">
                <a:solidFill>
                  <a:schemeClr val="hlink"/>
                </a:solidFill>
              </a:rPr>
              <a:t>бағдарламалар</a:t>
            </a:r>
            <a:r>
              <a:rPr lang="ru-RU" altLang="ru-RU" sz="3200" dirty="0">
                <a:solidFill>
                  <a:schemeClr val="hlink"/>
                </a:solidFill>
              </a:rPr>
              <a:t> </a:t>
            </a:r>
            <a:r>
              <a:rPr lang="ru-RU" altLang="ru-RU" sz="3200" dirty="0" err="1">
                <a:solidFill>
                  <a:schemeClr val="hlink"/>
                </a:solidFill>
              </a:rPr>
              <a:t>бөлімі</a:t>
            </a:r>
            <a:r>
              <a:rPr lang="ru-RU" altLang="ru-RU" sz="3200" dirty="0">
                <a:solidFill>
                  <a:schemeClr val="hlink"/>
                </a:solidFill>
              </a:rPr>
              <a:t>» </a:t>
            </a:r>
            <a:r>
              <a:rPr lang="ru-RU" altLang="ru-RU" sz="3200" dirty="0" err="1">
                <a:solidFill>
                  <a:schemeClr val="hlink"/>
                </a:solidFill>
              </a:rPr>
              <a:t>мемлекеттік</a:t>
            </a:r>
            <a:r>
              <a:rPr lang="ru-RU" altLang="ru-RU" sz="3200" dirty="0">
                <a:solidFill>
                  <a:schemeClr val="hlink"/>
                </a:solidFill>
              </a:rPr>
              <a:t> </a:t>
            </a:r>
            <a:r>
              <a:rPr lang="ru-RU" altLang="ru-RU" sz="3200" dirty="0" err="1">
                <a:solidFill>
                  <a:schemeClr val="hlink"/>
                </a:solidFill>
              </a:rPr>
              <a:t>мекемесі</a:t>
            </a:r>
            <a:endParaRPr lang="ru-RU" altLang="ru-RU" sz="3200" dirty="0">
              <a:solidFill>
                <a:schemeClr val="hlink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7877" y="2924944"/>
            <a:ext cx="6218459" cy="2088231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1800" dirty="0" err="1">
                <a:solidFill>
                  <a:schemeClr val="hlink"/>
                </a:solidFill>
              </a:rPr>
              <a:t>Успен</a:t>
            </a:r>
            <a:r>
              <a:rPr lang="ru-RU" altLang="ru-RU" sz="1800" dirty="0">
                <a:solidFill>
                  <a:schemeClr val="hlink"/>
                </a:solidFill>
              </a:rPr>
              <a:t> </a:t>
            </a:r>
            <a:r>
              <a:rPr lang="ru-RU" altLang="ru-RU" sz="1800" dirty="0" err="1">
                <a:solidFill>
                  <a:schemeClr val="hlink"/>
                </a:solidFill>
              </a:rPr>
              <a:t>ауданының</a:t>
            </a:r>
            <a:r>
              <a:rPr lang="ru-RU" altLang="ru-RU" sz="1800" dirty="0">
                <a:solidFill>
                  <a:schemeClr val="hlink"/>
                </a:solidFill>
              </a:rPr>
              <a:t> </a:t>
            </a:r>
            <a:r>
              <a:rPr lang="ru-RU" altLang="ru-RU" sz="1800" dirty="0" err="1">
                <a:solidFill>
                  <a:schemeClr val="hlink"/>
                </a:solidFill>
              </a:rPr>
              <a:t>жұмыспен</a:t>
            </a:r>
            <a:r>
              <a:rPr lang="ru-RU" altLang="ru-RU" sz="1800" dirty="0">
                <a:solidFill>
                  <a:schemeClr val="hlink"/>
                </a:solidFill>
              </a:rPr>
              <a:t> </a:t>
            </a:r>
            <a:r>
              <a:rPr lang="ru-RU" altLang="ru-RU" sz="1800" dirty="0" err="1">
                <a:solidFill>
                  <a:schemeClr val="hlink"/>
                </a:solidFill>
              </a:rPr>
              <a:t>қамту</a:t>
            </a:r>
            <a:r>
              <a:rPr lang="ru-RU" altLang="ru-RU" sz="1800" dirty="0">
                <a:solidFill>
                  <a:schemeClr val="hlink"/>
                </a:solidFill>
              </a:rPr>
              <a:t> </a:t>
            </a:r>
            <a:r>
              <a:rPr lang="ru-RU" altLang="ru-RU" sz="1800" dirty="0" err="1">
                <a:solidFill>
                  <a:schemeClr val="hlink"/>
                </a:solidFill>
              </a:rPr>
              <a:t>және</a:t>
            </a:r>
            <a:r>
              <a:rPr lang="ru-RU" altLang="ru-RU" sz="1800" dirty="0">
                <a:solidFill>
                  <a:schemeClr val="hlink"/>
                </a:solidFill>
              </a:rPr>
              <a:t> </a:t>
            </a:r>
            <a:r>
              <a:rPr lang="ru-RU" altLang="ru-RU" sz="1800" dirty="0" err="1">
                <a:solidFill>
                  <a:schemeClr val="hlink"/>
                </a:solidFill>
              </a:rPr>
              <a:t>әлеуметтік</a:t>
            </a:r>
            <a:r>
              <a:rPr lang="ru-RU" altLang="ru-RU" sz="1800" dirty="0">
                <a:solidFill>
                  <a:schemeClr val="hlink"/>
                </a:solidFill>
              </a:rPr>
              <a:t> </a:t>
            </a:r>
            <a:r>
              <a:rPr lang="ru-RU" altLang="ru-RU" sz="1800" dirty="0" err="1">
                <a:solidFill>
                  <a:schemeClr val="hlink"/>
                </a:solidFill>
              </a:rPr>
              <a:t>бағдарламалар</a:t>
            </a:r>
            <a:r>
              <a:rPr lang="ru-RU" altLang="ru-RU" sz="1800" dirty="0">
                <a:solidFill>
                  <a:schemeClr val="hlink"/>
                </a:solidFill>
              </a:rPr>
              <a:t> </a:t>
            </a:r>
            <a:r>
              <a:rPr lang="ru-RU" altLang="ru-RU" sz="1800" dirty="0" err="1">
                <a:solidFill>
                  <a:schemeClr val="hlink"/>
                </a:solidFill>
              </a:rPr>
              <a:t>бөлімі</a:t>
            </a:r>
            <a:r>
              <a:rPr lang="ru-RU" altLang="ru-RU" sz="1800" dirty="0">
                <a:solidFill>
                  <a:schemeClr val="hlink"/>
                </a:solidFill>
              </a:rPr>
              <a:t> </a:t>
            </a:r>
            <a:r>
              <a:rPr lang="ru-RU" altLang="ru-RU" sz="1800" dirty="0" err="1">
                <a:solidFill>
                  <a:schemeClr val="hlink"/>
                </a:solidFill>
              </a:rPr>
              <a:t>мемлекеттік</a:t>
            </a:r>
            <a:r>
              <a:rPr lang="ru-RU" altLang="ru-RU" sz="1800" dirty="0">
                <a:solidFill>
                  <a:schemeClr val="hlink"/>
                </a:solidFill>
              </a:rPr>
              <a:t> </a:t>
            </a:r>
            <a:r>
              <a:rPr lang="ru-RU" altLang="ru-RU" sz="1800" dirty="0" err="1">
                <a:solidFill>
                  <a:schemeClr val="hlink"/>
                </a:solidFill>
              </a:rPr>
              <a:t>мекемесінің</a:t>
            </a:r>
            <a:r>
              <a:rPr lang="ru-RU" altLang="ru-RU" sz="1800" dirty="0">
                <a:solidFill>
                  <a:schemeClr val="hlink"/>
                </a:solidFill>
              </a:rPr>
              <a:t> 2026-2028 </a:t>
            </a:r>
            <a:r>
              <a:rPr lang="ru-RU" altLang="ru-RU" sz="1800" dirty="0" err="1">
                <a:solidFill>
                  <a:schemeClr val="hlink"/>
                </a:solidFill>
              </a:rPr>
              <a:t>жылдарға</a:t>
            </a:r>
            <a:r>
              <a:rPr lang="ru-RU" altLang="ru-RU" sz="1800" dirty="0">
                <a:solidFill>
                  <a:schemeClr val="hlink"/>
                </a:solidFill>
              </a:rPr>
              <a:t> </a:t>
            </a:r>
            <a:r>
              <a:rPr lang="ru-RU" altLang="ru-RU" sz="1800" dirty="0" err="1">
                <a:solidFill>
                  <a:schemeClr val="hlink"/>
                </a:solidFill>
              </a:rPr>
              <a:t>арналған</a:t>
            </a:r>
            <a:r>
              <a:rPr lang="ru-RU" altLang="ru-RU" sz="1800" dirty="0">
                <a:solidFill>
                  <a:schemeClr val="hlink"/>
                </a:solidFill>
              </a:rPr>
              <a:t> </a:t>
            </a:r>
            <a:r>
              <a:rPr lang="ru-RU" altLang="ru-RU" sz="1800" dirty="0" err="1">
                <a:solidFill>
                  <a:schemeClr val="hlink"/>
                </a:solidFill>
              </a:rPr>
              <a:t>азаматтық</a:t>
            </a:r>
            <a:r>
              <a:rPr lang="ru-RU" altLang="ru-RU" sz="1800" dirty="0">
                <a:solidFill>
                  <a:schemeClr val="hlink"/>
                </a:solidFill>
              </a:rPr>
              <a:t> </a:t>
            </a:r>
            <a:r>
              <a:rPr lang="ru-RU" altLang="ru-RU" sz="1800" dirty="0" err="1">
                <a:solidFill>
                  <a:schemeClr val="hlink"/>
                </a:solidFill>
              </a:rPr>
              <a:t>бюджеті</a:t>
            </a:r>
            <a:r>
              <a:rPr lang="ru-RU" altLang="ru-RU" sz="1800" dirty="0">
                <a:solidFill>
                  <a:schemeClr val="hlink"/>
                </a:solidFill>
              </a:rPr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kk-KZ" altLang="ru-RU" sz="1800" dirty="0">
                <a:solidFill>
                  <a:schemeClr val="hlink"/>
                </a:solidFill>
              </a:rPr>
              <a:t>Аудандық маслихаттын 2026 жылдын </a:t>
            </a:r>
            <a:r>
              <a:rPr lang="kk-KZ" altLang="ru-RU" sz="1800" smtClean="0">
                <a:solidFill>
                  <a:schemeClr val="hlink"/>
                </a:solidFill>
              </a:rPr>
              <a:t>27</a:t>
            </a:r>
            <a:r>
              <a:rPr lang="kk-KZ" altLang="ru-RU" sz="1800" smtClean="0">
                <a:solidFill>
                  <a:schemeClr val="hlink"/>
                </a:solidFill>
              </a:rPr>
              <a:t> шілденен Успен </a:t>
            </a:r>
            <a:r>
              <a:rPr lang="kk-KZ" altLang="ru-RU" sz="1800" dirty="0">
                <a:solidFill>
                  <a:schemeClr val="hlink"/>
                </a:solidFill>
              </a:rPr>
              <a:t>аудандық маслихатының 2025 жылдың  17 желтөқсандағы </a:t>
            </a:r>
            <a:r>
              <a:rPr lang="ru-RU" altLang="ru-RU" sz="1800" dirty="0">
                <a:solidFill>
                  <a:schemeClr val="hlink"/>
                </a:solidFill>
              </a:rPr>
              <a:t>«202</a:t>
            </a:r>
            <a:r>
              <a:rPr lang="en-US" altLang="ru-RU" sz="1800" dirty="0">
                <a:solidFill>
                  <a:schemeClr val="hlink"/>
                </a:solidFill>
              </a:rPr>
              <a:t>6</a:t>
            </a:r>
            <a:r>
              <a:rPr lang="ru-RU" altLang="ru-RU" sz="1800" dirty="0">
                <a:solidFill>
                  <a:schemeClr val="hlink"/>
                </a:solidFill>
              </a:rPr>
              <a:t> – 202</a:t>
            </a:r>
            <a:r>
              <a:rPr lang="en-US" altLang="ru-RU" sz="1800" dirty="0">
                <a:solidFill>
                  <a:schemeClr val="hlink"/>
                </a:solidFill>
              </a:rPr>
              <a:t>8 </a:t>
            </a:r>
            <a:r>
              <a:rPr lang="ru-RU" altLang="ru-RU" sz="1800" dirty="0" err="1">
                <a:solidFill>
                  <a:schemeClr val="hlink"/>
                </a:solidFill>
              </a:rPr>
              <a:t>жылдарға</a:t>
            </a:r>
            <a:r>
              <a:rPr lang="ru-RU" altLang="ru-RU" sz="1800" dirty="0">
                <a:solidFill>
                  <a:schemeClr val="hlink"/>
                </a:solidFill>
              </a:rPr>
              <a:t> </a:t>
            </a:r>
            <a:r>
              <a:rPr lang="ru-RU" altLang="ru-RU" sz="1800" dirty="0" err="1">
                <a:solidFill>
                  <a:schemeClr val="hlink"/>
                </a:solidFill>
              </a:rPr>
              <a:t>арналған</a:t>
            </a:r>
            <a:r>
              <a:rPr lang="ru-RU" altLang="ru-RU" sz="1800" dirty="0">
                <a:solidFill>
                  <a:schemeClr val="hlink"/>
                </a:solidFill>
              </a:rPr>
              <a:t> «</a:t>
            </a:r>
            <a:r>
              <a:rPr lang="ru-RU" altLang="ru-RU" sz="1800" dirty="0" err="1">
                <a:solidFill>
                  <a:schemeClr val="hlink"/>
                </a:solidFill>
              </a:rPr>
              <a:t>Успен</a:t>
            </a:r>
            <a:r>
              <a:rPr lang="ru-RU" altLang="ru-RU" sz="1800" dirty="0">
                <a:solidFill>
                  <a:schemeClr val="hlink"/>
                </a:solidFill>
              </a:rPr>
              <a:t> </a:t>
            </a:r>
            <a:r>
              <a:rPr lang="ru-RU" altLang="ru-RU" sz="1800" dirty="0" err="1">
                <a:solidFill>
                  <a:schemeClr val="hlink"/>
                </a:solidFill>
              </a:rPr>
              <a:t>ауданды</a:t>
            </a:r>
            <a:r>
              <a:rPr lang="kk-KZ" altLang="ru-RU" sz="1800" dirty="0">
                <a:solidFill>
                  <a:schemeClr val="hlink"/>
                </a:solidFill>
              </a:rPr>
              <a:t>қ бюджет туралы </a:t>
            </a:r>
            <a:r>
              <a:rPr lang="ru-RU" altLang="ru-RU" sz="1800" dirty="0">
                <a:solidFill>
                  <a:schemeClr val="hlink"/>
                </a:solidFill>
              </a:rPr>
              <a:t>№</a:t>
            </a:r>
            <a:r>
              <a:rPr lang="kk-KZ" altLang="ru-RU" sz="1800" dirty="0" smtClean="0">
                <a:solidFill>
                  <a:schemeClr val="hlink"/>
                </a:solidFill>
              </a:rPr>
              <a:t>241/54 </a:t>
            </a:r>
            <a:r>
              <a:rPr lang="kk-KZ" altLang="ru-RU" sz="1800" dirty="0">
                <a:solidFill>
                  <a:schemeClr val="hlink"/>
                </a:solidFill>
              </a:rPr>
              <a:t>шешіміне сәйкес шешіміне сәйкес 2026 жылға арналған</a:t>
            </a:r>
            <a:r>
              <a:rPr lang="en-US" altLang="ru-RU" sz="1800" dirty="0">
                <a:solidFill>
                  <a:schemeClr val="hlink"/>
                </a:solidFill>
              </a:rPr>
              <a:t> </a:t>
            </a:r>
            <a:r>
              <a:rPr lang="kk-KZ" altLang="ru-RU" sz="1800" dirty="0">
                <a:solidFill>
                  <a:schemeClr val="hlink"/>
                </a:solidFill>
              </a:rPr>
              <a:t>бюджеті</a:t>
            </a:r>
            <a:endParaRPr lang="ru-RU" altLang="ru-RU" sz="1800" dirty="0">
              <a:solidFill>
                <a:schemeClr val="hlink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ru-RU" altLang="ru-RU" sz="1800" dirty="0">
              <a:solidFill>
                <a:schemeClr val="hlink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ru-RU" altLang="ru-RU" sz="1800" dirty="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4"/>
          <p:cNvSpPr txBox="1">
            <a:spLocks/>
          </p:cNvSpPr>
          <p:nvPr/>
        </p:nvSpPr>
        <p:spPr>
          <a:xfrm>
            <a:off x="2928926" y="928670"/>
            <a:ext cx="2714644" cy="50006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/>
          <a:lstStyle/>
          <a:p>
            <a:pPr algn="ctr" eaLnBrk="0" hangingPunct="0">
              <a:defRPr/>
            </a:pPr>
            <a:r>
              <a:rPr lang="ru-RU" sz="2200" b="1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Исполнение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143108" y="214290"/>
            <a:ext cx="4393382" cy="43088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ru-RU" sz="2200" b="1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Схема  бюджетного  процесса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357422" y="1643050"/>
            <a:ext cx="4173643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200" b="1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Отдел</a:t>
            </a:r>
            <a:r>
              <a:rPr lang="ru-RU" sz="2400" b="1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2200" b="1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внутренней политики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14348" y="2357430"/>
            <a:ext cx="7062766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200" b="1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Составление</a:t>
            </a:r>
            <a:r>
              <a:rPr lang="ru-RU" sz="2400" b="1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 </a:t>
            </a:r>
            <a:r>
              <a:rPr lang="ru-RU" sz="2200" b="1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сводного  плана  финансирования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857224" y="4500570"/>
            <a:ext cx="7500990" cy="76944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200" b="1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Формирование  годового  отчета  по  исполнению  бюджета отдела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57158" y="5572140"/>
            <a:ext cx="8429684" cy="76944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200" b="1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Внесение  изменений  в  сводный план  финансирования отдела  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71472" y="3286124"/>
            <a:ext cx="8286808" cy="76944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200" b="1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Утверждение  годового  отчета  по  исполнению  бюджета  решением  </a:t>
            </a:r>
            <a:r>
              <a:rPr lang="ru-RU" sz="2200" b="1" dirty="0" err="1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районого</a:t>
            </a:r>
            <a:r>
              <a:rPr lang="ru-RU" sz="2200" b="1" dirty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маслихата  </a:t>
            </a:r>
          </a:p>
        </p:txBody>
      </p:sp>
      <p:grpSp>
        <p:nvGrpSpPr>
          <p:cNvPr id="2" name="Group 51"/>
          <p:cNvGrpSpPr>
            <a:grpSpLocks noChangeAspect="1"/>
          </p:cNvGrpSpPr>
          <p:nvPr/>
        </p:nvGrpSpPr>
        <p:grpSpPr bwMode="auto">
          <a:xfrm>
            <a:off x="-30163" y="0"/>
            <a:ext cx="8974138" cy="6661150"/>
            <a:chOff x="4683" y="2440"/>
            <a:chExt cx="7608" cy="4950"/>
          </a:xfrm>
        </p:grpSpPr>
        <p:sp>
          <p:nvSpPr>
            <p:cNvPr id="10" name="AutoShape 84"/>
            <p:cNvSpPr>
              <a:spLocks noChangeAspect="1" noChangeArrowheads="1" noTextEdit="1"/>
            </p:cNvSpPr>
            <p:nvPr/>
          </p:nvSpPr>
          <p:spPr bwMode="auto">
            <a:xfrm>
              <a:off x="4683" y="2440"/>
              <a:ext cx="7470" cy="4950"/>
            </a:xfrm>
            <a:prstGeom prst="rect">
              <a:avLst/>
            </a:prstGeom>
            <a:solidFill>
              <a:srgbClr val="CCEC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Rectangle 83"/>
            <p:cNvSpPr>
              <a:spLocks noChangeArrowheads="1"/>
            </p:cNvSpPr>
            <p:nvPr/>
          </p:nvSpPr>
          <p:spPr bwMode="auto">
            <a:xfrm>
              <a:off x="9455" y="3059"/>
              <a:ext cx="1510" cy="27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4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Орындау</a:t>
              </a:r>
              <a:endPara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Rectangle 82"/>
            <p:cNvSpPr>
              <a:spLocks noChangeArrowheads="1"/>
            </p:cNvSpPr>
            <p:nvPr/>
          </p:nvSpPr>
          <p:spPr bwMode="auto">
            <a:xfrm>
              <a:off x="5959" y="3059"/>
              <a:ext cx="1517" cy="27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4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Жоспарлау</a:t>
              </a:r>
              <a:endPara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Line 81"/>
            <p:cNvSpPr>
              <a:spLocks noChangeShapeType="1"/>
            </p:cNvSpPr>
            <p:nvPr/>
          </p:nvSpPr>
          <p:spPr bwMode="auto">
            <a:xfrm>
              <a:off x="7476" y="3149"/>
              <a:ext cx="1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Rectangle 80"/>
            <p:cNvSpPr>
              <a:spLocks noChangeArrowheads="1"/>
            </p:cNvSpPr>
            <p:nvPr/>
          </p:nvSpPr>
          <p:spPr bwMode="auto">
            <a:xfrm>
              <a:off x="7206" y="2519"/>
              <a:ext cx="2522" cy="40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600" b="1" dirty="0" err="1">
                  <a:solidFill>
                    <a:srgbClr val="0000FF"/>
                  </a:solidFill>
                  <a:latin typeface="Arial" pitchFamily="34" charset="0"/>
                  <a:cs typeface="Times New Roman" pitchFamily="18" charset="0"/>
                </a:rPr>
                <a:t>Бюджеттік</a:t>
              </a:r>
              <a:r>
                <a:rPr lang="ru-RU" sz="1600" b="1" dirty="0">
                  <a:solidFill>
                    <a:srgbClr val="0000FF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600" b="1" dirty="0" err="1">
                  <a:solidFill>
                    <a:srgbClr val="0000FF"/>
                  </a:solidFill>
                  <a:latin typeface="Arial" pitchFamily="34" charset="0"/>
                  <a:cs typeface="Times New Roman" pitchFamily="18" charset="0"/>
                </a:rPr>
                <a:t>процестің</a:t>
              </a:r>
              <a:r>
                <a:rPr lang="ru-RU" sz="1600" b="1" dirty="0">
                  <a:solidFill>
                    <a:srgbClr val="0000FF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600" b="1" dirty="0" err="1">
                  <a:solidFill>
                    <a:srgbClr val="0000FF"/>
                  </a:solidFill>
                  <a:latin typeface="Arial" pitchFamily="34" charset="0"/>
                  <a:cs typeface="Times New Roman" pitchFamily="18" charset="0"/>
                </a:rPr>
                <a:t>сызбасы</a:t>
              </a:r>
              <a:endParaRPr lang="ru-RU" dirty="0">
                <a:solidFill>
                  <a:srgbClr val="0000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Line 79"/>
            <p:cNvSpPr>
              <a:spLocks noChangeShapeType="1"/>
            </p:cNvSpPr>
            <p:nvPr/>
          </p:nvSpPr>
          <p:spPr bwMode="auto">
            <a:xfrm>
              <a:off x="9456" y="2924"/>
              <a:ext cx="675" cy="1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Line 78"/>
            <p:cNvSpPr>
              <a:spLocks noChangeShapeType="1"/>
            </p:cNvSpPr>
            <p:nvPr/>
          </p:nvSpPr>
          <p:spPr bwMode="auto">
            <a:xfrm flipH="1">
              <a:off x="7026" y="2924"/>
              <a:ext cx="630" cy="1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Rectangle 77"/>
            <p:cNvSpPr>
              <a:spLocks noChangeArrowheads="1"/>
            </p:cNvSpPr>
            <p:nvPr/>
          </p:nvSpPr>
          <p:spPr bwMode="auto">
            <a:xfrm>
              <a:off x="7656" y="3419"/>
              <a:ext cx="1709" cy="51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4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Жергілікті</a:t>
              </a:r>
              <a:r>
                <a:rPr lang="ru-RU" sz="14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4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атқарушы</a:t>
              </a:r>
              <a:r>
                <a:rPr lang="ru-RU" sz="14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орган</a:t>
              </a:r>
              <a:endPara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Line 76"/>
            <p:cNvSpPr>
              <a:spLocks noChangeShapeType="1"/>
            </p:cNvSpPr>
            <p:nvPr/>
          </p:nvSpPr>
          <p:spPr bwMode="auto">
            <a:xfrm>
              <a:off x="6666" y="3329"/>
              <a:ext cx="990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Line 75"/>
            <p:cNvSpPr>
              <a:spLocks noChangeShapeType="1"/>
            </p:cNvSpPr>
            <p:nvPr/>
          </p:nvSpPr>
          <p:spPr bwMode="auto">
            <a:xfrm flipH="1">
              <a:off x="9366" y="3329"/>
              <a:ext cx="990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Line 72"/>
            <p:cNvSpPr>
              <a:spLocks noChangeShapeType="1"/>
            </p:cNvSpPr>
            <p:nvPr/>
          </p:nvSpPr>
          <p:spPr bwMode="auto">
            <a:xfrm>
              <a:off x="9366" y="3689"/>
              <a:ext cx="1721" cy="3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Line 71"/>
            <p:cNvSpPr>
              <a:spLocks noChangeShapeType="1"/>
            </p:cNvSpPr>
            <p:nvPr/>
          </p:nvSpPr>
          <p:spPr bwMode="auto">
            <a:xfrm flipH="1">
              <a:off x="6326" y="3689"/>
              <a:ext cx="1330" cy="24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Line 69"/>
            <p:cNvSpPr>
              <a:spLocks noChangeShapeType="1"/>
            </p:cNvSpPr>
            <p:nvPr/>
          </p:nvSpPr>
          <p:spPr bwMode="auto">
            <a:xfrm flipH="1">
              <a:off x="6326" y="5129"/>
              <a:ext cx="0" cy="1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Line 68"/>
            <p:cNvSpPr>
              <a:spLocks noChangeShapeType="1"/>
            </p:cNvSpPr>
            <p:nvPr/>
          </p:nvSpPr>
          <p:spPr bwMode="auto">
            <a:xfrm flipH="1">
              <a:off x="5856" y="5939"/>
              <a:ext cx="63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Line 67"/>
            <p:cNvSpPr>
              <a:spLocks noChangeShapeType="1"/>
            </p:cNvSpPr>
            <p:nvPr/>
          </p:nvSpPr>
          <p:spPr bwMode="auto">
            <a:xfrm>
              <a:off x="5856" y="6839"/>
              <a:ext cx="1" cy="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Line 65"/>
            <p:cNvSpPr>
              <a:spLocks noChangeShapeType="1"/>
            </p:cNvSpPr>
            <p:nvPr/>
          </p:nvSpPr>
          <p:spPr bwMode="auto">
            <a:xfrm flipH="1">
              <a:off x="11284" y="4612"/>
              <a:ext cx="1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Line 64"/>
            <p:cNvSpPr>
              <a:spLocks noChangeShapeType="1"/>
            </p:cNvSpPr>
            <p:nvPr/>
          </p:nvSpPr>
          <p:spPr bwMode="auto">
            <a:xfrm>
              <a:off x="11286" y="5444"/>
              <a:ext cx="1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Line 63"/>
            <p:cNvSpPr>
              <a:spLocks noChangeShapeType="1"/>
            </p:cNvSpPr>
            <p:nvPr/>
          </p:nvSpPr>
          <p:spPr bwMode="auto">
            <a:xfrm>
              <a:off x="11287" y="6389"/>
              <a:ext cx="1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Oval 62"/>
            <p:cNvSpPr>
              <a:spLocks noChangeArrowheads="1"/>
            </p:cNvSpPr>
            <p:nvPr/>
          </p:nvSpPr>
          <p:spPr bwMode="auto">
            <a:xfrm>
              <a:off x="9231" y="4814"/>
              <a:ext cx="3060" cy="63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Қаржыландырудың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жиынтық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жоспарына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өзгерістер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енгізу</a:t>
              </a:r>
              <a:endPara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Oval 61"/>
            <p:cNvSpPr>
              <a:spLocks noChangeArrowheads="1"/>
            </p:cNvSpPr>
            <p:nvPr/>
          </p:nvSpPr>
          <p:spPr bwMode="auto">
            <a:xfrm>
              <a:off x="9751" y="4060"/>
              <a:ext cx="2429" cy="54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Қаржыландырудың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жиынтық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жоспарын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жасау</a:t>
              </a:r>
              <a:endPara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Oval 60"/>
            <p:cNvSpPr>
              <a:spLocks noChangeArrowheads="1"/>
            </p:cNvSpPr>
            <p:nvPr/>
          </p:nvSpPr>
          <p:spPr bwMode="auto">
            <a:xfrm>
              <a:off x="4865" y="3937"/>
              <a:ext cx="3475" cy="562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Әлеуметтік-экономикалық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даму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және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бюджеттік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параметрлер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болжамын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әзірлеу</a:t>
              </a:r>
              <a:endPara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Oval 59"/>
            <p:cNvSpPr>
              <a:spLocks noChangeArrowheads="1"/>
            </p:cNvSpPr>
            <p:nvPr/>
          </p:nvSpPr>
          <p:spPr bwMode="auto">
            <a:xfrm>
              <a:off x="4805" y="4829"/>
              <a:ext cx="3689" cy="902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Ауданның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бюджет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комиссиясының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бюджеттік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бағдарламаларды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және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бюджеттік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бағдарламалар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әкімшілерінің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бюджеттік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өтінімдерін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қарауы</a:t>
              </a:r>
              <a:endPara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Oval 58"/>
            <p:cNvSpPr>
              <a:spLocks noChangeArrowheads="1"/>
            </p:cNvSpPr>
            <p:nvPr/>
          </p:nvSpPr>
          <p:spPr bwMode="auto">
            <a:xfrm>
              <a:off x="4865" y="6119"/>
              <a:ext cx="1891" cy="72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Жоспарлы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кезеңге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бөлім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бюджетінің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жобасын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қалыптастыру</a:t>
              </a:r>
              <a:endPara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Oval 57"/>
            <p:cNvSpPr>
              <a:spLocks noChangeArrowheads="1"/>
            </p:cNvSpPr>
            <p:nvPr/>
          </p:nvSpPr>
          <p:spPr bwMode="auto">
            <a:xfrm>
              <a:off x="9502" y="5804"/>
              <a:ext cx="2713" cy="719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Бөлім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бюджетінің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орындалуы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бойынша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жылдық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есепті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қалыптастыру</a:t>
              </a:r>
              <a:endPara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Rectangle 56"/>
            <p:cNvSpPr>
              <a:spLocks noChangeArrowheads="1"/>
            </p:cNvSpPr>
            <p:nvPr/>
          </p:nvSpPr>
          <p:spPr bwMode="auto">
            <a:xfrm>
              <a:off x="5497" y="6929"/>
              <a:ext cx="2698" cy="30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Аудандық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мәслихаттың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шешімімен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бөлімнің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бюджетін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бекіту</a:t>
              </a:r>
              <a:endPara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Rectangle 55"/>
            <p:cNvSpPr>
              <a:spLocks noChangeArrowheads="1"/>
            </p:cNvSpPr>
            <p:nvPr/>
          </p:nvSpPr>
          <p:spPr bwMode="auto">
            <a:xfrm>
              <a:off x="9729" y="6572"/>
              <a:ext cx="2274" cy="664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Аудандық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мәслихаттың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шешімімен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бөлім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бюджетінің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атқарылуы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жөніндегі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жылдық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есепті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бекіту</a:t>
              </a:r>
              <a:endPara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Oval 54"/>
            <p:cNvSpPr>
              <a:spLocks noChangeArrowheads="1"/>
            </p:cNvSpPr>
            <p:nvPr/>
          </p:nvSpPr>
          <p:spPr bwMode="auto">
            <a:xfrm>
              <a:off x="6936" y="6119"/>
              <a:ext cx="1888" cy="72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Бөлім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бюджетіне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өзгерістер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мен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толықтырулар</a:t>
              </a:r>
              <a:r>
                <a:rPr lang="ru-RU" sz="1200" dirty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енгізу</a:t>
              </a:r>
              <a:endPara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Line 53"/>
            <p:cNvSpPr>
              <a:spLocks noChangeShapeType="1"/>
            </p:cNvSpPr>
            <p:nvPr/>
          </p:nvSpPr>
          <p:spPr bwMode="auto">
            <a:xfrm>
              <a:off x="7116" y="5939"/>
              <a:ext cx="721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" name="Line 52"/>
            <p:cNvSpPr>
              <a:spLocks noChangeShapeType="1"/>
            </p:cNvSpPr>
            <p:nvPr/>
          </p:nvSpPr>
          <p:spPr bwMode="auto">
            <a:xfrm>
              <a:off x="7746" y="6839"/>
              <a:ext cx="1" cy="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877921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400" dirty="0" err="1">
                <a:solidFill>
                  <a:schemeClr val="hlink"/>
                </a:solidFill>
              </a:rPr>
              <a:t>Жұмыспен</a:t>
            </a:r>
            <a:r>
              <a:rPr lang="ru-RU" altLang="ru-RU" sz="2400" dirty="0">
                <a:solidFill>
                  <a:schemeClr val="hlink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қамтуды</a:t>
            </a:r>
            <a:r>
              <a:rPr lang="ru-RU" altLang="ru-RU" sz="2400" dirty="0">
                <a:solidFill>
                  <a:schemeClr val="hlink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қамтамасыз</a:t>
            </a:r>
            <a:r>
              <a:rPr lang="ru-RU" altLang="ru-RU" sz="2400" dirty="0">
                <a:solidFill>
                  <a:schemeClr val="hlink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ету</a:t>
            </a:r>
            <a:r>
              <a:rPr lang="ru-RU" altLang="ru-RU" sz="2400" dirty="0">
                <a:solidFill>
                  <a:schemeClr val="hlink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және</a:t>
            </a:r>
            <a:r>
              <a:rPr lang="ru-RU" altLang="ru-RU" sz="2400" dirty="0">
                <a:solidFill>
                  <a:schemeClr val="hlink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халық</a:t>
            </a:r>
            <a:r>
              <a:rPr lang="ru-RU" altLang="ru-RU" sz="2400" dirty="0">
                <a:solidFill>
                  <a:schemeClr val="hlink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үшін</a:t>
            </a:r>
            <a:r>
              <a:rPr lang="ru-RU" altLang="ru-RU" sz="2400" dirty="0">
                <a:solidFill>
                  <a:schemeClr val="hlink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әлеуметтік</a:t>
            </a:r>
            <a:r>
              <a:rPr lang="ru-RU" altLang="ru-RU" sz="2400" dirty="0">
                <a:solidFill>
                  <a:schemeClr val="hlink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бағдарламаларды</a:t>
            </a:r>
            <a:r>
              <a:rPr lang="ru-RU" altLang="ru-RU" sz="2400" dirty="0">
                <a:solidFill>
                  <a:schemeClr val="hlink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іске</a:t>
            </a:r>
            <a:r>
              <a:rPr lang="ru-RU" altLang="ru-RU" sz="2400" dirty="0">
                <a:solidFill>
                  <a:schemeClr val="hlink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асыру</a:t>
            </a:r>
            <a:r>
              <a:rPr lang="ru-RU" altLang="ru-RU" sz="2400" dirty="0">
                <a:solidFill>
                  <a:schemeClr val="hlink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саласындағы</a:t>
            </a:r>
            <a:r>
              <a:rPr lang="ru-RU" altLang="ru-RU" sz="2400" dirty="0">
                <a:solidFill>
                  <a:schemeClr val="hlink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мемлекеттік</a:t>
            </a:r>
            <a:r>
              <a:rPr lang="ru-RU" altLang="ru-RU" sz="2400" dirty="0">
                <a:solidFill>
                  <a:schemeClr val="hlink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саясатты</a:t>
            </a:r>
            <a:r>
              <a:rPr lang="ru-RU" altLang="ru-RU" sz="2400" dirty="0">
                <a:solidFill>
                  <a:schemeClr val="hlink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іске</a:t>
            </a:r>
            <a:r>
              <a:rPr lang="ru-RU" altLang="ru-RU" sz="2400" dirty="0">
                <a:solidFill>
                  <a:schemeClr val="hlink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асыру</a:t>
            </a:r>
            <a:r>
              <a:rPr lang="ru-RU" altLang="ru-RU" sz="2400" dirty="0">
                <a:solidFill>
                  <a:schemeClr val="hlink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жөніндегі</a:t>
            </a:r>
            <a:r>
              <a:rPr lang="ru-RU" altLang="ru-RU" sz="2400" dirty="0">
                <a:solidFill>
                  <a:schemeClr val="hlink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қызметтер</a:t>
            </a:r>
            <a:endParaRPr lang="ru-RU" altLang="ru-RU" sz="2400" dirty="0">
              <a:solidFill>
                <a:schemeClr val="hlink"/>
              </a:solidFill>
            </a:endParaRPr>
          </a:p>
        </p:txBody>
      </p:sp>
      <p:pic>
        <p:nvPicPr>
          <p:cNvPr id="4099" name="Picture 3" descr="j023301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89038" y="2555875"/>
            <a:ext cx="2574925" cy="2614613"/>
          </a:xfrm>
        </p:spPr>
      </p:pic>
      <p:sp>
        <p:nvSpPr>
          <p:cNvPr id="410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716016" y="2492375"/>
            <a:ext cx="3816350" cy="1656705"/>
          </a:xfrm>
        </p:spPr>
        <p:txBody>
          <a:bodyPr/>
          <a:lstStyle/>
          <a:p>
            <a:pPr>
              <a:defRPr/>
            </a:pPr>
            <a:r>
              <a:rPr lang="ru-RU" altLang="ru-RU" sz="1600" dirty="0">
                <a:solidFill>
                  <a:srgbClr val="FF0000"/>
                </a:solidFill>
              </a:rPr>
              <a:t>20</a:t>
            </a:r>
            <a:r>
              <a:rPr lang="en-US" altLang="ru-RU" sz="1600" dirty="0">
                <a:solidFill>
                  <a:srgbClr val="FF0000"/>
                </a:solidFill>
              </a:rPr>
              <a:t>2</a:t>
            </a:r>
            <a:r>
              <a:rPr lang="kk-KZ" altLang="ru-RU" sz="1600" dirty="0">
                <a:solidFill>
                  <a:srgbClr val="FF0000"/>
                </a:solidFill>
              </a:rPr>
              <a:t>6</a:t>
            </a:r>
            <a:r>
              <a:rPr lang="ru-RU" altLang="ru-RU" sz="1600" dirty="0">
                <a:solidFill>
                  <a:srgbClr val="FF0000"/>
                </a:solidFill>
              </a:rPr>
              <a:t> </a:t>
            </a:r>
            <a:r>
              <a:rPr lang="ru-RU" altLang="ru-RU" sz="1600" dirty="0" err="1">
                <a:solidFill>
                  <a:srgbClr val="FF0000"/>
                </a:solidFill>
              </a:rPr>
              <a:t>жыл</a:t>
            </a:r>
            <a:r>
              <a:rPr lang="ru-RU" altLang="ru-RU" sz="1600" dirty="0">
                <a:solidFill>
                  <a:srgbClr val="FF0000"/>
                </a:solidFill>
              </a:rPr>
              <a:t>  -  57027,0 </a:t>
            </a:r>
            <a:r>
              <a:rPr lang="ru-RU" altLang="ru-RU" sz="1600" dirty="0" err="1">
                <a:solidFill>
                  <a:srgbClr val="FF0000"/>
                </a:solidFill>
              </a:rPr>
              <a:t>мың</a:t>
            </a:r>
            <a:r>
              <a:rPr lang="ru-RU" altLang="ru-RU" sz="1600" dirty="0">
                <a:solidFill>
                  <a:srgbClr val="FF0000"/>
                </a:solidFill>
              </a:rPr>
              <a:t> </a:t>
            </a:r>
            <a:r>
              <a:rPr lang="ru-RU" altLang="ru-RU" sz="1600" dirty="0" err="1">
                <a:solidFill>
                  <a:srgbClr val="FF0000"/>
                </a:solidFill>
              </a:rPr>
              <a:t>теңге</a:t>
            </a:r>
            <a:r>
              <a:rPr lang="ru-RU" altLang="ru-RU" sz="1600" dirty="0">
                <a:solidFill>
                  <a:srgbClr val="FF0000"/>
                </a:solidFill>
              </a:rPr>
              <a:t>;</a:t>
            </a:r>
          </a:p>
          <a:p>
            <a:pPr>
              <a:defRPr/>
            </a:pPr>
            <a:r>
              <a:rPr lang="ru-RU" altLang="ru-RU" sz="1600" dirty="0">
                <a:solidFill>
                  <a:srgbClr val="FF0000"/>
                </a:solidFill>
              </a:rPr>
              <a:t>2027жылы  - 56590,0 </a:t>
            </a:r>
            <a:r>
              <a:rPr lang="ru-RU" altLang="ru-RU" sz="1600" dirty="0" err="1">
                <a:solidFill>
                  <a:srgbClr val="FF0000"/>
                </a:solidFill>
              </a:rPr>
              <a:t>мың</a:t>
            </a:r>
            <a:r>
              <a:rPr lang="ru-RU" altLang="ru-RU" sz="1600" dirty="0">
                <a:solidFill>
                  <a:srgbClr val="FF0000"/>
                </a:solidFill>
              </a:rPr>
              <a:t> </a:t>
            </a:r>
            <a:r>
              <a:rPr lang="ru-RU" altLang="ru-RU" sz="1600" dirty="0" err="1">
                <a:solidFill>
                  <a:srgbClr val="FF0000"/>
                </a:solidFill>
              </a:rPr>
              <a:t>теңге</a:t>
            </a:r>
            <a:r>
              <a:rPr lang="ru-RU" altLang="ru-RU" sz="1600" dirty="0">
                <a:solidFill>
                  <a:srgbClr val="FF0000"/>
                </a:solidFill>
              </a:rPr>
              <a:t>.</a:t>
            </a:r>
          </a:p>
          <a:p>
            <a:pPr>
              <a:defRPr/>
            </a:pPr>
            <a:r>
              <a:rPr lang="ru-RU" altLang="ru-RU" sz="1600" dirty="0">
                <a:solidFill>
                  <a:srgbClr val="FF0000"/>
                </a:solidFill>
              </a:rPr>
              <a:t>2028жыл  -   57123,0 </a:t>
            </a:r>
            <a:r>
              <a:rPr lang="ru-RU" altLang="ru-RU" sz="1600" dirty="0" err="1">
                <a:solidFill>
                  <a:srgbClr val="FF0000"/>
                </a:solidFill>
              </a:rPr>
              <a:t>мың</a:t>
            </a:r>
            <a:r>
              <a:rPr lang="ru-RU" altLang="ru-RU" sz="1600" dirty="0">
                <a:solidFill>
                  <a:srgbClr val="FF0000"/>
                </a:solidFill>
              </a:rPr>
              <a:t> </a:t>
            </a:r>
            <a:r>
              <a:rPr lang="ru-RU" altLang="ru-RU" sz="1600" dirty="0" err="1">
                <a:solidFill>
                  <a:srgbClr val="FF0000"/>
                </a:solidFill>
              </a:rPr>
              <a:t>теңге</a:t>
            </a:r>
            <a:r>
              <a:rPr lang="ru-RU" altLang="ru-RU" sz="1600" dirty="0">
                <a:solidFill>
                  <a:srgbClr val="FF0000"/>
                </a:solidFill>
              </a:rPr>
              <a:t>,</a:t>
            </a:r>
          </a:p>
        </p:txBody>
      </p:sp>
      <p:pic>
        <p:nvPicPr>
          <p:cNvPr id="4101" name="Picture 6" descr="https://www.riadagestan.ru/upload/fotonews/result_image_big08903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310" y="1989138"/>
            <a:ext cx="3816350" cy="31686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41709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5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400" dirty="0" err="1">
                <a:solidFill>
                  <a:schemeClr val="tx1"/>
                </a:solidFill>
              </a:rPr>
              <a:t>Жаңа</a:t>
            </a:r>
            <a:r>
              <a:rPr lang="ru-RU" altLang="ru-RU" sz="2400" dirty="0">
                <a:solidFill>
                  <a:schemeClr val="tx1"/>
                </a:solidFill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</a:rPr>
              <a:t>форматтағы</a:t>
            </a:r>
            <a:r>
              <a:rPr lang="ru-RU" altLang="ru-RU" sz="2400" dirty="0">
                <a:solidFill>
                  <a:schemeClr val="tx1"/>
                </a:solidFill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</a:rPr>
              <a:t>атаулы</a:t>
            </a:r>
            <a:r>
              <a:rPr lang="ru-RU" altLang="ru-RU" sz="2400" dirty="0">
                <a:solidFill>
                  <a:schemeClr val="tx1"/>
                </a:solidFill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</a:rPr>
              <a:t>әлеуметтік</a:t>
            </a:r>
            <a:r>
              <a:rPr lang="ru-RU" altLang="ru-RU" sz="2400" dirty="0">
                <a:solidFill>
                  <a:schemeClr val="tx1"/>
                </a:solidFill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</a:rPr>
              <a:t>көмек</a:t>
            </a:r>
            <a:r>
              <a:rPr lang="ru-RU" altLang="ru-RU" sz="2400" dirty="0">
                <a:solidFill>
                  <a:schemeClr val="tx1"/>
                </a:solidFill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</a:rPr>
              <a:t>көрсету</a:t>
            </a:r>
            <a:r>
              <a:rPr lang="ru-RU" altLang="ru-RU" sz="2400" dirty="0">
                <a:solidFill>
                  <a:schemeClr val="tx1"/>
                </a:solidFill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</a:rPr>
              <a:t>және</a:t>
            </a:r>
            <a:r>
              <a:rPr lang="ru-RU" altLang="ru-RU" sz="2400" dirty="0">
                <a:solidFill>
                  <a:schemeClr val="tx1"/>
                </a:solidFill>
              </a:rPr>
              <a:t> 1 </a:t>
            </a:r>
            <a:r>
              <a:rPr lang="ru-RU" altLang="ru-RU" sz="2400" dirty="0" err="1">
                <a:solidFill>
                  <a:schemeClr val="tx1"/>
                </a:solidFill>
              </a:rPr>
              <a:t>жастан</a:t>
            </a:r>
            <a:r>
              <a:rPr lang="ru-RU" altLang="ru-RU" sz="2400" dirty="0">
                <a:solidFill>
                  <a:schemeClr val="tx1"/>
                </a:solidFill>
              </a:rPr>
              <a:t> 6 </a:t>
            </a:r>
            <a:r>
              <a:rPr lang="ru-RU" altLang="ru-RU" sz="2400" dirty="0" err="1">
                <a:solidFill>
                  <a:schemeClr val="tx1"/>
                </a:solidFill>
              </a:rPr>
              <a:t>жасқа</a:t>
            </a:r>
            <a:r>
              <a:rPr lang="ru-RU" altLang="ru-RU" sz="2400" dirty="0">
                <a:solidFill>
                  <a:schemeClr val="tx1"/>
                </a:solidFill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</a:rPr>
              <a:t>дейінгі</a:t>
            </a:r>
            <a:r>
              <a:rPr lang="ru-RU" altLang="ru-RU" sz="2400" dirty="0">
                <a:solidFill>
                  <a:schemeClr val="tx1"/>
                </a:solidFill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</a:rPr>
              <a:t>балаларға</a:t>
            </a:r>
            <a:r>
              <a:rPr lang="ru-RU" altLang="ru-RU" sz="2400" dirty="0">
                <a:solidFill>
                  <a:schemeClr val="tx1"/>
                </a:solidFill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</a:rPr>
              <a:t>кепілдендірілген</a:t>
            </a:r>
            <a:r>
              <a:rPr lang="ru-RU" altLang="ru-RU" sz="2400" dirty="0">
                <a:solidFill>
                  <a:schemeClr val="tx1"/>
                </a:solidFill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</a:rPr>
              <a:t>әлеуметтік</a:t>
            </a:r>
            <a:r>
              <a:rPr lang="ru-RU" altLang="ru-RU" sz="2400" dirty="0">
                <a:solidFill>
                  <a:schemeClr val="tx1"/>
                </a:solidFill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</a:rPr>
              <a:t>топтама</a:t>
            </a:r>
            <a:r>
              <a:rPr lang="ru-RU" altLang="ru-RU" sz="2400" dirty="0">
                <a:solidFill>
                  <a:schemeClr val="tx1"/>
                </a:solidFill>
              </a:rPr>
              <a:t> беру </a:t>
            </a:r>
            <a:r>
              <a:rPr lang="ru-RU" altLang="ru-RU" sz="2400" dirty="0" err="1">
                <a:solidFill>
                  <a:schemeClr val="tx1"/>
                </a:solidFill>
              </a:rPr>
              <a:t>жөніндегі</a:t>
            </a:r>
            <a:r>
              <a:rPr lang="ru-RU" altLang="ru-RU" sz="2400" dirty="0">
                <a:solidFill>
                  <a:schemeClr val="tx1"/>
                </a:solidFill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</a:rPr>
              <a:t>шараларды</a:t>
            </a:r>
            <a:r>
              <a:rPr lang="ru-RU" altLang="ru-RU" sz="2400" dirty="0">
                <a:solidFill>
                  <a:schemeClr val="tx1"/>
                </a:solidFill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</a:rPr>
              <a:t>іске</a:t>
            </a:r>
            <a:r>
              <a:rPr lang="ru-RU" altLang="ru-RU" sz="2400" dirty="0">
                <a:solidFill>
                  <a:schemeClr val="tx1"/>
                </a:solidFill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</a:rPr>
              <a:t>асыру</a:t>
            </a:r>
            <a:endParaRPr lang="ru-RU" altLang="ru-RU" sz="2400" dirty="0"/>
          </a:p>
        </p:txBody>
      </p:sp>
      <p:sp>
        <p:nvSpPr>
          <p:cNvPr id="7171" name="Rectangle 54"/>
          <p:cNvSpPr>
            <a:spLocks noGrp="1" noChangeArrowheads="1"/>
          </p:cNvSpPr>
          <p:nvPr>
            <p:ph type="body" sz="half" idx="1"/>
          </p:nvPr>
        </p:nvSpPr>
        <p:spPr>
          <a:xfrm>
            <a:off x="428625" y="1857364"/>
            <a:ext cx="4287391" cy="3371836"/>
          </a:xfrm>
        </p:spPr>
        <p:txBody>
          <a:bodyPr/>
          <a:lstStyle/>
          <a:p>
            <a:r>
              <a:rPr lang="ru-RU" altLang="ru-RU" sz="1600" dirty="0">
                <a:solidFill>
                  <a:schemeClr val="accent2"/>
                </a:solidFill>
              </a:rPr>
              <a:t> АӘК төлеу 2026 жылы ЖБ </a:t>
            </a:r>
            <a:r>
              <a:rPr lang="ru-RU" altLang="ru-RU" sz="1600" dirty="0" smtClean="0">
                <a:solidFill>
                  <a:schemeClr val="accent2"/>
                </a:solidFill>
              </a:rPr>
              <a:t>62 241,0 </a:t>
            </a:r>
            <a:r>
              <a:rPr lang="ru-RU" altLang="ru-RU" sz="1600" dirty="0">
                <a:solidFill>
                  <a:schemeClr val="accent2"/>
                </a:solidFill>
              </a:rPr>
              <a:t>мың теңге сомасында жоспарланып отыр;</a:t>
            </a:r>
          </a:p>
          <a:p>
            <a:r>
              <a:rPr lang="ru-RU" altLang="ru-RU" sz="1600" dirty="0" err="1">
                <a:solidFill>
                  <a:schemeClr val="accent2"/>
                </a:solidFill>
              </a:rPr>
              <a:t>Алушылар</a:t>
            </a:r>
            <a:r>
              <a:rPr lang="ru-RU" altLang="ru-RU" sz="1600" dirty="0">
                <a:solidFill>
                  <a:schemeClr val="accent2"/>
                </a:solidFill>
              </a:rPr>
              <a:t> саны - 483 </a:t>
            </a:r>
            <a:r>
              <a:rPr lang="ru-RU" altLang="ru-RU" sz="1600" dirty="0" err="1">
                <a:solidFill>
                  <a:schemeClr val="accent2"/>
                </a:solidFill>
              </a:rPr>
              <a:t>адам</a:t>
            </a:r>
            <a:r>
              <a:rPr lang="ru-RU" altLang="ru-RU" sz="1600" dirty="0">
                <a:solidFill>
                  <a:schemeClr val="accent2"/>
                </a:solidFill>
              </a:rPr>
              <a:t>.</a:t>
            </a:r>
          </a:p>
          <a:p>
            <a:r>
              <a:rPr lang="ru-RU" altLang="ru-RU" sz="1600" dirty="0" err="1">
                <a:solidFill>
                  <a:schemeClr val="accent2"/>
                </a:solidFill>
              </a:rPr>
              <a:t>Алушылар</a:t>
            </a:r>
            <a:r>
              <a:rPr lang="ru-RU" altLang="ru-RU" sz="1600" dirty="0">
                <a:solidFill>
                  <a:schemeClr val="accent2"/>
                </a:solidFill>
              </a:rPr>
              <a:t> </a:t>
            </a:r>
            <a:r>
              <a:rPr lang="ru-RU" altLang="ru-RU" sz="1600" dirty="0" err="1">
                <a:solidFill>
                  <a:schemeClr val="accent2"/>
                </a:solidFill>
              </a:rPr>
              <a:t>саеы</a:t>
            </a:r>
            <a:r>
              <a:rPr lang="ru-RU" altLang="ru-RU" sz="1600" dirty="0">
                <a:solidFill>
                  <a:schemeClr val="accent2"/>
                </a:solidFill>
              </a:rPr>
              <a:t> – 145 </a:t>
            </a:r>
            <a:r>
              <a:rPr lang="ru-RU" altLang="ru-RU" sz="1600" dirty="0" err="1">
                <a:solidFill>
                  <a:schemeClr val="accent2"/>
                </a:solidFill>
              </a:rPr>
              <a:t>адам</a:t>
            </a:r>
            <a:endParaRPr lang="ru-RU" altLang="ru-RU" sz="1600" dirty="0">
              <a:solidFill>
                <a:schemeClr val="accent2"/>
              </a:solidFill>
            </a:endParaRPr>
          </a:p>
          <a:p>
            <a:r>
              <a:rPr lang="ru-RU" altLang="ru-RU" sz="1600" dirty="0" err="1">
                <a:solidFill>
                  <a:schemeClr val="accent2"/>
                </a:solidFill>
              </a:rPr>
              <a:t>отбасының</a:t>
            </a:r>
            <a:r>
              <a:rPr lang="ru-RU" altLang="ru-RU" sz="1600" dirty="0">
                <a:solidFill>
                  <a:schemeClr val="accent2"/>
                </a:solidFill>
              </a:rPr>
              <a:t> </a:t>
            </a:r>
            <a:r>
              <a:rPr lang="ru-RU" altLang="ru-RU" sz="1600" dirty="0" err="1">
                <a:solidFill>
                  <a:schemeClr val="accent2"/>
                </a:solidFill>
              </a:rPr>
              <a:t>әрбір</a:t>
            </a:r>
            <a:r>
              <a:rPr lang="ru-RU" altLang="ru-RU" sz="1600" dirty="0">
                <a:solidFill>
                  <a:schemeClr val="accent2"/>
                </a:solidFill>
              </a:rPr>
              <a:t> </a:t>
            </a:r>
            <a:r>
              <a:rPr lang="ru-RU" altLang="ru-RU" sz="1600" dirty="0" err="1">
                <a:solidFill>
                  <a:schemeClr val="accent2"/>
                </a:solidFill>
              </a:rPr>
              <a:t>мүшесіне</a:t>
            </a:r>
            <a:r>
              <a:rPr lang="ru-RU" altLang="ru-RU" sz="1600" dirty="0">
                <a:solidFill>
                  <a:schemeClr val="accent2"/>
                </a:solidFill>
              </a:rPr>
              <a:t> </a:t>
            </a:r>
            <a:r>
              <a:rPr lang="ru-RU" altLang="ru-RU" sz="1600" dirty="0" err="1">
                <a:solidFill>
                  <a:schemeClr val="accent2"/>
                </a:solidFill>
              </a:rPr>
              <a:t>облыста</a:t>
            </a:r>
            <a:r>
              <a:rPr lang="ru-RU" altLang="ru-RU" sz="1600" dirty="0">
                <a:solidFill>
                  <a:schemeClr val="accent2"/>
                </a:solidFill>
              </a:rPr>
              <a:t> </a:t>
            </a:r>
            <a:r>
              <a:rPr lang="ru-RU" altLang="ru-RU" sz="1600" dirty="0" err="1">
                <a:solidFill>
                  <a:schemeClr val="accent2"/>
                </a:solidFill>
              </a:rPr>
              <a:t>белгіленген</a:t>
            </a:r>
            <a:r>
              <a:rPr lang="ru-RU" altLang="ru-RU" sz="1600" dirty="0">
                <a:solidFill>
                  <a:schemeClr val="accent2"/>
                </a:solidFill>
              </a:rPr>
              <a:t> </a:t>
            </a:r>
            <a:r>
              <a:rPr lang="ru-RU" altLang="ru-RU" sz="1600" dirty="0" err="1">
                <a:solidFill>
                  <a:schemeClr val="accent2"/>
                </a:solidFill>
              </a:rPr>
              <a:t>жан</a:t>
            </a:r>
            <a:r>
              <a:rPr lang="ru-RU" altLang="ru-RU" sz="1600" dirty="0">
                <a:solidFill>
                  <a:schemeClr val="accent2"/>
                </a:solidFill>
              </a:rPr>
              <a:t> </a:t>
            </a:r>
            <a:r>
              <a:rPr lang="ru-RU" altLang="ru-RU" sz="1600" dirty="0" err="1">
                <a:solidFill>
                  <a:schemeClr val="accent2"/>
                </a:solidFill>
              </a:rPr>
              <a:t>басына</a:t>
            </a:r>
            <a:r>
              <a:rPr lang="ru-RU" altLang="ru-RU" sz="1600" dirty="0">
                <a:solidFill>
                  <a:schemeClr val="accent2"/>
                </a:solidFill>
              </a:rPr>
              <a:t> </a:t>
            </a:r>
            <a:r>
              <a:rPr lang="ru-RU" altLang="ru-RU" sz="1600" dirty="0" err="1">
                <a:solidFill>
                  <a:schemeClr val="accent2"/>
                </a:solidFill>
              </a:rPr>
              <a:t>шаққандағы</a:t>
            </a:r>
            <a:r>
              <a:rPr lang="ru-RU" altLang="ru-RU" sz="1600" dirty="0">
                <a:solidFill>
                  <a:schemeClr val="accent2"/>
                </a:solidFill>
              </a:rPr>
              <a:t> </a:t>
            </a:r>
            <a:r>
              <a:rPr lang="ru-RU" altLang="ru-RU" sz="1600" dirty="0" err="1">
                <a:solidFill>
                  <a:schemeClr val="accent2"/>
                </a:solidFill>
              </a:rPr>
              <a:t>орташа</a:t>
            </a:r>
            <a:r>
              <a:rPr lang="ru-RU" altLang="ru-RU" sz="1600" dirty="0">
                <a:solidFill>
                  <a:schemeClr val="accent2"/>
                </a:solidFill>
              </a:rPr>
              <a:t> </a:t>
            </a:r>
            <a:r>
              <a:rPr lang="ru-RU" altLang="ru-RU" sz="1600" dirty="0" err="1">
                <a:solidFill>
                  <a:schemeClr val="accent2"/>
                </a:solidFill>
              </a:rPr>
              <a:t>және</a:t>
            </a:r>
            <a:r>
              <a:rPr lang="ru-RU" altLang="ru-RU" sz="1600" dirty="0">
                <a:solidFill>
                  <a:schemeClr val="accent2"/>
                </a:solidFill>
              </a:rPr>
              <a:t> </a:t>
            </a:r>
            <a:r>
              <a:rPr lang="ru-RU" altLang="ru-RU" sz="1600" dirty="0" err="1">
                <a:solidFill>
                  <a:schemeClr val="accent2"/>
                </a:solidFill>
              </a:rPr>
              <a:t>кедейлік</a:t>
            </a:r>
            <a:r>
              <a:rPr lang="ru-RU" altLang="ru-RU" sz="1600" dirty="0">
                <a:solidFill>
                  <a:schemeClr val="accent2"/>
                </a:solidFill>
              </a:rPr>
              <a:t> </a:t>
            </a:r>
            <a:r>
              <a:rPr lang="ru-RU" altLang="ru-RU" sz="1600" dirty="0" err="1">
                <a:solidFill>
                  <a:schemeClr val="accent2"/>
                </a:solidFill>
              </a:rPr>
              <a:t>шегі</a:t>
            </a:r>
            <a:r>
              <a:rPr lang="ru-RU" altLang="ru-RU" sz="1600" dirty="0">
                <a:solidFill>
                  <a:schemeClr val="accent2"/>
                </a:solidFill>
              </a:rPr>
              <a:t> </a:t>
            </a:r>
            <a:r>
              <a:rPr lang="ru-RU" altLang="ru-RU" sz="1600" dirty="0" err="1">
                <a:solidFill>
                  <a:schemeClr val="accent2"/>
                </a:solidFill>
              </a:rPr>
              <a:t>арасындағы</a:t>
            </a:r>
            <a:r>
              <a:rPr lang="ru-RU" altLang="ru-RU" sz="1600" dirty="0">
                <a:solidFill>
                  <a:schemeClr val="accent2"/>
                </a:solidFill>
              </a:rPr>
              <a:t> </a:t>
            </a:r>
            <a:r>
              <a:rPr lang="ru-RU" altLang="ru-RU" sz="1600" dirty="0" err="1">
                <a:solidFill>
                  <a:schemeClr val="accent2"/>
                </a:solidFill>
              </a:rPr>
              <a:t>айырма</a:t>
            </a:r>
            <a:r>
              <a:rPr lang="ru-RU" altLang="ru-RU" sz="1600" dirty="0">
                <a:solidFill>
                  <a:schemeClr val="accent2"/>
                </a:solidFill>
              </a:rPr>
              <a:t> </a:t>
            </a:r>
            <a:r>
              <a:rPr lang="ru-RU" altLang="ru-RU" sz="1600" dirty="0" err="1">
                <a:solidFill>
                  <a:schemeClr val="accent2"/>
                </a:solidFill>
              </a:rPr>
              <a:t>түрінде</a:t>
            </a:r>
            <a:r>
              <a:rPr lang="ru-RU" altLang="ru-RU" sz="1600" dirty="0">
                <a:solidFill>
                  <a:schemeClr val="accent2"/>
                </a:solidFill>
              </a:rPr>
              <a:t> </a:t>
            </a:r>
            <a:r>
              <a:rPr lang="ru-RU" altLang="ru-RU" sz="1600" dirty="0" err="1">
                <a:solidFill>
                  <a:schemeClr val="accent2"/>
                </a:solidFill>
              </a:rPr>
              <a:t>әлеуметтік</a:t>
            </a:r>
            <a:r>
              <a:rPr lang="ru-RU" altLang="ru-RU" sz="1600" dirty="0">
                <a:solidFill>
                  <a:schemeClr val="accent2"/>
                </a:solidFill>
              </a:rPr>
              <a:t> </a:t>
            </a:r>
            <a:r>
              <a:rPr lang="ru-RU" altLang="ru-RU" sz="1600" dirty="0" err="1">
                <a:solidFill>
                  <a:schemeClr val="accent2"/>
                </a:solidFill>
              </a:rPr>
              <a:t>көмек</a:t>
            </a:r>
            <a:r>
              <a:rPr lang="ru-RU" altLang="ru-RU" sz="1600" dirty="0">
                <a:solidFill>
                  <a:schemeClr val="accent2"/>
                </a:solidFill>
              </a:rPr>
              <a:t> </a:t>
            </a:r>
            <a:r>
              <a:rPr lang="ru-RU" altLang="ru-RU" sz="1600" dirty="0" err="1">
                <a:solidFill>
                  <a:schemeClr val="accent2"/>
                </a:solidFill>
              </a:rPr>
              <a:t>көрсету</a:t>
            </a:r>
            <a:r>
              <a:rPr lang="ru-RU" altLang="ru-RU" sz="1600" dirty="0">
                <a:solidFill>
                  <a:schemeClr val="accent2"/>
                </a:solidFill>
              </a:rPr>
              <a:t>, 1 </a:t>
            </a:r>
            <a:r>
              <a:rPr lang="ru-RU" altLang="ru-RU" sz="1600" dirty="0" err="1">
                <a:solidFill>
                  <a:schemeClr val="accent2"/>
                </a:solidFill>
              </a:rPr>
              <a:t>жастан</a:t>
            </a:r>
            <a:r>
              <a:rPr lang="ru-RU" altLang="ru-RU" sz="1600" dirty="0">
                <a:solidFill>
                  <a:schemeClr val="accent2"/>
                </a:solidFill>
              </a:rPr>
              <a:t> 6 </a:t>
            </a:r>
            <a:r>
              <a:rPr lang="ru-RU" altLang="ru-RU" sz="1600" dirty="0" err="1">
                <a:solidFill>
                  <a:schemeClr val="accent2"/>
                </a:solidFill>
              </a:rPr>
              <a:t>жасқа</a:t>
            </a:r>
            <a:r>
              <a:rPr lang="ru-RU" altLang="ru-RU" sz="1600" dirty="0">
                <a:solidFill>
                  <a:schemeClr val="accent2"/>
                </a:solidFill>
              </a:rPr>
              <a:t> </a:t>
            </a:r>
            <a:r>
              <a:rPr lang="ru-RU" altLang="ru-RU" sz="1600" dirty="0" err="1">
                <a:solidFill>
                  <a:schemeClr val="accent2"/>
                </a:solidFill>
              </a:rPr>
              <a:t>дейінгі</a:t>
            </a:r>
            <a:r>
              <a:rPr lang="ru-RU" altLang="ru-RU" sz="1600" dirty="0">
                <a:solidFill>
                  <a:schemeClr val="accent2"/>
                </a:solidFill>
              </a:rPr>
              <a:t> </a:t>
            </a:r>
            <a:r>
              <a:rPr lang="ru-RU" altLang="ru-RU" sz="1600" dirty="0" err="1">
                <a:solidFill>
                  <a:schemeClr val="accent2"/>
                </a:solidFill>
              </a:rPr>
              <a:t>балаларға</a:t>
            </a:r>
            <a:r>
              <a:rPr lang="ru-RU" altLang="ru-RU" sz="1600" dirty="0">
                <a:solidFill>
                  <a:schemeClr val="accent2"/>
                </a:solidFill>
              </a:rPr>
              <a:t> </a:t>
            </a:r>
            <a:r>
              <a:rPr lang="ru-RU" altLang="ru-RU" sz="1600" dirty="0" err="1">
                <a:solidFill>
                  <a:schemeClr val="accent2"/>
                </a:solidFill>
              </a:rPr>
              <a:t>арналған</a:t>
            </a:r>
            <a:r>
              <a:rPr lang="ru-RU" altLang="ru-RU" sz="1600" dirty="0">
                <a:solidFill>
                  <a:schemeClr val="accent2"/>
                </a:solidFill>
              </a:rPr>
              <a:t> </a:t>
            </a:r>
            <a:r>
              <a:rPr lang="ru-RU" altLang="ru-RU" sz="1600" dirty="0" err="1">
                <a:solidFill>
                  <a:schemeClr val="accent2"/>
                </a:solidFill>
              </a:rPr>
              <a:t>кепілдендірілген</a:t>
            </a:r>
            <a:r>
              <a:rPr lang="ru-RU" altLang="ru-RU" sz="1600" dirty="0">
                <a:solidFill>
                  <a:schemeClr val="accent2"/>
                </a:solidFill>
              </a:rPr>
              <a:t> </a:t>
            </a:r>
            <a:r>
              <a:rPr lang="ru-RU" altLang="ru-RU" sz="1600" dirty="0" err="1">
                <a:solidFill>
                  <a:schemeClr val="accent2"/>
                </a:solidFill>
              </a:rPr>
              <a:t>әлеуметтік</a:t>
            </a:r>
            <a:r>
              <a:rPr lang="ru-RU" altLang="ru-RU" sz="1600" dirty="0">
                <a:solidFill>
                  <a:schemeClr val="accent2"/>
                </a:solidFill>
              </a:rPr>
              <a:t> </a:t>
            </a:r>
            <a:r>
              <a:rPr lang="ru-RU" altLang="ru-RU" sz="1600" dirty="0" err="1">
                <a:solidFill>
                  <a:schemeClr val="accent2"/>
                </a:solidFill>
              </a:rPr>
              <a:t>пакеттердің</a:t>
            </a:r>
            <a:r>
              <a:rPr lang="ru-RU" altLang="ru-RU" sz="1600" dirty="0">
                <a:solidFill>
                  <a:schemeClr val="accent2"/>
                </a:solidFill>
              </a:rPr>
              <a:t> </a:t>
            </a:r>
            <a:r>
              <a:rPr lang="ru-RU" altLang="ru-RU" sz="1600" dirty="0" err="1">
                <a:solidFill>
                  <a:schemeClr val="accent2"/>
                </a:solidFill>
              </a:rPr>
              <a:t>құнын</a:t>
            </a:r>
            <a:r>
              <a:rPr lang="ru-RU" altLang="ru-RU" sz="1600" dirty="0">
                <a:solidFill>
                  <a:schemeClr val="accent2"/>
                </a:solidFill>
              </a:rPr>
              <a:t> </a:t>
            </a:r>
            <a:r>
              <a:rPr lang="ru-RU" altLang="ru-RU" sz="1600" dirty="0" err="1">
                <a:solidFill>
                  <a:schemeClr val="accent2"/>
                </a:solidFill>
              </a:rPr>
              <a:t>өтеу</a:t>
            </a:r>
            <a:endParaRPr lang="ru-RU" altLang="ru-RU" sz="1600" dirty="0">
              <a:solidFill>
                <a:schemeClr val="accent2"/>
              </a:solidFill>
            </a:endParaRPr>
          </a:p>
          <a:p>
            <a:endParaRPr lang="ru-RU" altLang="ru-RU" sz="1600" dirty="0">
              <a:solidFill>
                <a:schemeClr val="accent2"/>
              </a:solidFill>
            </a:endParaRPr>
          </a:p>
        </p:txBody>
      </p:sp>
      <p:pic>
        <p:nvPicPr>
          <p:cNvPr id="717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9700" y="2133600"/>
            <a:ext cx="3105150" cy="253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Rectangle 8"/>
          <p:cNvSpPr>
            <a:spLocks noChangeArrowheads="1"/>
          </p:cNvSpPr>
          <p:nvPr/>
        </p:nvSpPr>
        <p:spPr bwMode="auto">
          <a:xfrm>
            <a:off x="5364163" y="48688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/>
            <a:endParaRPr lang="ru-RU" altLang="ru-RU"/>
          </a:p>
        </p:txBody>
      </p:sp>
      <p:pic>
        <p:nvPicPr>
          <p:cNvPr id="717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163" y="4868863"/>
            <a:ext cx="280828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200" dirty="0" err="1">
                <a:solidFill>
                  <a:srgbClr val="00B050"/>
                </a:solidFill>
              </a:rPr>
              <a:t>мұқтаж азаматтарға үйде әлеуметтік көмек көрсету</a:t>
            </a:r>
            <a:endParaRPr lang="ru-RU" altLang="ru-RU" sz="3200" dirty="0">
              <a:solidFill>
                <a:srgbClr val="00B050"/>
              </a:solidFill>
            </a:endParaRPr>
          </a:p>
        </p:txBody>
      </p:sp>
      <p:sp>
        <p:nvSpPr>
          <p:cNvPr id="9219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1"/>
            <a:ext cx="4186808" cy="1540767"/>
          </a:xfrm>
        </p:spPr>
        <p:txBody>
          <a:bodyPr/>
          <a:lstStyle/>
          <a:p>
            <a:r>
              <a:rPr lang="ru-RU" altLang="ru-RU" sz="1600" dirty="0">
                <a:solidFill>
                  <a:schemeClr val="accent2"/>
                </a:solidFill>
              </a:rPr>
              <a:t>2026 жылы </a:t>
            </a:r>
            <a:r>
              <a:rPr lang="ru-RU" altLang="ru-RU" sz="1600" dirty="0" smtClean="0">
                <a:solidFill>
                  <a:schemeClr val="accent2"/>
                </a:solidFill>
              </a:rPr>
              <a:t>180 905,0мың </a:t>
            </a:r>
            <a:r>
              <a:rPr lang="ru-RU" altLang="ru-RU" sz="1600" dirty="0">
                <a:solidFill>
                  <a:schemeClr val="accent2"/>
                </a:solidFill>
              </a:rPr>
              <a:t>теңге</a:t>
            </a:r>
          </a:p>
          <a:p>
            <a:r>
              <a:rPr lang="ru-RU" altLang="ru-RU" sz="1600" dirty="0" err="1">
                <a:solidFill>
                  <a:schemeClr val="accent2"/>
                </a:solidFill>
              </a:rPr>
              <a:t>жергілікті</a:t>
            </a:r>
            <a:r>
              <a:rPr lang="ru-RU" altLang="ru-RU" sz="1600" dirty="0">
                <a:solidFill>
                  <a:schemeClr val="accent2"/>
                </a:solidFill>
              </a:rPr>
              <a:t> </a:t>
            </a:r>
            <a:r>
              <a:rPr lang="ru-RU" altLang="ru-RU" sz="1600" dirty="0" err="1">
                <a:solidFill>
                  <a:schemeClr val="accent2"/>
                </a:solidFill>
              </a:rPr>
              <a:t>бюджеттен</a:t>
            </a:r>
            <a:r>
              <a:rPr lang="ru-RU" altLang="ru-RU" sz="1600" dirty="0">
                <a:solidFill>
                  <a:schemeClr val="accent2"/>
                </a:solidFill>
              </a:rPr>
              <a:t>   </a:t>
            </a:r>
          </a:p>
          <a:p>
            <a:r>
              <a:rPr lang="ru-RU" altLang="ru-RU" sz="1600" dirty="0">
                <a:solidFill>
                  <a:schemeClr val="accent2"/>
                </a:solidFill>
              </a:rPr>
              <a:t>қызмет алушыларды жалпы қамту </a:t>
            </a:r>
            <a:r>
              <a:rPr lang="ru-RU" altLang="ru-RU" sz="1600" dirty="0" smtClean="0">
                <a:solidFill>
                  <a:schemeClr val="accent2"/>
                </a:solidFill>
              </a:rPr>
              <a:t>237 </a:t>
            </a:r>
            <a:r>
              <a:rPr lang="ru-RU" altLang="ru-RU" sz="1600" dirty="0">
                <a:solidFill>
                  <a:schemeClr val="accent2"/>
                </a:solidFill>
              </a:rPr>
              <a:t>адам</a:t>
            </a:r>
          </a:p>
        </p:txBody>
      </p:sp>
      <p:pic>
        <p:nvPicPr>
          <p:cNvPr id="8" name="Рисунок 3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3153" y="1600200"/>
            <a:ext cx="1888694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400" dirty="0" err="1">
                <a:solidFill>
                  <a:schemeClr val="hlink"/>
                </a:solidFill>
              </a:rPr>
              <a:t>Жергілікті</a:t>
            </a:r>
            <a:r>
              <a:rPr lang="ru-RU" altLang="ru-RU" sz="2400" dirty="0">
                <a:solidFill>
                  <a:schemeClr val="hlink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өкілетті</a:t>
            </a:r>
            <a:r>
              <a:rPr lang="ru-RU" altLang="ru-RU" sz="2400" dirty="0">
                <a:solidFill>
                  <a:schemeClr val="hlink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органдардың</a:t>
            </a:r>
            <a:r>
              <a:rPr lang="ru-RU" altLang="ru-RU" sz="2400" dirty="0">
                <a:solidFill>
                  <a:schemeClr val="hlink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шешімі</a:t>
            </a:r>
            <a:r>
              <a:rPr lang="ru-RU" altLang="ru-RU" sz="2400" dirty="0">
                <a:solidFill>
                  <a:schemeClr val="hlink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бойынша</a:t>
            </a:r>
            <a:r>
              <a:rPr lang="ru-RU" altLang="ru-RU" sz="2400" dirty="0">
                <a:solidFill>
                  <a:schemeClr val="hlink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мұқтаж</a:t>
            </a:r>
            <a:r>
              <a:rPr lang="ru-RU" altLang="ru-RU" sz="2400" dirty="0">
                <a:solidFill>
                  <a:schemeClr val="hlink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азаматтардың</a:t>
            </a:r>
            <a:r>
              <a:rPr lang="ru-RU" altLang="ru-RU" sz="2400" dirty="0">
                <a:solidFill>
                  <a:schemeClr val="hlink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жекелеген</a:t>
            </a:r>
            <a:r>
              <a:rPr lang="ru-RU" altLang="ru-RU" sz="2400" dirty="0">
                <a:solidFill>
                  <a:schemeClr val="hlink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санаттарына</a:t>
            </a:r>
            <a:r>
              <a:rPr lang="ru-RU" altLang="ru-RU" sz="2400" dirty="0">
                <a:solidFill>
                  <a:schemeClr val="hlink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әлеуметтік</a:t>
            </a:r>
            <a:r>
              <a:rPr lang="ru-RU" altLang="ru-RU" sz="2400" dirty="0">
                <a:solidFill>
                  <a:schemeClr val="hlink"/>
                </a:solidFill>
              </a:rPr>
              <a:t> </a:t>
            </a:r>
            <a:r>
              <a:rPr lang="ru-RU" altLang="ru-RU" sz="2400" dirty="0" err="1">
                <a:solidFill>
                  <a:schemeClr val="hlink"/>
                </a:solidFill>
              </a:rPr>
              <a:t>көмек</a:t>
            </a:r>
            <a:endParaRPr lang="ru-RU" altLang="ru-RU" dirty="0"/>
          </a:p>
        </p:txBody>
      </p:sp>
      <p:sp>
        <p:nvSpPr>
          <p:cNvPr id="10243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1"/>
            <a:ext cx="4042792" cy="4205064"/>
          </a:xfrm>
        </p:spPr>
        <p:txBody>
          <a:bodyPr/>
          <a:lstStyle/>
          <a:p>
            <a:r>
              <a:rPr lang="ru-RU" altLang="ru-RU" sz="1200" dirty="0">
                <a:solidFill>
                  <a:schemeClr val="accent2"/>
                </a:solidFill>
              </a:rPr>
              <a:t>2026 жылы әлеуметтік көмекті төлеу </a:t>
            </a:r>
            <a:r>
              <a:rPr lang="ru-RU" altLang="ru-RU" sz="1200" dirty="0" smtClean="0">
                <a:solidFill>
                  <a:schemeClr val="accent2"/>
                </a:solidFill>
              </a:rPr>
              <a:t>81</a:t>
            </a:r>
            <a:r>
              <a:rPr lang="ru-RU" altLang="ru-RU" sz="1200" dirty="0" smtClean="0">
                <a:solidFill>
                  <a:schemeClr val="accent2"/>
                </a:solidFill>
              </a:rPr>
              <a:t>003,0 </a:t>
            </a:r>
            <a:r>
              <a:rPr lang="ru-RU" altLang="ru-RU" sz="1200" dirty="0">
                <a:solidFill>
                  <a:schemeClr val="accent2"/>
                </a:solidFill>
              </a:rPr>
              <a:t>мың теңге сомасында жоспарланған, оның ішінде:</a:t>
            </a:r>
          </a:p>
          <a:p>
            <a:r>
              <a:rPr lang="ru-RU" altLang="ru-RU" sz="1200" dirty="0" err="1">
                <a:solidFill>
                  <a:schemeClr val="accent2"/>
                </a:solidFill>
              </a:rPr>
              <a:t>Ұлы</a:t>
            </a:r>
            <a:r>
              <a:rPr lang="ru-RU" altLang="ru-RU" sz="1200" dirty="0">
                <a:solidFill>
                  <a:schemeClr val="accent2"/>
                </a:solidFill>
              </a:rPr>
              <a:t> Отан </a:t>
            </a:r>
            <a:r>
              <a:rPr lang="ru-RU" altLang="ru-RU" sz="1200" dirty="0" err="1">
                <a:solidFill>
                  <a:schemeClr val="accent2"/>
                </a:solidFill>
              </a:rPr>
              <a:t>соғысының</a:t>
            </a:r>
            <a:r>
              <a:rPr lang="ru-RU" altLang="ru-RU" sz="1200" dirty="0">
                <a:solidFill>
                  <a:schemeClr val="accent2"/>
                </a:solidFill>
              </a:rPr>
              <a:t> </a:t>
            </a:r>
            <a:r>
              <a:rPr lang="ru-RU" altLang="ru-RU" sz="1200" dirty="0" err="1">
                <a:solidFill>
                  <a:schemeClr val="accent2"/>
                </a:solidFill>
              </a:rPr>
              <a:t>қатысушылары</a:t>
            </a:r>
            <a:r>
              <a:rPr lang="ru-RU" altLang="ru-RU" sz="1200" dirty="0">
                <a:solidFill>
                  <a:schemeClr val="accent2"/>
                </a:solidFill>
              </a:rPr>
              <a:t> мен </a:t>
            </a:r>
            <a:r>
              <a:rPr lang="ru-RU" altLang="ru-RU" sz="1200" dirty="0" err="1">
                <a:solidFill>
                  <a:schemeClr val="accent2"/>
                </a:solidFill>
              </a:rPr>
              <a:t>мүгедектеріне</a:t>
            </a:r>
            <a:r>
              <a:rPr lang="ru-RU" altLang="ru-RU" sz="1200" dirty="0">
                <a:solidFill>
                  <a:schemeClr val="accent2"/>
                </a:solidFill>
              </a:rPr>
              <a:t> </a:t>
            </a:r>
            <a:r>
              <a:rPr lang="ru-RU" altLang="ru-RU" sz="1200" dirty="0" err="1">
                <a:solidFill>
                  <a:schemeClr val="accent2"/>
                </a:solidFill>
              </a:rPr>
              <a:t>теңестірілген</a:t>
            </a:r>
            <a:r>
              <a:rPr lang="ru-RU" altLang="ru-RU" sz="1200" dirty="0">
                <a:solidFill>
                  <a:schemeClr val="accent2"/>
                </a:solidFill>
              </a:rPr>
              <a:t> 23 </a:t>
            </a:r>
            <a:r>
              <a:rPr lang="ru-RU" altLang="ru-RU" sz="1200" dirty="0" err="1">
                <a:solidFill>
                  <a:schemeClr val="accent2"/>
                </a:solidFill>
              </a:rPr>
              <a:t>адам</a:t>
            </a:r>
            <a:r>
              <a:rPr lang="ru-RU" altLang="ru-RU" sz="1200" dirty="0">
                <a:solidFill>
                  <a:schemeClr val="accent2"/>
                </a:solidFill>
              </a:rPr>
              <a:t>;</a:t>
            </a:r>
          </a:p>
          <a:p>
            <a:r>
              <a:rPr lang="ru-RU" altLang="ru-RU" sz="1200" dirty="0" smtClean="0">
                <a:solidFill>
                  <a:schemeClr val="accent2"/>
                </a:solidFill>
              </a:rPr>
              <a:t>26 </a:t>
            </a:r>
            <a:r>
              <a:rPr lang="ru-RU" altLang="ru-RU" sz="1200" dirty="0">
                <a:solidFill>
                  <a:schemeClr val="accent2"/>
                </a:solidFill>
              </a:rPr>
              <a:t>үй майдангерлері;</a:t>
            </a:r>
          </a:p>
          <a:p>
            <a:r>
              <a:rPr lang="ru-RU" altLang="ru-RU" sz="1200" dirty="0">
                <a:solidFill>
                  <a:schemeClr val="accent2"/>
                </a:solidFill>
              </a:rPr>
              <a:t>мүмкіндігі шектеулі </a:t>
            </a:r>
            <a:r>
              <a:rPr lang="ru-RU" altLang="ru-RU" sz="1200" dirty="0" smtClean="0">
                <a:solidFill>
                  <a:schemeClr val="accent2"/>
                </a:solidFill>
              </a:rPr>
              <a:t>49 </a:t>
            </a:r>
            <a:r>
              <a:rPr lang="ru-RU" altLang="ru-RU" sz="1200" dirty="0">
                <a:solidFill>
                  <a:schemeClr val="accent2"/>
                </a:solidFill>
              </a:rPr>
              <a:t>бала;</a:t>
            </a:r>
          </a:p>
          <a:p>
            <a:r>
              <a:rPr lang="ru-RU" altLang="ru-RU" sz="1200" dirty="0">
                <a:solidFill>
                  <a:schemeClr val="accent2"/>
                </a:solidFill>
              </a:rPr>
              <a:t>барлық топтағы </a:t>
            </a:r>
            <a:r>
              <a:rPr lang="ru-RU" altLang="ru-RU" sz="1200" dirty="0" smtClean="0">
                <a:solidFill>
                  <a:schemeClr val="accent2"/>
                </a:solidFill>
              </a:rPr>
              <a:t>238 </a:t>
            </a:r>
            <a:r>
              <a:rPr lang="ru-RU" altLang="ru-RU" sz="1200" dirty="0" smtClean="0">
                <a:solidFill>
                  <a:schemeClr val="accent2"/>
                </a:solidFill>
              </a:rPr>
              <a:t>мүгедек</a:t>
            </a:r>
            <a:r>
              <a:rPr lang="ru-RU" altLang="ru-RU" sz="1200" dirty="0">
                <a:solidFill>
                  <a:schemeClr val="accent2"/>
                </a:solidFill>
              </a:rPr>
              <a:t>;</a:t>
            </a:r>
          </a:p>
          <a:p>
            <a:r>
              <a:rPr lang="ru-RU" altLang="ru-RU" sz="1200" dirty="0" smtClean="0">
                <a:solidFill>
                  <a:schemeClr val="accent2"/>
                </a:solidFill>
              </a:rPr>
              <a:t>187 </a:t>
            </a:r>
            <a:r>
              <a:rPr lang="ru-RU" altLang="ru-RU" sz="1200" dirty="0">
                <a:solidFill>
                  <a:schemeClr val="accent2"/>
                </a:solidFill>
              </a:rPr>
              <a:t>онкологиялық науқас;</a:t>
            </a:r>
          </a:p>
          <a:p>
            <a:r>
              <a:rPr lang="ru-RU" altLang="ru-RU" sz="1200" dirty="0" smtClean="0">
                <a:solidFill>
                  <a:schemeClr val="accent2"/>
                </a:solidFill>
              </a:rPr>
              <a:t>19 </a:t>
            </a:r>
            <a:r>
              <a:rPr lang="ru-RU" altLang="ru-RU" sz="1200" dirty="0">
                <a:solidFill>
                  <a:schemeClr val="accent2"/>
                </a:solidFill>
              </a:rPr>
              <a:t>түтікшемен ауыратын науқас;</a:t>
            </a:r>
          </a:p>
          <a:p>
            <a:r>
              <a:rPr lang="ru-RU" altLang="ru-RU" sz="1200" dirty="0">
                <a:solidFill>
                  <a:schemeClr val="accent2"/>
                </a:solidFill>
              </a:rPr>
              <a:t>өмірлік қиын жағдайда </a:t>
            </a:r>
            <a:r>
              <a:rPr lang="ru-RU" altLang="ru-RU" sz="1200" dirty="0" smtClean="0">
                <a:solidFill>
                  <a:schemeClr val="accent2"/>
                </a:solidFill>
              </a:rPr>
              <a:t>18 </a:t>
            </a:r>
            <a:r>
              <a:rPr lang="ru-RU" altLang="ru-RU" sz="1200" dirty="0" smtClean="0">
                <a:solidFill>
                  <a:schemeClr val="accent2"/>
                </a:solidFill>
              </a:rPr>
              <a:t>азамат</a:t>
            </a:r>
            <a:r>
              <a:rPr lang="ru-RU" altLang="ru-RU" sz="1200" dirty="0">
                <a:solidFill>
                  <a:schemeClr val="accent2"/>
                </a:solidFill>
              </a:rPr>
              <a:t>;</a:t>
            </a:r>
          </a:p>
          <a:p>
            <a:r>
              <a:rPr lang="ru-RU" altLang="ru-RU" sz="1200" dirty="0" smtClean="0">
                <a:solidFill>
                  <a:schemeClr val="accent2"/>
                </a:solidFill>
              </a:rPr>
              <a:t>211</a:t>
            </a:r>
            <a:r>
              <a:rPr lang="ru-RU" altLang="ru-RU" sz="1200" dirty="0" smtClean="0">
                <a:solidFill>
                  <a:schemeClr val="accent2"/>
                </a:solidFill>
              </a:rPr>
              <a:t> </a:t>
            </a:r>
            <a:r>
              <a:rPr lang="ru-RU" altLang="ru-RU" sz="1200" dirty="0">
                <a:solidFill>
                  <a:schemeClr val="accent2"/>
                </a:solidFill>
              </a:rPr>
              <a:t>аз қамтылған отбасы </a:t>
            </a:r>
          </a:p>
          <a:p>
            <a:r>
              <a:rPr lang="ru-RU" altLang="ru-RU" sz="1200" dirty="0" smtClean="0">
                <a:solidFill>
                  <a:schemeClr val="accent2"/>
                </a:solidFill>
              </a:rPr>
              <a:t>336</a:t>
            </a:r>
            <a:r>
              <a:rPr lang="ru-RU" altLang="ru-RU" sz="1200" dirty="0" smtClean="0">
                <a:solidFill>
                  <a:schemeClr val="accent2"/>
                </a:solidFill>
              </a:rPr>
              <a:t> </a:t>
            </a:r>
            <a:r>
              <a:rPr lang="ru-RU" altLang="ru-RU" sz="1200" dirty="0">
                <a:solidFill>
                  <a:schemeClr val="accent2"/>
                </a:solidFill>
              </a:rPr>
              <a:t>Әлеуметт</a:t>
            </a:r>
            <a:r>
              <a:rPr lang="en-US" altLang="ru-RU" sz="1200" dirty="0" err="1">
                <a:solidFill>
                  <a:schemeClr val="accent2"/>
                </a:solidFill>
              </a:rPr>
              <a:t>i</a:t>
            </a:r>
            <a:r>
              <a:rPr lang="ru-RU" altLang="ru-RU" sz="1200" dirty="0">
                <a:solidFill>
                  <a:schemeClr val="accent2"/>
                </a:solidFill>
              </a:rPr>
              <a:t>к </a:t>
            </a:r>
            <a:r>
              <a:rPr lang="ru-RU" altLang="ru-RU" sz="1200" dirty="0" err="1">
                <a:solidFill>
                  <a:schemeClr val="accent2"/>
                </a:solidFill>
              </a:rPr>
              <a:t>маңызы</a:t>
            </a:r>
            <a:r>
              <a:rPr lang="ru-RU" altLang="ru-RU" sz="1200" dirty="0">
                <a:solidFill>
                  <a:schemeClr val="accent2"/>
                </a:solidFill>
              </a:rPr>
              <a:t> бар </a:t>
            </a:r>
            <a:r>
              <a:rPr lang="ru-RU" altLang="ru-RU" sz="1200" dirty="0" err="1">
                <a:solidFill>
                  <a:schemeClr val="accent2"/>
                </a:solidFill>
              </a:rPr>
              <a:t>аурулар</a:t>
            </a:r>
            <a:endParaRPr lang="ru-RU" altLang="ru-RU" sz="1200" dirty="0">
              <a:solidFill>
                <a:schemeClr val="accent2"/>
              </a:solidFill>
            </a:endParaRPr>
          </a:p>
          <a:p>
            <a:r>
              <a:rPr lang="ru-RU" sz="1400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Roboto" panose="02000000000000000000" pitchFamily="2" charset="0"/>
              </a:rPr>
              <a:t>532 </a:t>
            </a:r>
            <a:r>
              <a:rPr lang="ru-RU" sz="1400" b="1" i="0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Roboto" panose="02000000000000000000" pitchFamily="2" charset="0"/>
              </a:rPr>
              <a:t>егде</a:t>
            </a:r>
            <a:r>
              <a:rPr lang="ru-RU" sz="1400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sz="1400" b="1" i="0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Roboto" panose="02000000000000000000" pitchFamily="2" charset="0"/>
              </a:rPr>
              <a:t>жастағы</a:t>
            </a:r>
            <a:r>
              <a:rPr lang="ru-RU" sz="1400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sz="1400" b="1" i="0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Roboto" panose="02000000000000000000" pitchFamily="2" charset="0"/>
              </a:rPr>
              <a:t>адам</a:t>
            </a:r>
            <a:endParaRPr lang="ru-RU" sz="1400" b="1" i="0" dirty="0"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Roboto" panose="02000000000000000000" pitchFamily="2" charset="0"/>
            </a:endParaRPr>
          </a:p>
          <a:p>
            <a:r>
              <a:rPr lang="ru-RU" sz="1400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Roboto" panose="02000000000000000000" pitchFamily="2" charset="0"/>
              </a:rPr>
              <a:t>6 </a:t>
            </a:r>
            <a:r>
              <a:rPr lang="ru-RU" sz="1400" b="1" i="0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Roboto" panose="02000000000000000000" pitchFamily="2" charset="0"/>
              </a:rPr>
              <a:t>жалғыз</a:t>
            </a:r>
            <a:r>
              <a:rPr lang="ru-RU" sz="1400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sz="1400" b="1" i="0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Roboto" panose="02000000000000000000" pitchFamily="2" charset="0"/>
              </a:rPr>
              <a:t>тұратын</a:t>
            </a:r>
            <a:endParaRPr lang="ru-RU" altLang="ru-RU" sz="1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ru-RU" sz="1400" b="1" i="0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Roboto" panose="02000000000000000000" pitchFamily="2" charset="0"/>
              </a:rPr>
              <a:t>Гемодиализге</a:t>
            </a:r>
            <a:r>
              <a:rPr lang="ru-RU" sz="1400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sz="1400" b="1" i="0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Roboto" panose="02000000000000000000" pitchFamily="2" charset="0"/>
              </a:rPr>
              <a:t>жол</a:t>
            </a:r>
            <a:r>
              <a:rPr lang="ru-RU" sz="1400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sz="1400" b="1" i="0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Roboto" panose="02000000000000000000" pitchFamily="2" charset="0"/>
              </a:rPr>
              <a:t>көрсеткен</a:t>
            </a:r>
            <a:r>
              <a:rPr lang="ru-RU" sz="1400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Roboto" panose="02000000000000000000" pitchFamily="2" charset="0"/>
              </a:rPr>
              <a:t> 7</a:t>
            </a:r>
          </a:p>
          <a:p>
            <a:r>
              <a:rPr lang="ru-RU" sz="1400" b="1" i="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Roboto" panose="02000000000000000000" pitchFamily="2" charset="0"/>
              </a:rPr>
              <a:t>59Б елсенді </a:t>
            </a:r>
            <a:r>
              <a:rPr lang="ru-RU" sz="1400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Roboto" panose="02000000000000000000" pitchFamily="2" charset="0"/>
              </a:rPr>
              <a:t>азаматтардың әлеуметтік қолдауы</a:t>
            </a:r>
          </a:p>
          <a:p>
            <a:r>
              <a:rPr lang="ru-RU" sz="1200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Roboto" panose="02000000000000000000" pitchFamily="2" charset="0"/>
              </a:rPr>
              <a:t>1 </a:t>
            </a:r>
            <a:r>
              <a:rPr lang="ru-RU" sz="1200" b="1" i="0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Roboto" panose="02000000000000000000" pitchFamily="2" charset="0"/>
              </a:rPr>
              <a:t>балаларға</a:t>
            </a:r>
            <a:r>
              <a:rPr lang="ru-RU" sz="1200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sz="1200" b="1" i="0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Roboto" panose="02000000000000000000" pitchFamily="2" charset="0"/>
              </a:rPr>
              <a:t>әлеуметтік</a:t>
            </a:r>
            <a:r>
              <a:rPr lang="ru-RU" sz="1200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sz="1200" b="1" i="0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Roboto" panose="02000000000000000000" pitchFamily="2" charset="0"/>
              </a:rPr>
              <a:t>қолдау</a:t>
            </a:r>
            <a:r>
              <a:rPr lang="ru-RU" sz="1200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Roboto" panose="02000000000000000000" pitchFamily="2" charset="0"/>
              </a:rPr>
              <a:t> - </a:t>
            </a:r>
            <a:r>
              <a:rPr lang="ru-RU" sz="1200" b="1" i="0" dirty="0" err="1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Roboto" panose="02000000000000000000" pitchFamily="2" charset="0"/>
              </a:rPr>
              <a:t>жетімдер</a:t>
            </a:r>
            <a:endParaRPr lang="ru-RU" altLang="ru-RU" sz="12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44" name="Picture 7" descr="j030125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751513" y="1909763"/>
            <a:ext cx="1830387" cy="1565275"/>
          </a:xfrm>
        </p:spPr>
      </p:pic>
      <p:pic>
        <p:nvPicPr>
          <p:cNvPr id="10245" name="Picture 9" descr="j0199036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881688" y="4167188"/>
            <a:ext cx="1570037" cy="1730375"/>
          </a:xfrm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3800" y="1916113"/>
            <a:ext cx="3217863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49888" y="4149725"/>
            <a:ext cx="2324100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95863" y="1916113"/>
            <a:ext cx="3644900" cy="223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274638"/>
            <a:ext cx="8186766" cy="1439850"/>
          </a:xfrm>
        </p:spPr>
        <p:txBody>
          <a:bodyPr/>
          <a:lstStyle/>
          <a:p>
            <a:r>
              <a:rPr lang="kk-KZ" sz="16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Мүгедектігі бар адамды абилитациялаудың және оңалтудың жеке бағдарламасына сәйкес мұқтаж мүгедектігі бар адамдарды          протездік-ортопедиялық көмекпен, сурдотехникалық және тифлотехникалық құралдармен, мiндеттi гигиеналық құралдармен, арнаулы жүріп-тұру құралдарымен қамтамасыз ету, сондай-ақ санаторий-курорттық емдеу, жеке көмекшінің және ымдау тілі маманының қызметтерімен қамтамасыз ету» </a:t>
            </a:r>
            <a:r>
              <a:rPr lang="x-none" sz="18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x-none" sz="18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altLang="ru-RU" sz="1400" dirty="0">
              <a:solidFill>
                <a:srgbClr val="7030A0"/>
              </a:solidFill>
            </a:endParaRPr>
          </a:p>
        </p:txBody>
      </p:sp>
      <p:sp>
        <p:nvSpPr>
          <p:cNvPr id="12291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755576" y="1600201"/>
            <a:ext cx="3816424" cy="2764903"/>
          </a:xfrm>
        </p:spPr>
        <p:txBody>
          <a:bodyPr/>
          <a:lstStyle/>
          <a:p>
            <a:endParaRPr lang="ru-RU" altLang="ru-RU" sz="1600" dirty="0">
              <a:solidFill>
                <a:schemeClr val="accent2"/>
              </a:solidFill>
            </a:endParaRPr>
          </a:p>
          <a:p>
            <a:r>
              <a:rPr lang="ru-RU" altLang="ru-RU" sz="1600" dirty="0">
                <a:solidFill>
                  <a:schemeClr val="accent2"/>
                </a:solidFill>
              </a:rPr>
              <a:t>Барлығы 2026 жылы жергілікті бюджет есебінен </a:t>
            </a:r>
            <a:r>
              <a:rPr lang="ru-RU" altLang="ru-RU" sz="1600" dirty="0" smtClean="0">
                <a:solidFill>
                  <a:schemeClr val="accent2"/>
                </a:solidFill>
              </a:rPr>
              <a:t>78 271,0 </a:t>
            </a:r>
            <a:r>
              <a:rPr lang="ru-RU" altLang="ru-RU" sz="1600" dirty="0">
                <a:solidFill>
                  <a:schemeClr val="accent2"/>
                </a:solidFill>
              </a:rPr>
              <a:t>мың теңге жоспарланған. </a:t>
            </a:r>
          </a:p>
          <a:p>
            <a:r>
              <a:rPr lang="ru-RU" altLang="ru-RU" sz="1600" dirty="0" err="1">
                <a:solidFill>
                  <a:schemeClr val="accent2"/>
                </a:solidFill>
              </a:rPr>
              <a:t>Мүгедектерді</a:t>
            </a:r>
            <a:r>
              <a:rPr lang="ru-RU" altLang="ru-RU" sz="1600" dirty="0">
                <a:solidFill>
                  <a:schemeClr val="accent2"/>
                </a:solidFill>
              </a:rPr>
              <a:t> </a:t>
            </a:r>
            <a:r>
              <a:rPr lang="ru-RU" altLang="ru-RU" sz="1600" dirty="0" err="1">
                <a:solidFill>
                  <a:schemeClr val="accent2"/>
                </a:solidFill>
              </a:rPr>
              <a:t>түрлі</a:t>
            </a:r>
            <a:r>
              <a:rPr lang="ru-RU" altLang="ru-RU" sz="1600" dirty="0">
                <a:solidFill>
                  <a:schemeClr val="accent2"/>
                </a:solidFill>
              </a:rPr>
              <a:t> </a:t>
            </a:r>
            <a:r>
              <a:rPr lang="ru-RU" altLang="ru-RU" sz="1600" dirty="0" err="1">
                <a:solidFill>
                  <a:schemeClr val="accent2"/>
                </a:solidFill>
              </a:rPr>
              <a:t>қызмет</a:t>
            </a:r>
            <a:r>
              <a:rPr lang="ru-RU" altLang="ru-RU" sz="1600" dirty="0">
                <a:solidFill>
                  <a:schemeClr val="accent2"/>
                </a:solidFill>
              </a:rPr>
              <a:t> </a:t>
            </a:r>
            <a:r>
              <a:rPr lang="ru-RU" altLang="ru-RU" sz="1600" dirty="0" err="1">
                <a:solidFill>
                  <a:schemeClr val="accent2"/>
                </a:solidFill>
              </a:rPr>
              <a:t>түрлерімен</a:t>
            </a:r>
            <a:r>
              <a:rPr lang="ru-RU" altLang="ru-RU" sz="1600" dirty="0">
                <a:solidFill>
                  <a:schemeClr val="accent2"/>
                </a:solidFill>
              </a:rPr>
              <a:t> </a:t>
            </a:r>
            <a:r>
              <a:rPr lang="ru-RU" altLang="ru-RU" sz="1600" dirty="0" err="1">
                <a:solidFill>
                  <a:schemeClr val="accent2"/>
                </a:solidFill>
              </a:rPr>
              <a:t>қамтудың</a:t>
            </a:r>
            <a:r>
              <a:rPr lang="ru-RU" altLang="ru-RU" sz="1600" dirty="0">
                <a:solidFill>
                  <a:schemeClr val="accent2"/>
                </a:solidFill>
              </a:rPr>
              <a:t> </a:t>
            </a:r>
            <a:r>
              <a:rPr lang="ru-RU" altLang="ru-RU" sz="1600" dirty="0" err="1">
                <a:solidFill>
                  <a:schemeClr val="accent2"/>
                </a:solidFill>
              </a:rPr>
              <a:t>жалпы</a:t>
            </a:r>
            <a:r>
              <a:rPr lang="ru-RU" altLang="ru-RU" sz="1600" dirty="0">
                <a:solidFill>
                  <a:schemeClr val="accent2"/>
                </a:solidFill>
              </a:rPr>
              <a:t> </a:t>
            </a:r>
            <a:r>
              <a:rPr lang="ru-RU" altLang="ru-RU" sz="1600" err="1">
                <a:solidFill>
                  <a:schemeClr val="accent2"/>
                </a:solidFill>
              </a:rPr>
              <a:t>көлемі</a:t>
            </a:r>
            <a:r>
              <a:rPr lang="ru-RU" altLang="ru-RU" sz="1600">
                <a:solidFill>
                  <a:schemeClr val="accent2"/>
                </a:solidFill>
              </a:rPr>
              <a:t> </a:t>
            </a:r>
            <a:r>
              <a:rPr lang="ru-RU" altLang="ru-RU" sz="1600" smtClean="0">
                <a:solidFill>
                  <a:schemeClr val="accent2"/>
                </a:solidFill>
              </a:rPr>
              <a:t>330-дан </a:t>
            </a:r>
            <a:r>
              <a:rPr lang="ru-RU" altLang="ru-RU" sz="1600" dirty="0" err="1">
                <a:solidFill>
                  <a:schemeClr val="accent2"/>
                </a:solidFill>
              </a:rPr>
              <a:t>астам</a:t>
            </a:r>
            <a:r>
              <a:rPr lang="ru-RU" altLang="ru-RU" sz="1600" dirty="0">
                <a:solidFill>
                  <a:schemeClr val="accent2"/>
                </a:solidFill>
              </a:rPr>
              <a:t> </a:t>
            </a:r>
            <a:r>
              <a:rPr lang="ru-RU" altLang="ru-RU" sz="1600" dirty="0" err="1">
                <a:solidFill>
                  <a:schemeClr val="accent2"/>
                </a:solidFill>
              </a:rPr>
              <a:t>адамды</a:t>
            </a:r>
            <a:r>
              <a:rPr lang="ru-RU" altLang="ru-RU" sz="1600" dirty="0">
                <a:solidFill>
                  <a:schemeClr val="accent2"/>
                </a:solidFill>
              </a:rPr>
              <a:t> </a:t>
            </a:r>
            <a:r>
              <a:rPr lang="ru-RU" altLang="ru-RU" sz="1600" dirty="0" err="1">
                <a:solidFill>
                  <a:schemeClr val="accent2"/>
                </a:solidFill>
              </a:rPr>
              <a:t>құрайды</a:t>
            </a:r>
            <a:r>
              <a:rPr lang="ru-RU" altLang="ru-RU" sz="1600" dirty="0">
                <a:solidFill>
                  <a:schemeClr val="accent2"/>
                </a:solidFill>
              </a:rPr>
              <a:t>.  </a:t>
            </a:r>
          </a:p>
        </p:txBody>
      </p:sp>
      <p:pic>
        <p:nvPicPr>
          <p:cNvPr id="12292" name="Picture 7" descr="j030125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751513" y="1909763"/>
            <a:ext cx="1830387" cy="1565275"/>
          </a:xfrm>
        </p:spPr>
      </p:pic>
      <p:pic>
        <p:nvPicPr>
          <p:cNvPr id="12293" name="Picture 9" descr="j0199036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881688" y="4167188"/>
            <a:ext cx="1570037" cy="1730375"/>
          </a:xfrm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9700" y="1916113"/>
            <a:ext cx="2952750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19700" y="4143375"/>
            <a:ext cx="2952750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1865</TotalTime>
  <Words>475</Words>
  <Application>Microsoft Office PowerPoint</Application>
  <PresentationFormat>Экран (4:3)</PresentationFormat>
  <Paragraphs>58</Paragraphs>
  <Slides>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Оформление по умолчанию</vt:lpstr>
      <vt:lpstr>Бюджеттік бағдарламалардың әкімшісі «Успен ауданының жұмыспен қамту және әлеуметтік бағдарламалар бөлімі» мемлекеттік мекемесі</vt:lpstr>
      <vt:lpstr>Презентация PowerPoint</vt:lpstr>
      <vt:lpstr>Жұмыспен қамтуды қамтамасыз ету және халық үшін әлеуметтік бағдарламаларды іске асыру саласындағы мемлекеттік саясатты іске асыру жөніндегі қызметтер</vt:lpstr>
      <vt:lpstr>Жаңа форматтағы атаулы әлеуметтік көмек көрсету және 1 жастан 6 жасқа дейінгі балаларға кепілдендірілген әлеуметтік топтама беру жөніндегі шараларды іске асыру</vt:lpstr>
      <vt:lpstr>мұқтаж азаматтарға үйде әлеуметтік көмек көрсету</vt:lpstr>
      <vt:lpstr>Жергілікті өкілетті органдардың шешімі бойынша мұқтаж азаматтардың жекелеген санаттарына әлеуметтік көмек</vt:lpstr>
      <vt:lpstr>Мүгедектігі бар адамды абилитациялаудың және оңалтудың жеке бағдарламасына сәйкес мұқтаж мүгедектігі бар адамдарды          протездік-ортопедиялық көмекпен, сурдотехникалық және тифлотехникалық құралдармен, мiндеттi гигиеналық құралдармен, арнаулы жүріп-тұру құралдарымен қамтамасыз ету, сондай-ақ санаторий-курорттық емдеу, жеке көмекшінің және ымдау тілі маманының қызметтерімен қамтамасыз ету»  </vt:lpstr>
    </vt:vector>
  </TitlesOfParts>
  <Company>MoBIL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посёлка Шульбинск города Семей Восточно-Казахстанской области на 2018 – 2020 годы</dc:title>
  <dc:creator>Аким Шульбинск</dc:creator>
  <cp:lastModifiedBy>5</cp:lastModifiedBy>
  <cp:revision>206</cp:revision>
  <dcterms:created xsi:type="dcterms:W3CDTF">2018-01-26T07:47:31Z</dcterms:created>
  <dcterms:modified xsi:type="dcterms:W3CDTF">2026-08-17T07:20:47Z</dcterms:modified>
</cp:coreProperties>
</file>