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9" r:id="rId2"/>
    <p:sldId id="261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 smtClean="0"/>
            <a:t>Поступления</a:t>
          </a:r>
        </a:p>
        <a:p>
          <a:r>
            <a:rPr lang="en-US" dirty="0" smtClean="0"/>
            <a:t>82462.9</a:t>
          </a:r>
          <a:endParaRPr lang="ru-RU" dirty="0" smtClean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1</a:t>
          </a:r>
          <a:r>
            <a:rPr lang="en-US" dirty="0" smtClean="0">
              <a:solidFill>
                <a:schemeClr val="tx2">
                  <a:lumMod val="75000"/>
                </a:schemeClr>
              </a:solidFill>
            </a:rPr>
            <a:t>6927.7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smtClean="0"/>
            <a:t>Расходы</a:t>
          </a:r>
        </a:p>
        <a:p>
          <a:r>
            <a:rPr lang="en-US" dirty="0" smtClean="0"/>
            <a:t>83836.9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  <dgm:t>
        <a:bodyPr/>
        <a:lstStyle/>
        <a:p>
          <a:endParaRPr lang="ru-RU"/>
        </a:p>
      </dgm:t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48076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1</a:t>
          </a:r>
          <a:r>
            <a:rPr lang="en-US" dirty="0" smtClean="0">
              <a:solidFill>
                <a:schemeClr val="tx2">
                  <a:lumMod val="75000"/>
                </a:schemeClr>
              </a:solidFill>
            </a:rPr>
            <a:t>8384.7</a:t>
          </a:r>
          <a:endParaRPr lang="ru-RU" dirty="0" smtClean="0">
            <a:solidFill>
              <a:srgbClr val="FF0000"/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smtClean="0"/>
            <a:t>Расходы</a:t>
          </a:r>
          <a:r>
            <a:rPr lang="en-US" dirty="0" smtClean="0"/>
            <a:t> </a:t>
          </a:r>
          <a:endParaRPr lang="ru-RU" dirty="0" smtClean="0"/>
        </a:p>
        <a:p>
          <a:r>
            <a:rPr lang="en-US" dirty="0" smtClean="0">
              <a:solidFill>
                <a:schemeClr val="tx1"/>
              </a:solidFill>
            </a:rPr>
            <a:t>44054.8</a:t>
          </a:r>
          <a:endParaRPr lang="ru-RU" dirty="0">
            <a:solidFill>
              <a:schemeClr val="tx1"/>
            </a:solidFill>
          </a:endParaRPr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ru-RU" dirty="0" smtClean="0"/>
            <a:t>Поступления</a:t>
          </a:r>
          <a:endParaRPr lang="en-US" dirty="0" smtClean="0"/>
        </a:p>
        <a:p>
          <a:r>
            <a:rPr lang="en-US" dirty="0" smtClean="0">
              <a:solidFill>
                <a:schemeClr val="tx1"/>
              </a:solidFill>
            </a:rPr>
            <a:t>48696.6</a:t>
          </a:r>
          <a:endParaRPr lang="ru-RU" dirty="0">
            <a:solidFill>
              <a:schemeClr val="tx1"/>
            </a:solidFill>
          </a:endParaRPr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  <dgm:t>
        <a:bodyPr/>
        <a:lstStyle/>
        <a:p>
          <a:endParaRPr lang="ru-RU"/>
        </a:p>
      </dgm:t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644" custLinFactNeighborX="100000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22057" y="108011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Поступления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82462.9</a:t>
          </a:r>
          <a:endParaRPr lang="ru-RU" sz="2600" kern="1200" dirty="0" smtClean="0"/>
        </a:p>
      </dsp:txBody>
      <dsp:txXfrm>
        <a:off x="122057" y="1080119"/>
        <a:ext cx="2275781" cy="1440160"/>
      </dsp:txXfrm>
    </dsp:sp>
    <dsp:sp modelId="{7A7068E3-381C-45E7-9CF4-24781F783586}">
      <dsp:nvSpPr>
        <dsp:cNvPr id="0" name=""/>
        <dsp:cNvSpPr/>
      </dsp:nvSpPr>
      <dsp:spPr>
        <a:xfrm>
          <a:off x="2647029" y="1080119"/>
          <a:ext cx="2275781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sz="2600" kern="1200" dirty="0" smtClean="0">
              <a:solidFill>
                <a:schemeClr val="tx2">
                  <a:lumMod val="75000"/>
                </a:schemeClr>
              </a:solidFill>
            </a:rPr>
            <a:t>1</a:t>
          </a:r>
          <a:r>
            <a:rPr lang="en-US" sz="2600" kern="1200" dirty="0" smtClean="0">
              <a:solidFill>
                <a:schemeClr val="tx2">
                  <a:lumMod val="75000"/>
                </a:schemeClr>
              </a:solidFill>
            </a:rPr>
            <a:t>6927.7</a:t>
          </a:r>
          <a:endParaRPr lang="ru-RU" sz="26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647029" y="1080119"/>
        <a:ext cx="2275781" cy="1440160"/>
      </dsp:txXfrm>
    </dsp:sp>
    <dsp:sp modelId="{B7948204-05CF-42AA-92E0-7EBFE3E37489}">
      <dsp:nvSpPr>
        <dsp:cNvPr id="0" name=""/>
        <dsp:cNvSpPr/>
      </dsp:nvSpPr>
      <dsp:spPr>
        <a:xfrm>
          <a:off x="5104579" y="108011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Расходы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83836.9</a:t>
          </a:r>
          <a:endParaRPr lang="ru-RU" sz="2600" kern="1200" dirty="0"/>
        </a:p>
      </dsp:txBody>
      <dsp:txXfrm>
        <a:off x="5104579" y="1080119"/>
        <a:ext cx="2275781" cy="144016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05054" y="1117624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Поступления</a:t>
          </a:r>
          <a:endParaRPr lang="en-US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48696.6</a:t>
          </a:r>
          <a:endParaRPr lang="ru-RU" sz="2700" kern="1200" dirty="0">
            <a:solidFill>
              <a:schemeClr val="tx1"/>
            </a:solidFill>
          </a:endParaRPr>
        </a:p>
      </dsp:txBody>
      <dsp:txXfrm>
        <a:off x="205054" y="1117624"/>
        <a:ext cx="2333059" cy="1490166"/>
      </dsp:txXfrm>
    </dsp:sp>
    <dsp:sp modelId="{7A7068E3-381C-45E7-9CF4-24781F783586}">
      <dsp:nvSpPr>
        <dsp:cNvPr id="0" name=""/>
        <dsp:cNvSpPr/>
      </dsp:nvSpPr>
      <dsp:spPr>
        <a:xfrm>
          <a:off x="2721902" y="1117624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>
              <a:solidFill>
                <a:schemeClr val="tx2">
                  <a:lumMod val="75000"/>
                </a:schemeClr>
              </a:solidFill>
            </a:rPr>
            <a:t>Налоги и платежи </a:t>
          </a:r>
          <a:r>
            <a:rPr lang="ru-RU" sz="2700" kern="1200" dirty="0" smtClean="0">
              <a:solidFill>
                <a:schemeClr val="tx2">
                  <a:lumMod val="75000"/>
                </a:schemeClr>
              </a:solidFill>
            </a:rPr>
            <a:t>1</a:t>
          </a:r>
          <a:r>
            <a:rPr lang="en-US" sz="2700" kern="1200" dirty="0" smtClean="0">
              <a:solidFill>
                <a:schemeClr val="tx2">
                  <a:lumMod val="75000"/>
                </a:schemeClr>
              </a:solidFill>
            </a:rPr>
            <a:t>8384.7</a:t>
          </a:r>
          <a:endParaRPr lang="ru-RU" sz="2700" kern="1200" dirty="0" smtClean="0">
            <a:solidFill>
              <a:srgbClr val="FF0000"/>
            </a:solidFill>
          </a:endParaRPr>
        </a:p>
      </dsp:txBody>
      <dsp:txXfrm>
        <a:off x="2721902" y="1117624"/>
        <a:ext cx="2333059" cy="1490166"/>
      </dsp:txXfrm>
    </dsp:sp>
    <dsp:sp modelId="{B7948204-05CF-42AA-92E0-7EBFE3E37489}">
      <dsp:nvSpPr>
        <dsp:cNvPr id="0" name=""/>
        <dsp:cNvSpPr/>
      </dsp:nvSpPr>
      <dsp:spPr>
        <a:xfrm>
          <a:off x="5437564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Расходы</a:t>
          </a:r>
          <a:r>
            <a:rPr lang="en-US" sz="2700" kern="1200" dirty="0" smtClean="0"/>
            <a:t> </a:t>
          </a:r>
          <a:endParaRPr lang="ru-RU" sz="2700" kern="1200" dirty="0" smtClean="0"/>
        </a:p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chemeClr val="tx1"/>
              </a:solidFill>
            </a:rPr>
            <a:t>44054.8</a:t>
          </a:r>
          <a:endParaRPr lang="ru-RU" sz="2700" kern="1200" dirty="0">
            <a:solidFill>
              <a:schemeClr val="tx1"/>
            </a:solidFill>
          </a:endParaRPr>
        </a:p>
      </dsp:txBody>
      <dsp:txXfrm>
        <a:off x="5437564" y="1120769"/>
        <a:ext cx="2333059" cy="14901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03.11.2026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911336059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21378" y="188640"/>
            <a:ext cx="63094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smtClean="0"/>
              <a:t>Исполнение бюджета сельского округа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1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/>
              <a:t>Тыс.тенге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1.11.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202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01.11.202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6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="" xmlns:p14="http://schemas.microsoft.com/office/powerpoint/2010/main" val="654280142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43819" y="633697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611560" y="1196752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Поступления в  бюджет </a:t>
            </a:r>
          </a:p>
          <a:p>
            <a:pPr algn="ctr"/>
            <a:r>
              <a:rPr lang="en-US" sz="2800" b="1" dirty="0" smtClean="0"/>
              <a:t>82462.9 </a:t>
            </a:r>
            <a:r>
              <a:rPr lang="ru-RU" sz="2800" dirty="0" smtClean="0"/>
              <a:t>тенге</a:t>
            </a:r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57788"/>
            <a:ext cx="3650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Доходы  </a:t>
            </a:r>
            <a:r>
              <a:rPr lang="en-US" dirty="0" smtClean="0"/>
              <a:t>82462.9 </a:t>
            </a:r>
            <a:r>
              <a:rPr lang="ru-RU" dirty="0" smtClean="0"/>
              <a:t>т</a:t>
            </a:r>
            <a:r>
              <a:rPr lang="ru-RU" b="1" dirty="0" smtClean="0"/>
              <a:t>ыс</a:t>
            </a:r>
            <a:r>
              <a:rPr lang="ru-RU" b="1" dirty="0" smtClean="0"/>
              <a:t>. </a:t>
            </a:r>
            <a:r>
              <a:rPr lang="ru-RU" dirty="0" smtClean="0"/>
              <a:t>тенге</a:t>
            </a:r>
            <a:endParaRPr lang="ru-RU" i="1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63143" y="4646413"/>
            <a:ext cx="4248472" cy="643800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819" y="4675337"/>
            <a:ext cx="41526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огашение бюджетных кредитов </a:t>
            </a:r>
          </a:p>
          <a:p>
            <a:pPr algn="ctr"/>
            <a:r>
              <a:rPr lang="ru-RU" b="1" dirty="0" smtClean="0"/>
              <a:t>0</a:t>
            </a:r>
            <a:r>
              <a:rPr lang="ru-RU" dirty="0" smtClean="0"/>
              <a:t>тенге</a:t>
            </a:r>
            <a:endParaRPr lang="ru-RU" dirty="0"/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63143" y="5361832"/>
            <a:ext cx="4248472" cy="613081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75956" y="5290213"/>
            <a:ext cx="4320480" cy="65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оступления от продажи финансовых активов </a:t>
            </a:r>
            <a:r>
              <a:rPr lang="ru-RU" b="1" dirty="0" smtClean="0"/>
              <a:t>0 </a:t>
            </a:r>
            <a:r>
              <a:rPr lang="ru-RU" dirty="0" smtClean="0"/>
              <a:t>тенге </a:t>
            </a:r>
            <a:endParaRPr lang="ru-RU" dirty="0"/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699595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517551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244950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960369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51485" y="2982585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Поступления от продажи основного капитала</a:t>
            </a:r>
            <a:r>
              <a:rPr lang="en-US" sz="1400" i="1" dirty="0" smtClean="0"/>
              <a:t> </a:t>
            </a:r>
            <a:r>
              <a:rPr lang="en-US" sz="1400" i="1" dirty="0" smtClean="0"/>
              <a:t>53.6</a:t>
            </a:r>
            <a:r>
              <a:rPr lang="ru-RU" sz="1400" i="1" dirty="0" smtClean="0"/>
              <a:t> </a:t>
            </a:r>
            <a:r>
              <a:rPr lang="ru-RU" sz="1400" i="1" dirty="0" smtClean="0"/>
              <a:t>тенге </a:t>
            </a:r>
            <a:endParaRPr lang="ru-RU" sz="1400" i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472100" y="2262505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Неналоговые поступления</a:t>
            </a:r>
            <a:r>
              <a:rPr lang="en-US" sz="1400" i="1" dirty="0" smtClean="0"/>
              <a:t> </a:t>
            </a:r>
            <a:r>
              <a:rPr lang="ru-RU" sz="1400" i="1" dirty="0" smtClean="0"/>
              <a:t> </a:t>
            </a:r>
          </a:p>
          <a:p>
            <a:r>
              <a:rPr lang="en-US" sz="1400" b="1" i="1" dirty="0" smtClean="0"/>
              <a:t>23.6</a:t>
            </a:r>
            <a:r>
              <a:rPr lang="ru-RU" sz="1400" b="1" i="1" dirty="0" smtClean="0"/>
              <a:t> </a:t>
            </a:r>
            <a:r>
              <a:rPr lang="ru-RU" sz="1400" i="1" dirty="0" smtClean="0"/>
              <a:t>тенге </a:t>
            </a:r>
            <a:endParaRPr lang="ru-RU" sz="1400" i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526916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Налоговые поступления</a:t>
            </a:r>
            <a:r>
              <a:rPr lang="en-US" sz="1400" i="1" dirty="0" smtClean="0"/>
              <a:t> </a:t>
            </a:r>
            <a:endParaRPr lang="ru-RU" sz="1400" i="1" dirty="0" smtClean="0"/>
          </a:p>
          <a:p>
            <a:r>
              <a:rPr lang="en-US" sz="1400" b="1" i="1" dirty="0" smtClean="0"/>
              <a:t>16850.5</a:t>
            </a:r>
            <a:r>
              <a:rPr lang="ru-RU" sz="1400" b="1" i="1" dirty="0" smtClean="0"/>
              <a:t> </a:t>
            </a:r>
            <a:r>
              <a:rPr lang="ru-RU" sz="1400" b="1" i="1" dirty="0" smtClean="0"/>
              <a:t>тыс</a:t>
            </a:r>
            <a:r>
              <a:rPr lang="ru-RU" sz="1400" i="1" dirty="0" smtClean="0"/>
              <a:t>. тенге </a:t>
            </a:r>
            <a:endParaRPr lang="ru-RU" sz="1400" i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476381" y="3727848"/>
            <a:ext cx="25122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 smtClean="0"/>
              <a:t>Поступления трансфертов</a:t>
            </a:r>
            <a:r>
              <a:rPr lang="en-US" sz="1400" i="1" dirty="0" smtClean="0"/>
              <a:t> </a:t>
            </a:r>
            <a:endParaRPr lang="ru-RU" sz="1400" i="1" dirty="0" smtClean="0"/>
          </a:p>
          <a:p>
            <a:r>
              <a:rPr lang="en-US" sz="1400" b="1" i="1" smtClean="0"/>
              <a:t>65535.2</a:t>
            </a:r>
            <a:r>
              <a:rPr lang="ru-RU" sz="1400" b="1" i="1" smtClean="0"/>
              <a:t> </a:t>
            </a:r>
            <a:r>
              <a:rPr lang="ru-RU" sz="1400" b="1" i="1" dirty="0" smtClean="0"/>
              <a:t>тыс.</a:t>
            </a:r>
            <a:r>
              <a:rPr lang="ru-RU" sz="1400" i="1" dirty="0" smtClean="0"/>
              <a:t> тенге </a:t>
            </a:r>
            <a:endParaRPr lang="ru-RU" sz="1400" i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33419" y="134016"/>
            <a:ext cx="6405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 smtClean="0"/>
              <a:t>Поступления  в бюджет по состоянию на 1  ноября </a:t>
            </a:r>
            <a:r>
              <a:rPr lang="ru-RU" b="1" u="sng" dirty="0" smtClean="0"/>
              <a:t>202</a:t>
            </a:r>
            <a:r>
              <a:rPr lang="en-US" b="1" u="sng" dirty="0" smtClean="0"/>
              <a:t>6</a:t>
            </a:r>
            <a:r>
              <a:rPr lang="ru-RU" b="1" u="sng" dirty="0" smtClean="0"/>
              <a:t> </a:t>
            </a:r>
            <a:r>
              <a:rPr lang="ru-RU" b="1" u="sng" dirty="0" smtClean="0"/>
              <a:t>года</a:t>
            </a:r>
            <a:endParaRPr lang="ru-RU" b="1" u="sng" dirty="0"/>
          </a:p>
        </p:txBody>
      </p:sp>
      <p:sp>
        <p:nvSpPr>
          <p:cNvPr id="19" name="Выноска 1 (граница и черта) 18"/>
          <p:cNvSpPr/>
          <p:nvPr/>
        </p:nvSpPr>
        <p:spPr>
          <a:xfrm>
            <a:off x="4263143" y="6046532"/>
            <a:ext cx="4248472" cy="667174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/>
              <a:t>Поступления </a:t>
            </a:r>
            <a:r>
              <a:rPr lang="ru-RU" dirty="0" smtClean="0"/>
              <a:t>займов 0</a:t>
            </a:r>
            <a:r>
              <a:rPr lang="ru-RU" b="1" dirty="0" smtClean="0"/>
              <a:t> </a:t>
            </a:r>
            <a:r>
              <a:rPr lang="ru-RU" dirty="0" smtClean="0"/>
              <a:t>тенге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52319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1712</TotalTime>
  <Words>90</Words>
  <Application>Microsoft Office PowerPoint</Application>
  <PresentationFormat>Экран (4:3)</PresentationFormat>
  <Paragraphs>29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Камшат</cp:lastModifiedBy>
  <cp:revision>198</cp:revision>
  <cp:lastPrinted>2020-01-13T03:48:35Z</cp:lastPrinted>
  <dcterms:created xsi:type="dcterms:W3CDTF">2017-09-08T10:51:51Z</dcterms:created>
  <dcterms:modified xsi:type="dcterms:W3CDTF">2026-11-03T13:21:31Z</dcterms:modified>
</cp:coreProperties>
</file>