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64" r:id="rId3"/>
    <p:sldId id="272" r:id="rId4"/>
    <p:sldId id="265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88" autoAdjust="0"/>
  </p:normalViewPr>
  <p:slideViewPr>
    <p:cSldViewPr>
      <p:cViewPr varScale="1">
        <p:scale>
          <a:sx n="105" d="100"/>
          <a:sy n="105" d="100"/>
        </p:scale>
        <p:origin x="7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ser\Desktop\&#1088;&#1072;&#1073;&#1086;&#1095;%20&#1089;&#1090;&#1086;&#1083;\&#1040;&#1079;&#1072;&#1084;&#1072;&#1090;&#1090;&#1099;0%20&#1073;&#1102;&#1076;&#1078;&#1077;&#1090;\&#1040;&#1079;&#1072;&#1084;&#1072;&#1084;&#1072;&#1090;&#1090;&#1099;&#1082;%20&#1073;&#1102;&#1076;&#1078;&#1077;&#1090;%202023%20&#1078;&#1099;&#1083;\01,05,2023\&#1057;&#1083;&#1072;&#1081;&#1076;%20&#1072;&#1079;&#1072;&#1084;&#1072;&#1090;&#1090;&#1099;&#1179;%20&#1073;&#1102;&#1076;&#1078;&#1077;&#1090;%20&#1082;&#1072;&#1079;&#1072;&#1082;%20&#1086;&#1073;&#1085;.xlsx" TargetMode="External"/><Relationship Id="rId1" Type="http://schemas.openxmlformats.org/officeDocument/2006/relationships/image" Target="../media/image1.jpeg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solidFill>
          <a:schemeClr val="bg1">
            <a:lumMod val="95000"/>
          </a:schemeClr>
        </a:solidFill>
      </c:spPr>
    </c:sideWall>
    <c:backWall>
      <c:thickness val="0"/>
      <c:spPr>
        <a:solidFill>
          <a:schemeClr val="bg1">
            <a:lumMod val="85000"/>
          </a:schemeClr>
        </a:solidFill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кірістер!$A$7</c:f>
              <c:strCache>
                <c:ptCount val="1"/>
                <c:pt idx="0">
                  <c:v>Жоспар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9403812767918135E-2"/>
                  <c:y val="-1.0217316844624822E-2"/>
                </c:manualLayout>
              </c:layout>
              <c:tx>
                <c:rich>
                  <a:bodyPr/>
                  <a:lstStyle/>
                  <a:p>
                    <a:r>
                      <a:rPr lang="en-US" sz="1400"/>
                      <a:t>13 773,4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27E-4BB4-9DED-45C19C0BBF7B}"/>
                </c:ext>
              </c:extLst>
            </c:dLbl>
            <c:dLbl>
              <c:idx val="1"/>
              <c:layout>
                <c:manualLayout>
                  <c:x val="-1.2087807205917442E-2"/>
                  <c:y val="-2.819823376640093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4 737,6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B2D-44FE-9C48-6240D498D989}"/>
                </c:ext>
              </c:extLst>
            </c:dLbl>
            <c:dLbl>
              <c:idx val="2"/>
              <c:layout>
                <c:manualLayout>
                  <c:x val="-1.5506956614749176E-2"/>
                  <c:y val="-2.063676363607840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</a:t>
                    </a:r>
                    <a:r>
                      <a:rPr lang="en-US" baseline="0"/>
                      <a:t> 035,8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462-4A7A-96A5-3B0B7D398A93}"/>
                </c:ext>
              </c:extLst>
            </c:dLbl>
            <c:dLbl>
              <c:idx val="3"/>
              <c:layout>
                <c:manualLayout>
                  <c:x val="0"/>
                  <c:y val="-2.8097068230823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462-4A7A-96A5-3B0B7D398A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кірістер!$B$6:$D$6</c:f>
              <c:strCache>
                <c:ptCount val="3"/>
                <c:pt idx="0">
                  <c:v>Аудан бойынша</c:v>
                </c:pt>
                <c:pt idx="1">
                  <c:v>Трансферттер есебінен</c:v>
                </c:pt>
                <c:pt idx="2">
                  <c:v>Жергілікті бюджет есебінен</c:v>
                </c:pt>
              </c:strCache>
            </c:strRef>
          </c:cat>
          <c:val>
            <c:numRef>
              <c:f>кірістер!$B$7:$D$7</c:f>
              <c:numCache>
                <c:formatCode>_-* #,##0.0\ _₽_-;\-* #,##0.0\ _₽_-;_-* "-"?\ _₽_-;_-@_-</c:formatCode>
                <c:ptCount val="3"/>
                <c:pt idx="0">
                  <c:v>13773.424999999999</c:v>
                </c:pt>
                <c:pt idx="1">
                  <c:v>4737.6289999999999</c:v>
                </c:pt>
                <c:pt idx="2">
                  <c:v>9035.7960000000003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462-4A7A-96A5-3B0B7D398A93}"/>
            </c:ext>
          </c:extLst>
        </c:ser>
        <c:ser>
          <c:idx val="1"/>
          <c:order val="1"/>
          <c:tx>
            <c:strRef>
              <c:f>кірістер!$A$8</c:f>
              <c:strCache>
                <c:ptCount val="1"/>
                <c:pt idx="0">
                  <c:v>Орындалуы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0623009898057415E-2"/>
                  <c:y val="-2.018503840167303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14</a:t>
                    </a:r>
                    <a:r>
                      <a:rPr lang="en-US" baseline="0"/>
                      <a:t> 254,6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CC2-472C-92CF-9D0B0D2BE140}"/>
                </c:ext>
              </c:extLst>
            </c:dLbl>
            <c:dLbl>
              <c:idx val="1"/>
              <c:layout>
                <c:manualLayout>
                  <c:x val="4.4019285990505107E-2"/>
                  <c:y val="-3.180378954431060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4</a:t>
                    </a:r>
                    <a:r>
                      <a:rPr lang="en-US" baseline="0"/>
                      <a:t> 737,6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462-4A7A-96A5-3B0B7D398A93}"/>
                </c:ext>
              </c:extLst>
            </c:dLbl>
            <c:dLbl>
              <c:idx val="2"/>
              <c:layout>
                <c:manualLayout>
                  <c:x val="4.4313512535071049E-2"/>
                  <c:y val="-2.7598883277296746E-2"/>
                </c:manualLayout>
              </c:layout>
              <c:tx>
                <c:rich>
                  <a:bodyPr/>
                  <a:lstStyle/>
                  <a:p>
                    <a:endParaRPr lang="en-US" sz="1400"/>
                  </a:p>
                  <a:p>
                    <a:r>
                      <a:rPr lang="en-US" sz="1400"/>
                      <a:t>9</a:t>
                    </a:r>
                    <a:r>
                      <a:rPr lang="en-US" sz="1400" baseline="0"/>
                      <a:t> 516,9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F2F-496F-AE94-ED49D8D50D00}"/>
                </c:ext>
              </c:extLst>
            </c:dLbl>
            <c:dLbl>
              <c:idx val="3"/>
              <c:layout>
                <c:manualLayout>
                  <c:x val="2.3809523809523812E-2"/>
                  <c:y val="-3.8314183951123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462-4A7A-96A5-3B0B7D398A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кірістер!$B$6:$D$6</c:f>
              <c:strCache>
                <c:ptCount val="3"/>
                <c:pt idx="0">
                  <c:v>Аудан бойынша</c:v>
                </c:pt>
                <c:pt idx="1">
                  <c:v>Трансферттер есебінен</c:v>
                </c:pt>
                <c:pt idx="2">
                  <c:v>Жергілікті бюджет есебінен</c:v>
                </c:pt>
              </c:strCache>
            </c:strRef>
          </c:cat>
          <c:val>
            <c:numRef>
              <c:f>кірістер!$B$8:$D$8</c:f>
              <c:numCache>
                <c:formatCode>_-* #,##0.0\ _₽_-;\-* #,##0.0\ _₽_-;_-* "-"?\ _₽_-;_-@_-</c:formatCode>
                <c:ptCount val="3"/>
                <c:pt idx="0">
                  <c:v>14254.569100000001</c:v>
                </c:pt>
                <c:pt idx="1">
                  <c:v>4737.6289999999999</c:v>
                </c:pt>
                <c:pt idx="2">
                  <c:v>9516.9400999999998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462-4A7A-96A5-3B0B7D398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4"/>
        <c:gapDepth val="173"/>
        <c:shape val="box"/>
        <c:axId val="137683328"/>
        <c:axId val="137684864"/>
        <c:axId val="0"/>
      </c:bar3DChart>
      <c:catAx>
        <c:axId val="137683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37684864"/>
        <c:crosses val="autoZero"/>
        <c:auto val="1"/>
        <c:lblAlgn val="ctr"/>
        <c:lblOffset val="100"/>
        <c:noMultiLvlLbl val="0"/>
      </c:catAx>
      <c:valAx>
        <c:axId val="137684864"/>
        <c:scaling>
          <c:orientation val="minMax"/>
        </c:scaling>
        <c:delete val="0"/>
        <c:axPos val="l"/>
        <c:majorGridlines>
          <c:spPr>
            <a:effectLst>
              <a:outerShdw blurRad="50800" dist="50800" dir="5400000" algn="ctr" rotWithShape="0">
                <a:schemeClr val="bg1"/>
              </a:outerShdw>
            </a:effectLst>
          </c:spPr>
        </c:majorGridlines>
        <c:numFmt formatCode="_-* #,##0.0\ _₽_-;\-* #,##0.0\ _₽_-;_-* &quot;-&quot;?\ _₽_-;_-@_-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3768332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</c:spPr>
    </c:sideWall>
    <c:backWall>
      <c:thickness val="0"/>
      <c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</c:spPr>
    </c:backWall>
    <c:plotArea>
      <c:layout>
        <c:manualLayout>
          <c:layoutTarget val="inner"/>
          <c:xMode val="edge"/>
          <c:yMode val="edge"/>
          <c:x val="0.1073801657145798"/>
          <c:y val="1.7632813473008317E-2"/>
          <c:w val="0.89133130907656155"/>
          <c:h val="0.7850959227636088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түсімдер!$A$10</c:f>
              <c:strCache>
                <c:ptCount val="1"/>
                <c:pt idx="0">
                  <c:v>Жоспар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9407647573465088E-3"/>
                  <c:y val="-8.7177854964965509E-3"/>
                </c:manualLayout>
              </c:layout>
              <c:tx>
                <c:rich>
                  <a:bodyPr/>
                  <a:lstStyle/>
                  <a:p>
                    <a:r>
                      <a:rPr lang="en-US" sz="1400"/>
                      <a:t>4</a:t>
                    </a:r>
                    <a:r>
                      <a:rPr lang="en-US" sz="1400" baseline="0"/>
                      <a:t> 737,6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24D-43A6-83BB-92717A89E25A}"/>
                </c:ext>
              </c:extLst>
            </c:dLbl>
            <c:dLbl>
              <c:idx val="1"/>
              <c:layout>
                <c:manualLayout>
                  <c:x val="-1.9047640847219677E-2"/>
                  <c:y val="-2.385490038701225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8 804,4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4D-43A6-83BB-92717A89E25A}"/>
                </c:ext>
              </c:extLst>
            </c:dLbl>
            <c:dLbl>
              <c:idx val="2"/>
              <c:layout>
                <c:manualLayout>
                  <c:x val="1.0040590856375511E-2"/>
                  <c:y val="-1.659161673332134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7,9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CF1-4D9D-AC70-922D2710D662}"/>
                </c:ext>
              </c:extLst>
            </c:dLbl>
            <c:dLbl>
              <c:idx val="3"/>
              <c:layout>
                <c:manualLayout>
                  <c:x val="1.2213061602593793E-2"/>
                  <c:y val="-2.106712056423527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223,4 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875-4D8A-9340-C2A8088AD2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түсімдер!$B$9:$E$9</c:f>
              <c:strCache>
                <c:ptCount val="4"/>
                <c:pt idx="0">
                  <c:v>Трансферттер</c:v>
                </c:pt>
                <c:pt idx="1">
                  <c:v>Салықтық түсімдер</c:v>
                </c:pt>
                <c:pt idx="2">
                  <c:v>Салықтық емес түсімдер</c:v>
                </c:pt>
                <c:pt idx="3">
                  <c:v>Негізгі капитал</c:v>
                </c:pt>
              </c:strCache>
            </c:strRef>
          </c:cat>
          <c:val>
            <c:numRef>
              <c:f>түсімдер!$B$10:$E$10</c:f>
              <c:numCache>
                <c:formatCode>_-* #,##0.0\ _₽_-;\-* #,##0.0\ _₽_-;_-* "-"?\ _₽_-;_-@_-</c:formatCode>
                <c:ptCount val="4"/>
                <c:pt idx="0">
                  <c:v>4737.6289999999999</c:v>
                </c:pt>
                <c:pt idx="1">
                  <c:v>8804.4040000000005</c:v>
                </c:pt>
                <c:pt idx="2">
                  <c:v>7.9480000000000004</c:v>
                </c:pt>
                <c:pt idx="3">
                  <c:v>223.44399999999999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4D-43A6-83BB-92717A89E25A}"/>
            </c:ext>
          </c:extLst>
        </c:ser>
        <c:ser>
          <c:idx val="1"/>
          <c:order val="1"/>
          <c:tx>
            <c:strRef>
              <c:f>түсімдер!$A$11</c:f>
              <c:strCache>
                <c:ptCount val="1"/>
                <c:pt idx="0">
                  <c:v>Орындалуы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1045202682997925E-2"/>
                  <c:y val="-2.9313295416280348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4</a:t>
                    </a:r>
                    <a:r>
                      <a:rPr lang="en-US" baseline="0"/>
                      <a:t> 737,6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ADE-4043-890D-2D541545A229}"/>
                </c:ext>
              </c:extLst>
            </c:dLbl>
            <c:dLbl>
              <c:idx val="1"/>
              <c:layout>
                <c:manualLayout>
                  <c:x val="4.1786455472135747E-2"/>
                  <c:y val="-2.341041288995290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</a:t>
                    </a:r>
                    <a:r>
                      <a:rPr lang="en-US" baseline="0"/>
                      <a:t> 183,9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24D-43A6-83BB-92717A89E25A}"/>
                </c:ext>
              </c:extLst>
            </c:dLbl>
            <c:dLbl>
              <c:idx val="2"/>
              <c:layout>
                <c:manualLayout>
                  <c:x val="2.8971986344844148E-2"/>
                  <c:y val="-3.554903615958374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29,4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875-4D8A-9340-C2A8088AD2BD}"/>
                </c:ext>
              </c:extLst>
            </c:dLbl>
            <c:dLbl>
              <c:idx val="3"/>
              <c:layout>
                <c:manualLayout>
                  <c:x val="3.5437531092927112E-2"/>
                  <c:y val="-3.831412110393055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303,6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24D-43A6-83BB-92717A89E2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түсімдер!$B$9:$E$9</c:f>
              <c:strCache>
                <c:ptCount val="4"/>
                <c:pt idx="0">
                  <c:v>Трансферттер</c:v>
                </c:pt>
                <c:pt idx="1">
                  <c:v>Салықтық түсімдер</c:v>
                </c:pt>
                <c:pt idx="2">
                  <c:v>Салықтық емес түсімдер</c:v>
                </c:pt>
                <c:pt idx="3">
                  <c:v>Негізгі капитал</c:v>
                </c:pt>
              </c:strCache>
            </c:strRef>
          </c:cat>
          <c:val>
            <c:numRef>
              <c:f>түсімдер!$B$11:$E$11</c:f>
              <c:numCache>
                <c:formatCode>_-* #,##0.0\ _₽_-;\-* #,##0.0\ _₽_-;_-* "-"?\ _₽_-;_-@_-</c:formatCode>
                <c:ptCount val="4"/>
                <c:pt idx="0">
                  <c:v>4737.6289999999999</c:v>
                </c:pt>
                <c:pt idx="1">
                  <c:v>9183.8796000000002</c:v>
                </c:pt>
                <c:pt idx="2">
                  <c:v>29.412600000000001</c:v>
                </c:pt>
                <c:pt idx="3">
                  <c:v>303.64789999999999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24D-43A6-83BB-92717A89E2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160"/>
        <c:shape val="box"/>
        <c:axId val="71090176"/>
        <c:axId val="71091712"/>
        <c:axId val="0"/>
      </c:bar3DChart>
      <c:catAx>
        <c:axId val="71090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71091712"/>
        <c:crosses val="autoZero"/>
        <c:auto val="1"/>
        <c:lblAlgn val="ctr"/>
        <c:lblOffset val="100"/>
        <c:noMultiLvlLbl val="0"/>
      </c:catAx>
      <c:valAx>
        <c:axId val="71091712"/>
        <c:scaling>
          <c:orientation val="minMax"/>
        </c:scaling>
        <c:delete val="0"/>
        <c:axPos val="l"/>
        <c:majorGridlines/>
        <c:numFmt formatCode="_-* #,##0.0\ _₽_-;\-* #,##0.0\ _₽_-;_-* &quot;-&quot;?\ _₽_-;_-@_-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71090176"/>
        <c:crosses val="autoZero"/>
        <c:crossBetween val="between"/>
      </c:valAx>
      <c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</c:spPr>
    </c:plotArea>
    <c:legend>
      <c:legendPos val="b"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0081102045597737"/>
          <c:y val="3.3205626090973758E-2"/>
          <c:w val="0.73677868616786213"/>
          <c:h val="0.86376843832391859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'Шығыс өсуі'!$A$10</c:f>
              <c:strCache>
                <c:ptCount val="1"/>
                <c:pt idx="0">
                  <c:v>Шығыстар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cene3d>
                <a:camera prst="orthographicFront"/>
                <a:lightRig rig="threePt" dir="t"/>
              </a:scene3d>
              <a:sp3d>
                <a:bevelT w="0"/>
              </a:sp3d>
            </c:spPr>
            <c:extLst>
              <c:ext xmlns:c16="http://schemas.microsoft.com/office/drawing/2014/chart" uri="{C3380CC4-5D6E-409C-BE32-E72D297353CC}">
                <c16:uniqueId val="{00000001-F237-4AAF-98F2-EED6C3843139}"/>
              </c:ext>
            </c:extLst>
          </c:dPt>
          <c:dLbls>
            <c:dLbl>
              <c:idx val="0"/>
              <c:layout>
                <c:manualLayout>
                  <c:x val="3.3346314219769572E-2"/>
                  <c:y val="-2.298871149499934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8 427,1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943666210611918"/>
                      <c:h val="5.75479042945875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F237-4AAF-98F2-EED6C3843139}"/>
                </c:ext>
              </c:extLst>
            </c:dLbl>
            <c:dLbl>
              <c:idx val="1"/>
              <c:layout>
                <c:manualLayout>
                  <c:x val="2.4125452352231722E-2"/>
                  <c:y val="-1.532567358044942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15 644,8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400252608796804"/>
                      <c:h val="5.75479042945875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237-4AAF-98F2-EED6C3843139}"/>
                </c:ext>
              </c:extLst>
            </c:dLbl>
            <c:dLbl>
              <c:idx val="2"/>
              <c:layout>
                <c:manualLayout>
                  <c:x val="4.0895744485497702E-2"/>
                  <c:y val="-2.80976716037995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14 068,5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237-4AAF-98F2-EED6C3843139}"/>
                </c:ext>
              </c:extLst>
            </c:dLbl>
            <c:dLbl>
              <c:idx val="3"/>
              <c:layout>
                <c:manualLayout>
                  <c:x val="0"/>
                  <c:y val="-2.8097068230823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237-4AAF-98F2-EED6C38431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'Шығыс өсуі'!$B$9:$D$9</c:f>
              <c:strCache>
                <c:ptCount val="3"/>
                <c:pt idx="0">
                  <c:v>01.08.2024 жыл </c:v>
                </c:pt>
                <c:pt idx="1">
                  <c:v>01.08.2025 жыл </c:v>
                </c:pt>
                <c:pt idx="2">
                  <c:v>01.08.2026 жыл </c:v>
                </c:pt>
              </c:strCache>
            </c:strRef>
          </c:cat>
          <c:val>
            <c:numRef>
              <c:f>'Шығыс өсуі'!$B$10:$D$10</c:f>
              <c:numCache>
                <c:formatCode>_-* #,##0.0\ _₽_-;\-* #,##0.0\ _₽_-;_-* "-"?\ _₽_-;_-@_-</c:formatCode>
                <c:ptCount val="3"/>
                <c:pt idx="0">
                  <c:v>8427.1139999999996</c:v>
                </c:pt>
                <c:pt idx="1">
                  <c:v>15644.767400000001</c:v>
                </c:pt>
                <c:pt idx="2">
                  <c:v>14068.4887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237-4AAF-98F2-EED6C38431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211"/>
        <c:shape val="cylinder"/>
        <c:axId val="73734016"/>
        <c:axId val="73735552"/>
        <c:axId val="0"/>
      </c:bar3DChart>
      <c:catAx>
        <c:axId val="737340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73735552"/>
        <c:crosses val="autoZero"/>
        <c:auto val="1"/>
        <c:lblAlgn val="ctr"/>
        <c:lblOffset val="100"/>
        <c:noMultiLvlLbl val="0"/>
      </c:catAx>
      <c:valAx>
        <c:axId val="73735552"/>
        <c:scaling>
          <c:orientation val="minMax"/>
        </c:scaling>
        <c:delete val="1"/>
        <c:axPos val="b"/>
        <c:majorGridlines/>
        <c:numFmt formatCode="_-* #,##0.0\ _₽_-;\-* #,##0.0\ _₽_-;_-* &quot;-&quot;?\ _₽_-;_-@_-" sourceLinked="1"/>
        <c:majorTickMark val="out"/>
        <c:minorTickMark val="none"/>
        <c:tickLblPos val="nextTo"/>
        <c:crossAx val="7373401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616984352365794E-4"/>
          <c:y val="3.0849976534390207E-2"/>
          <c:w val="0.63100176412374764"/>
          <c:h val="0.95590499035302801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9644639502029462"/>
          <c:y val="1.0011993533920845E-4"/>
          <c:w val="0.3901755815005889"/>
          <c:h val="0.9998998800646608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1"/>
      <a:tile tx="0" ty="0" sx="100000" sy="100000" flip="none" algn="tl"/>
    </a:blipFill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4.9207710984826049E-2"/>
          <c:y val="6.0237705627162977E-2"/>
          <c:w val="0.86350698369064494"/>
          <c:h val="0.78048920826645296"/>
        </c:manualLayout>
      </c:layout>
      <c:doughnutChart>
        <c:varyColors val="1"/>
        <c:ser>
          <c:idx val="0"/>
          <c:order val="0"/>
          <c:tx>
            <c:strRef>
              <c:f>'Шығыстар бағыты '!$E$10</c:f>
              <c:strCache>
                <c:ptCount val="1"/>
              </c:strCache>
            </c:strRef>
          </c:tx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4-D331-4E0B-91BE-AD28BE1B5E98}"/>
              </c:ext>
            </c:extLst>
          </c:dPt>
          <c:dPt>
            <c:idx val="7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6-D331-4E0B-91BE-AD28BE1B5E98}"/>
              </c:ext>
            </c:extLst>
          </c:dPt>
          <c:dLbls>
            <c:dLbl>
              <c:idx val="0"/>
              <c:layout>
                <c:manualLayout>
                  <c:x val="-5.7747924172429537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200" b="1"/>
                      <a:t>2,8%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CEE-41C5-83EE-C5AC8132B1AB}"/>
                </c:ext>
              </c:extLst>
            </c:dLbl>
            <c:dLbl>
              <c:idx val="1"/>
              <c:layout>
                <c:manualLayout>
                  <c:x val="1.7582415553930888E-2"/>
                  <c:y val="-3.5762874389913032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baseline="0"/>
                      <a:t>0,3%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CEE-41C5-83EE-C5AC8132B1A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200" b="1" baseline="0" dirty="0"/>
                      <a:t>14,3%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CEE-41C5-83EE-C5AC8132B1A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1200" b="1"/>
                      <a:t>0,2%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CEE-41C5-83EE-C5AC8132B1A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200" b="1" baseline="0" dirty="0"/>
                      <a:t>5,2%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CEE-41C5-83EE-C5AC8132B1AB}"/>
                </c:ext>
              </c:extLst>
            </c:dLbl>
            <c:dLbl>
              <c:idx val="5"/>
              <c:layout>
                <c:manualLayout>
                  <c:x val="-1.1780946290596343E-2"/>
                  <c:y val="4.6938028220289175E-3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baseline="0" dirty="0"/>
                      <a:t>32,1%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CEE-41C5-83EE-C5AC8132B1AB}"/>
                </c:ext>
              </c:extLst>
            </c:dLbl>
            <c:dLbl>
              <c:idx val="6"/>
              <c:layout>
                <c:manualLayout>
                  <c:x val="-7.326006480804529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baseline="0" dirty="0"/>
                      <a:t>9,9%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331-4E0B-91BE-AD28BE1B5E98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ru-RU" sz="1200" b="1" baseline="0"/>
                      <a:t>14,9%</a:t>
                    </a:r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331-4E0B-91BE-AD28BE1B5E98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sz="1200" dirty="0"/>
                      <a:t>35,2%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C44-457B-A1B2-207544245C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baseline="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'Шығыстар бағыты '!$F$9:$O$9</c:f>
              <c:strCache>
                <c:ptCount val="9"/>
                <c:pt idx="0">
                  <c:v>Жалпы сипаттағы мемлекеттік қызметтерге - 2,8 % (395,0 млн.тг)</c:v>
                </c:pt>
                <c:pt idx="1">
                  <c:v>Қорғаныс - 0,3 %   (46,5 млн. тг)</c:v>
                </c:pt>
                <c:pt idx="2">
                  <c:v>Әлеуметтік салаға - 14,1 %                    (2007,7 млн.тг)</c:v>
                </c:pt>
                <c:pt idx="3">
                  <c:v>Ауыл шаруашылығы, қоршаған орта -0,2 %  (34,4 млн.тг)</c:v>
                </c:pt>
                <c:pt idx="4">
                  <c:v>Мәдениет және спорт саласына - 5,0%  (734,5 млн.тг)</c:v>
                </c:pt>
                <c:pt idx="5">
                  <c:v>Тұрғын үй-коммуналдық шаруашылық, отын, қоғамдық тәртіп  -46,6 % (4513,6 млн.тг)</c:v>
                </c:pt>
                <c:pt idx="6">
                  <c:v>Көлік және коммуникация, өнеркәсіп, сәулет, қала құрылысы және құрылыс қызметі, борышқа қызмет көрсету, басқалар - 31,9 % (1388,8 млн.тг)</c:v>
                </c:pt>
                <c:pt idx="8">
                  <c:v>Трансферттер  - 38,5%                     4948,0 млн.тг)</c:v>
                </c:pt>
              </c:strCache>
            </c:strRef>
          </c:cat>
          <c:val>
            <c:numRef>
              <c:f>'Шығыстар бағыты '!$F$10:$O$10</c:f>
              <c:numCache>
                <c:formatCode>#,##0.0</c:formatCode>
                <c:ptCount val="10"/>
                <c:pt idx="0">
                  <c:v>394.96199999999999</c:v>
                </c:pt>
                <c:pt idx="1">
                  <c:v>46.487099999999998</c:v>
                </c:pt>
                <c:pt idx="2">
                  <c:v>2007.7498000000001</c:v>
                </c:pt>
                <c:pt idx="3">
                  <c:v>34.356099999999998</c:v>
                </c:pt>
                <c:pt idx="4">
                  <c:v>734.54139999999995</c:v>
                </c:pt>
                <c:pt idx="5" formatCode="0.0">
                  <c:v>4513.6431000000002</c:v>
                </c:pt>
                <c:pt idx="6">
                  <c:v>1388.7762</c:v>
                </c:pt>
                <c:pt idx="8">
                  <c:v>4947.973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331-4E0B-91BE-AD28BE1B5E9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ln w="15875">
          <a:prstDash val="solid"/>
        </a:ln>
        <a:effectLst>
          <a:outerShdw blurRad="50800" dist="50800" dir="5400000" sx="1000" sy="1000" algn="ctr" rotWithShape="0">
            <a:srgbClr val="000000">
              <a:alpha val="91000"/>
            </a:srgbClr>
          </a:outerShdw>
        </a:effectLst>
      </c:spPr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FB6BC-D2AC-41FB-8FC0-94D9BE720C4C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715375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ru-RU" sz="2800" dirty="0"/>
            </a:br>
            <a:br>
              <a:rPr lang="ru-RU" sz="2800" dirty="0"/>
            </a:br>
            <a:br>
              <a:rPr lang="ru-RU" sz="2800" dirty="0"/>
            </a:br>
            <a:endParaRPr lang="ru-RU" sz="2200" b="1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57158" y="285728"/>
            <a:ext cx="842806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Сайрам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ауданының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негізгі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әлеуметтік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экономикалық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көрсеткіштері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6292611"/>
              </p:ext>
            </p:extLst>
          </p:nvPr>
        </p:nvGraphicFramePr>
        <p:xfrm>
          <a:off x="106695" y="764704"/>
          <a:ext cx="8928993" cy="5760639"/>
        </p:xfrm>
        <a:graphic>
          <a:graphicData uri="http://schemas.openxmlformats.org/drawingml/2006/table">
            <a:tbl>
              <a:tblPr/>
              <a:tblGrid>
                <a:gridCol w="3991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3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43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43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43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421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2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қты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нақты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болжам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819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Өнеркәсіп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өнімінің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66 799,2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86 337,9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108 277,3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107 000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71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Ауыл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шаруашылық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өнімінің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140 279,0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158 304,5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166 300,0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175 000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819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Сауда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(бөлшек, көтерме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112 554,2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140 981,9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166 781,3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170 000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828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 капиталға бағытталған инвестиция, </a:t>
                      </a:r>
                      <a:r>
                        <a:rPr kumimoji="0" lang="kk-K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90 206,3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181 757,6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186 000,0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190 000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819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 жұмыстарының көлемі, </a:t>
                      </a:r>
                      <a:r>
                        <a:rPr kumimoji="0" lang="kk-K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24 936,2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33 067,2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34 786,6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35 067,0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819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Орташа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еңбекақы,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251 649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286 193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286 193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300 015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421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ң төменгі күнкөріс деңгейі, </a:t>
                      </a:r>
                      <a:r>
                        <a:rPr kumimoji="0" lang="kk-K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45 620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53 056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53 056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56 056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421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Жұмыссыздық деңгейі,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6170560"/>
      </p:ext>
    </p:extLst>
  </p:cSld>
  <p:clrMapOvr>
    <a:masterClrMapping/>
  </p:clrMapOvr>
  <p:transition spd="med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54" y="162232"/>
            <a:ext cx="8535892" cy="766438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                 01.08.2026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орындалуы</a:t>
            </a:r>
            <a:br>
              <a:rPr lang="ru-RU" sz="2400" b="1" dirty="0"/>
            </a:br>
            <a:r>
              <a:rPr lang="ru-RU" sz="2400" b="1" dirty="0"/>
              <a:t> </a:t>
            </a:r>
            <a:r>
              <a:rPr lang="ru-RU" sz="1800" b="1" dirty="0"/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Кірістер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14 254,6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376" y="908720"/>
            <a:ext cx="792087" cy="295091"/>
          </a:xfrm>
          <a:prstGeom prst="rect">
            <a:avLst/>
          </a:prstGeom>
        </p:spPr>
      </p:pic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2403136"/>
              </p:ext>
            </p:extLst>
          </p:nvPr>
        </p:nvGraphicFramePr>
        <p:xfrm>
          <a:off x="0" y="942975"/>
          <a:ext cx="9144000" cy="591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965635" y="869032"/>
            <a:ext cx="82907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100" b="1" dirty="0"/>
              <a:t>млн. тенге</a:t>
            </a:r>
            <a:endParaRPr lang="ru-RU" sz="1100" b="1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12357" y="131654"/>
            <a:ext cx="8535892" cy="766438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                 01.07.2026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орындалуы</a:t>
            </a:r>
            <a:br>
              <a:rPr lang="ru-RU" sz="2400" b="1" dirty="0"/>
            </a:br>
            <a:r>
              <a:rPr lang="ru-RU" sz="2400" b="1" dirty="0"/>
              <a:t> </a:t>
            </a:r>
            <a:r>
              <a:rPr lang="ru-RU" sz="1800" b="1" dirty="0"/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Кірістер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14 254,6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7376167"/>
              </p:ext>
            </p:extLst>
          </p:nvPr>
        </p:nvGraphicFramePr>
        <p:xfrm>
          <a:off x="0" y="1130642"/>
          <a:ext cx="9143999" cy="5727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991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14380"/>
          </a:xfrm>
        </p:spPr>
        <p:txBody>
          <a:bodyPr>
            <a:noAutofit/>
          </a:bodyPr>
          <a:lstStyle/>
          <a:p>
            <a:pPr algn="l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                    01.08.2026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орындалуы</a:t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14 068,5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33027" y="764704"/>
            <a:ext cx="882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200" b="1" dirty="0"/>
              <a:t>млн. тенге</a:t>
            </a:r>
            <a:endParaRPr lang="ru-RU" sz="1200" b="1" dirty="0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8058309"/>
              </p:ext>
            </p:extLst>
          </p:nvPr>
        </p:nvGraphicFramePr>
        <p:xfrm>
          <a:off x="0" y="1041703"/>
          <a:ext cx="9036495" cy="5816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4380"/>
          </a:xfrm>
        </p:spPr>
        <p:txBody>
          <a:bodyPr>
            <a:normAutofit fontScale="90000"/>
          </a:bodyPr>
          <a:lstStyle/>
          <a:p>
            <a:r>
              <a:rPr lang="ru-RU" sz="2400" b="1" dirty="0"/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01.08.202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шығыстарының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бағыттары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        (14 068,5</a:t>
            </a:r>
            <a:r>
              <a:rPr lang="ru-RU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млн.теңге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78F5A01B-1FE5-4F32-892C-1D9A2841CE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6115355"/>
              </p:ext>
            </p:extLst>
          </p:nvPr>
        </p:nvGraphicFramePr>
        <p:xfrm>
          <a:off x="0" y="764704"/>
          <a:ext cx="9144000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AA11FC9-A924-CE74-C71F-D56FF4740CF5}"/>
              </a:ext>
            </a:extLst>
          </p:cNvPr>
          <p:cNvSpPr/>
          <p:nvPr/>
        </p:nvSpPr>
        <p:spPr>
          <a:xfrm>
            <a:off x="29552900" y="6450013"/>
            <a:ext cx="269875" cy="2063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C8E28BB-D1DC-4CFA-A7FB-F3786AFE5C31}"/>
              </a:ext>
            </a:extLst>
          </p:cNvPr>
          <p:cNvSpPr/>
          <p:nvPr/>
        </p:nvSpPr>
        <p:spPr>
          <a:xfrm>
            <a:off x="29543375" y="7589838"/>
            <a:ext cx="269875" cy="22225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E0A384F-F69E-420D-95F4-45C5285A8EDB}"/>
              </a:ext>
            </a:extLst>
          </p:cNvPr>
          <p:cNvSpPr/>
          <p:nvPr/>
        </p:nvSpPr>
        <p:spPr>
          <a:xfrm>
            <a:off x="29544963" y="8947150"/>
            <a:ext cx="269875" cy="2063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932865C-781D-45F2-B1B4-08D4E7255124}"/>
              </a:ext>
            </a:extLst>
          </p:cNvPr>
          <p:cNvSpPr/>
          <p:nvPr/>
        </p:nvSpPr>
        <p:spPr>
          <a:xfrm>
            <a:off x="29562425" y="9598025"/>
            <a:ext cx="269875" cy="20637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8BB6D7F-55C6-4730-981F-92446A1D3BEF}"/>
              </a:ext>
            </a:extLst>
          </p:cNvPr>
          <p:cNvSpPr/>
          <p:nvPr/>
        </p:nvSpPr>
        <p:spPr>
          <a:xfrm>
            <a:off x="29543375" y="7013575"/>
            <a:ext cx="269875" cy="2063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289C773-8874-416D-9AA7-D40E338548E7}"/>
              </a:ext>
            </a:extLst>
          </p:cNvPr>
          <p:cNvSpPr/>
          <p:nvPr/>
        </p:nvSpPr>
        <p:spPr>
          <a:xfrm>
            <a:off x="29548138" y="8285163"/>
            <a:ext cx="269875" cy="211137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9AEB548-4BA0-4E93-AF27-A07534D68D9B}"/>
              </a:ext>
            </a:extLst>
          </p:cNvPr>
          <p:cNvSpPr/>
          <p:nvPr/>
        </p:nvSpPr>
        <p:spPr>
          <a:xfrm>
            <a:off x="29560838" y="10409238"/>
            <a:ext cx="269875" cy="2063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1708835-5C3E-4DD4-B01B-A4E49EF54FA8}"/>
              </a:ext>
            </a:extLst>
          </p:cNvPr>
          <p:cNvSpPr/>
          <p:nvPr/>
        </p:nvSpPr>
        <p:spPr>
          <a:xfrm>
            <a:off x="29559250" y="11623675"/>
            <a:ext cx="269875" cy="206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78F5A01B-1FE5-4F32-892C-1D9A2841CE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872834"/>
              </p:ext>
            </p:extLst>
          </p:nvPr>
        </p:nvGraphicFramePr>
        <p:xfrm>
          <a:off x="-27278" y="764949"/>
          <a:ext cx="5607390" cy="5924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196752"/>
            <a:ext cx="3457070" cy="4514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8652</TotalTime>
  <Words>250</Words>
  <Application>Microsoft Office PowerPoint</Application>
  <PresentationFormat>Экран (4:3)</PresentationFormat>
  <Paragraphs>84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Тема Office</vt:lpstr>
      <vt:lpstr>   </vt:lpstr>
      <vt:lpstr>                          01.08.2026 жылға бюджеттің орындалуы   Кірістер 14 254,6 млн.теңге</vt:lpstr>
      <vt:lpstr>                          01.07.2026 жылға бюджеттің орындалуы   Кірістер 14 254,6 млн.теңге</vt:lpstr>
      <vt:lpstr>                     01.08.2026 жылға бюджеттің орындалуы  Шығыстар  14 068,5 млн.теңге</vt:lpstr>
      <vt:lpstr> 01.08.2026 жылға аудандық бюджет шығыстарының бағыттары                 (14 068,5 млн.теңге)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Алтынай</cp:lastModifiedBy>
  <cp:revision>400</cp:revision>
  <cp:lastPrinted>2025-02-13T12:35:33Z</cp:lastPrinted>
  <dcterms:created xsi:type="dcterms:W3CDTF">2019-11-05T10:12:40Z</dcterms:created>
  <dcterms:modified xsi:type="dcterms:W3CDTF">2026-08-07T05:16:21Z</dcterms:modified>
</cp:coreProperties>
</file>