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56200"/>
  <p:notesSz cx="9926638" cy="6797675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5" d="100"/>
          <a:sy n="155" d="100"/>
        </p:scale>
        <p:origin x="-40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047"/>
          </a:xfrm>
          <a:prstGeom prst="rect">
            <a:avLst/>
          </a:prstGeom>
        </p:spPr>
        <p:txBody>
          <a:bodyPr vert="horz" lIns="106939" tIns="53470" rIns="106939" bIns="53470" rtlCol="0"/>
          <a:lstStyle>
            <a:lvl1pPr algn="l">
              <a:defRPr sz="14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372" y="0"/>
            <a:ext cx="4301543" cy="339047"/>
          </a:xfrm>
          <a:prstGeom prst="rect">
            <a:avLst/>
          </a:prstGeom>
        </p:spPr>
        <p:txBody>
          <a:bodyPr vert="horz" lIns="106939" tIns="53470" rIns="106939" bIns="53470" rtlCol="0"/>
          <a:lstStyle>
            <a:lvl1pPr algn="r">
              <a:defRPr sz="1400"/>
            </a:lvl1pPr>
          </a:lstStyle>
          <a:p>
            <a:fld id="{18CFA795-11F4-4A9C-806E-F04E2729CBCC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705100" y="511175"/>
            <a:ext cx="4516438" cy="2547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6939" tIns="53470" rIns="106939" bIns="5347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229316"/>
            <a:ext cx="7941310" cy="3057697"/>
          </a:xfrm>
          <a:prstGeom prst="rect">
            <a:avLst/>
          </a:prstGeom>
        </p:spPr>
        <p:txBody>
          <a:bodyPr vert="horz" lIns="106939" tIns="53470" rIns="106939" bIns="5347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537"/>
            <a:ext cx="4301543" cy="339047"/>
          </a:xfrm>
          <a:prstGeom prst="rect">
            <a:avLst/>
          </a:prstGeom>
        </p:spPr>
        <p:txBody>
          <a:bodyPr vert="horz" lIns="106939" tIns="53470" rIns="106939" bIns="53470" rtlCol="0" anchor="b"/>
          <a:lstStyle>
            <a:lvl1pPr algn="l">
              <a:defRPr sz="14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372" y="6456537"/>
            <a:ext cx="4301543" cy="339047"/>
          </a:xfrm>
          <a:prstGeom prst="rect">
            <a:avLst/>
          </a:prstGeom>
        </p:spPr>
        <p:txBody>
          <a:bodyPr vert="horz" lIns="106939" tIns="53470" rIns="106939" bIns="53470" rtlCol="0" anchor="b"/>
          <a:lstStyle>
            <a:lvl1pPr algn="r">
              <a:defRPr sz="1400"/>
            </a:lvl1pPr>
          </a:lstStyle>
          <a:p>
            <a:fld id="{103AB997-B1A6-40C5-9B0C-E6F26FE76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410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AB997-B1A6-40C5-9B0C-E6F26FE7610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718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8422"/>
            <a:ext cx="7772400" cy="1082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7472"/>
            <a:ext cx="6400800" cy="1289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5926"/>
            <a:ext cx="3977640" cy="3403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5926"/>
            <a:ext cx="3977640" cy="3403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4844" y="33273"/>
            <a:ext cx="4516120" cy="299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2043" y="1576705"/>
            <a:ext cx="7165340" cy="2986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95266"/>
            <a:ext cx="2926080" cy="257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95266"/>
            <a:ext cx="2103120" cy="257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95266"/>
            <a:ext cx="2103120" cy="257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27045" y="2390648"/>
            <a:ext cx="2915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Arial"/>
                <a:cs typeface="Arial"/>
              </a:rPr>
              <a:t>ГРАЖДАНСКИЙ</a:t>
            </a:r>
            <a:r>
              <a:rPr sz="1800" b="1" spc="-10" dirty="0">
                <a:latin typeface="Arial"/>
                <a:cs typeface="Arial"/>
              </a:rPr>
              <a:t> БЮДЖЕТ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46296" y="4275531"/>
            <a:ext cx="853440" cy="226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5" dirty="0" smtClean="0">
                <a:solidFill>
                  <a:srgbClr val="001F5F"/>
                </a:solidFill>
                <a:latin typeface="Arial"/>
                <a:cs typeface="Arial"/>
              </a:rPr>
              <a:t>202</a:t>
            </a:r>
            <a:r>
              <a:rPr lang="ru-RU" sz="1400" b="1" spc="-155" dirty="0" smtClean="0">
                <a:solidFill>
                  <a:srgbClr val="001F5F"/>
                </a:solidFill>
                <a:latin typeface="Arial"/>
                <a:cs typeface="Arial"/>
              </a:rPr>
              <a:t>6</a:t>
            </a:r>
            <a:r>
              <a:rPr sz="1400" b="1" spc="-155" dirty="0" smtClean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400" b="1" spc="-165" dirty="0" smtClean="0">
                <a:solidFill>
                  <a:srgbClr val="001F5F"/>
                </a:solidFill>
                <a:latin typeface="Arial"/>
                <a:cs typeface="Arial"/>
              </a:rPr>
              <a:t>202</a:t>
            </a:r>
            <a:r>
              <a:rPr lang="ru-RU" sz="1400" b="1" spc="-165" dirty="0" smtClean="0">
                <a:solidFill>
                  <a:srgbClr val="001F5F"/>
                </a:solidFill>
                <a:latin typeface="Arial"/>
                <a:cs typeface="Arial"/>
              </a:rPr>
              <a:t>8</a:t>
            </a:r>
            <a:r>
              <a:rPr sz="1400" b="1" spc="9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65" dirty="0">
                <a:solidFill>
                  <a:srgbClr val="001F5F"/>
                </a:solidFill>
                <a:latin typeface="Arial"/>
                <a:cs typeface="Arial"/>
              </a:rPr>
              <a:t>г.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5420" y="417282"/>
            <a:ext cx="8876665" cy="3313728"/>
          </a:xfrm>
          <a:prstGeom prst="rect">
            <a:avLst/>
          </a:prstGeom>
        </p:spPr>
        <p:txBody>
          <a:bodyPr vert="horz" wrap="square" lIns="0" tIns="162560" rIns="0" bIns="0" rtlCol="0">
            <a:spAutoFit/>
          </a:bodyPr>
          <a:lstStyle/>
          <a:p>
            <a:pPr marR="165735" algn="ctr">
              <a:lnSpc>
                <a:spcPct val="100000"/>
              </a:lnSpc>
              <a:spcBef>
                <a:spcPts val="1280"/>
              </a:spcBef>
            </a:pPr>
            <a:r>
              <a:rPr sz="1800" b="1" spc="-35" dirty="0">
                <a:latin typeface="Arial"/>
                <a:cs typeface="Arial"/>
              </a:rPr>
              <a:t>НОРМАТИВНО-</a:t>
            </a:r>
            <a:r>
              <a:rPr sz="1800" b="1" spc="-20" dirty="0">
                <a:latin typeface="Arial"/>
                <a:cs typeface="Arial"/>
              </a:rPr>
              <a:t>ПРАВОВАЯ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БАЗА</a:t>
            </a:r>
            <a:endParaRPr sz="1800" dirty="0">
              <a:latin typeface="Arial"/>
              <a:cs typeface="Arial"/>
            </a:endParaRPr>
          </a:p>
          <a:p>
            <a:pPr marL="119380" indent="-106680">
              <a:lnSpc>
                <a:spcPts val="1670"/>
              </a:lnSpc>
              <a:spcBef>
                <a:spcPts val="900"/>
              </a:spcBef>
              <a:buChar char="-"/>
              <a:tabLst>
                <a:tab pos="119380" algn="l"/>
              </a:tabLst>
            </a:pPr>
            <a:r>
              <a:rPr sz="1400" spc="-40" dirty="0">
                <a:latin typeface="Microsoft Sans Serif"/>
                <a:cs typeface="Microsoft Sans Serif"/>
              </a:rPr>
              <a:t>Бюджетный</a:t>
            </a:r>
            <a:r>
              <a:rPr sz="1400" spc="5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кодекс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35" dirty="0">
                <a:latin typeface="Microsoft Sans Serif"/>
                <a:cs typeface="Microsoft Sans Serif"/>
              </a:rPr>
              <a:t>Республики</a:t>
            </a:r>
            <a:r>
              <a:rPr sz="1400" spc="1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Казахстан</a:t>
            </a:r>
            <a:endParaRPr sz="1400" dirty="0">
              <a:latin typeface="Microsoft Sans Serif"/>
              <a:cs typeface="Microsoft Sans Serif"/>
            </a:endParaRPr>
          </a:p>
          <a:p>
            <a:pPr marL="12700" marR="50165" indent="115570">
              <a:lnSpc>
                <a:spcPts val="1680"/>
              </a:lnSpc>
              <a:spcBef>
                <a:spcPts val="45"/>
              </a:spcBef>
              <a:buChar char="-"/>
              <a:tabLst>
                <a:tab pos="128270" algn="l"/>
              </a:tabLst>
            </a:pPr>
            <a:r>
              <a:rPr sz="1400" dirty="0">
                <a:latin typeface="Microsoft Sans Serif"/>
                <a:cs typeface="Microsoft Sans Serif"/>
              </a:rPr>
              <a:t>Закон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Республики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Казахстан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"О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местном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государственном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управлении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самоуправлении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Республике Казахстан»</a:t>
            </a:r>
            <a:endParaRPr sz="1400" dirty="0">
              <a:latin typeface="Microsoft Sans Serif"/>
              <a:cs typeface="Microsoft Sans Serif"/>
            </a:endParaRPr>
          </a:p>
          <a:p>
            <a:pPr marL="119380" indent="-106680">
              <a:lnSpc>
                <a:spcPts val="1625"/>
              </a:lnSpc>
              <a:buChar char="-"/>
              <a:tabLst>
                <a:tab pos="119380" algn="l"/>
              </a:tabLst>
            </a:pPr>
            <a:r>
              <a:rPr sz="1400" spc="-25" dirty="0">
                <a:latin typeface="Microsoft Sans Serif"/>
                <a:cs typeface="Microsoft Sans Serif"/>
              </a:rPr>
              <a:t>Закон</a:t>
            </a:r>
            <a:r>
              <a:rPr sz="1400" spc="-7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Республики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Казахстан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"О</a:t>
            </a:r>
            <a:r>
              <a:rPr sz="1400" spc="-9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государственных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закупках»</a:t>
            </a:r>
            <a:endParaRPr sz="14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19"/>
              </a:spcBef>
            </a:pPr>
            <a:endParaRPr sz="1400" dirty="0">
              <a:latin typeface="Microsoft Sans Serif"/>
              <a:cs typeface="Microsoft Sans Serif"/>
            </a:endParaRPr>
          </a:p>
          <a:p>
            <a:pPr marR="361315" algn="ctr">
              <a:lnSpc>
                <a:spcPct val="100000"/>
              </a:lnSpc>
            </a:pPr>
            <a:r>
              <a:rPr sz="1800" b="1" spc="-20" dirty="0">
                <a:latin typeface="Arial"/>
                <a:cs typeface="Arial"/>
              </a:rPr>
              <a:t>ЦЕЛЬ</a:t>
            </a:r>
            <a:endParaRPr sz="1800" dirty="0">
              <a:latin typeface="Arial"/>
              <a:cs typeface="Arial"/>
            </a:endParaRPr>
          </a:p>
          <a:p>
            <a:pPr marL="85725" marR="5080" algn="just">
              <a:lnSpc>
                <a:spcPct val="99600"/>
              </a:lnSpc>
              <a:spcBef>
                <a:spcPts val="1825"/>
              </a:spcBef>
            </a:pPr>
            <a:r>
              <a:rPr sz="1400" dirty="0">
                <a:latin typeface="Microsoft Sans Serif"/>
                <a:cs typeface="Microsoft Sans Serif"/>
              </a:rPr>
              <a:t>Миссией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 err="1">
                <a:latin typeface="Microsoft Sans Serif"/>
                <a:cs typeface="Microsoft Sans Serif"/>
              </a:rPr>
              <a:t>государственного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 err="1" smtClean="0">
                <a:latin typeface="Microsoft Sans Serif"/>
                <a:cs typeface="Microsoft Sans Serif"/>
              </a:rPr>
              <a:t>учреждения</a:t>
            </a:r>
            <a:r>
              <a:rPr sz="1400" spc="-35" dirty="0" smtClean="0">
                <a:latin typeface="Microsoft Sans Serif"/>
                <a:cs typeface="Microsoft Sans Serif"/>
              </a:rPr>
              <a:t> </a:t>
            </a:r>
            <a:r>
              <a:rPr lang="ru-RU" sz="1400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«Коммунальное государственное учреждение «Управление по мобилизационной подготовке, территориальной и гражданской обороне Актюбинской области"</a:t>
            </a:r>
            <a:r>
              <a:rPr sz="1400" dirty="0" err="1" smtClean="0">
                <a:latin typeface="Microsoft Sans Serif"/>
                <a:cs typeface="Microsoft Sans Serif"/>
              </a:rPr>
              <a:t>является</a:t>
            </a:r>
            <a:r>
              <a:rPr sz="1400" spc="110" dirty="0" smtClean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обеспечение</a:t>
            </a:r>
            <a:r>
              <a:rPr sz="1400" spc="10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реализаций</a:t>
            </a:r>
            <a:r>
              <a:rPr sz="1400" spc="7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полномочий </a:t>
            </a:r>
            <a:r>
              <a:rPr sz="1400" dirty="0">
                <a:latin typeface="Microsoft Sans Serif"/>
                <a:cs typeface="Microsoft Sans Serif"/>
              </a:rPr>
              <a:t>акима</a:t>
            </a:r>
            <a:r>
              <a:rPr sz="1400" spc="3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3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акимата</a:t>
            </a:r>
            <a:r>
              <a:rPr sz="1400" spc="3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области</a:t>
            </a:r>
            <a:r>
              <a:rPr sz="1400" spc="3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3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пределах</a:t>
            </a:r>
            <a:r>
              <a:rPr sz="1400" spc="3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компетенций,</a:t>
            </a:r>
            <a:r>
              <a:rPr sz="1400" spc="3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установленных</a:t>
            </a:r>
            <a:r>
              <a:rPr sz="1400" spc="3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законодательством</a:t>
            </a:r>
            <a:r>
              <a:rPr sz="1400" spc="3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Республики Казахстан:</a:t>
            </a:r>
            <a:endParaRPr sz="1400" dirty="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5308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НОРМАТИВНО-ПРАВОВАЯ</a:t>
            </a:r>
            <a:r>
              <a:rPr spc="15" dirty="0"/>
              <a:t> </a:t>
            </a:r>
            <a:r>
              <a:rPr spc="-25" dirty="0"/>
              <a:t>БАЗА,</a:t>
            </a:r>
            <a:r>
              <a:rPr spc="-40" dirty="0"/>
              <a:t> </a:t>
            </a:r>
            <a:r>
              <a:rPr spc="-20" dirty="0"/>
              <a:t>ЦЕЛЬ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1827" y="1118997"/>
            <a:ext cx="5318760" cy="43659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lang="ru-RU" sz="1400" b="1" dirty="0" smtClean="0">
                <a:latin typeface="Calibri"/>
                <a:cs typeface="Calibri"/>
              </a:rPr>
              <a:t>КГУ "Управление по мобилизационной подготовке, территориальной и гражданской обороне Актюбинской области"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23203" y="1115695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тыс.тг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537659"/>
              </p:ext>
            </p:extLst>
          </p:nvPr>
        </p:nvGraphicFramePr>
        <p:xfrm>
          <a:off x="401827" y="1569527"/>
          <a:ext cx="7077075" cy="26511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55490"/>
                <a:gridCol w="2521585"/>
              </a:tblGrid>
              <a:tr h="943610"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Бюджетные</a:t>
                      </a:r>
                      <a:r>
                        <a:rPr sz="800" b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программы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28575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1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 err="1">
                          <a:latin typeface="Times New Roman"/>
                          <a:cs typeface="Times New Roman"/>
                        </a:rPr>
                        <a:t>основании</a:t>
                      </a:r>
                      <a:r>
                        <a:rPr sz="8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 err="1" smtClean="0">
                          <a:latin typeface="Times New Roman"/>
                          <a:cs typeface="Times New Roman"/>
                        </a:rPr>
                        <a:t>решения</a:t>
                      </a:r>
                      <a:r>
                        <a:rPr lang="ru-RU" sz="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Решение</a:t>
                      </a:r>
                      <a:r>
                        <a:rPr lang="ru-RU" sz="80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Актюбинского </a:t>
                      </a:r>
                      <a:r>
                        <a:rPr lang="ru-RU" sz="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областного </a:t>
                      </a:r>
                      <a:r>
                        <a:rPr lang="ru-RU" sz="8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маслихата</a:t>
                      </a:r>
                      <a:r>
                        <a:rPr lang="ru-RU" sz="80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№314 от 31 марта 2026 года</a:t>
                      </a:r>
                      <a:endParaRPr lang="ru-RU" sz="800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28575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110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28575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731558</a:t>
                      </a:r>
                      <a:endParaRPr sz="8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28575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570230" marR="158115" indent="-26860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73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001015</a:t>
                      </a:r>
                      <a:r>
                        <a:rPr sz="800" b="1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«Услуги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государственной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политики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на местном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уровне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сфере</a:t>
                      </a:r>
                      <a:r>
                        <a:rPr sz="800" b="1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мобилизационной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подготовки,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территориальной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обороне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и гражданской</a:t>
                      </a:r>
                      <a:r>
                        <a:rPr sz="800" b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0" dirty="0">
                          <a:latin typeface="Times New Roman"/>
                          <a:cs typeface="Times New Roman"/>
                        </a:rPr>
                        <a:t>»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62609</a:t>
                      </a:r>
                      <a:endParaRPr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73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003015</a:t>
                      </a:r>
                      <a:r>
                        <a:rPr sz="800" b="1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«Мероприятия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рамках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исполнения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всеобщей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воинской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 обязанности»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92181</a:t>
                      </a:r>
                      <a:endParaRPr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1122045" marR="656590" indent="-87566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73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004015</a:t>
                      </a:r>
                      <a:r>
                        <a:rPr sz="800" b="1" spc="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«Подготовка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территориальной</a:t>
                      </a:r>
                      <a:r>
                        <a:rPr sz="8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обороны</a:t>
                      </a:r>
                      <a:r>
                        <a:rPr sz="800" b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территориальная</a:t>
                      </a:r>
                      <a:r>
                        <a:rPr sz="8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оборона</a:t>
                      </a:r>
                      <a:r>
                        <a:rPr sz="800" b="1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областного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масштаба»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289035</a:t>
                      </a:r>
                      <a:endParaRPr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1122045" marR="304800" indent="-87566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773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032015</a:t>
                      </a:r>
                      <a:r>
                        <a:rPr sz="800" b="1" spc="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«Капитальные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расходы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подведомственных</a:t>
                      </a:r>
                      <a:r>
                        <a:rPr sz="8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государтсвенных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учреждений</a:t>
                      </a:r>
                      <a:r>
                        <a:rPr sz="8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800" b="1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счет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местного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бюджета»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287733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1275" marB="0">
                    <a:lnL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67690"/>
            <a:ext cx="9144000" cy="57657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01827" y="679830"/>
            <a:ext cx="31254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>
                <a:latin typeface="Calibri"/>
                <a:cs typeface="Calibri"/>
              </a:rPr>
              <a:t>СВОДНЫЙ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БЮДЖЕТ</a:t>
            </a:r>
            <a:r>
              <a:rPr spc="-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РАСХОДОВ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</TotalTime>
  <Words>178</Words>
  <Application>Microsoft Office PowerPoint</Application>
  <PresentationFormat>Произвольный</PresentationFormat>
  <Paragraphs>27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Office Theme</vt:lpstr>
      <vt:lpstr>Презентация PowerPoint</vt:lpstr>
      <vt:lpstr>НОРМАТИВНО-ПРАВОВАЯ БАЗА, ЦЕЛЬ</vt:lpstr>
      <vt:lpstr>СВОДНЫЙ БЮДЖЕТ РАСХОДОВ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29</cp:revision>
  <cp:lastPrinted>2025-09-10T07:01:04Z</cp:lastPrinted>
  <dcterms:created xsi:type="dcterms:W3CDTF">2025-07-14T05:19:29Z</dcterms:created>
  <dcterms:modified xsi:type="dcterms:W3CDTF">2026-04-13T10:23:41Z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2024-12-23T00:00:00Z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2025-07-14T00:00:00Z</vt:filetime>
  </property>
  <property fmtid="{D5CDD505-2E9C-101B-9397-08002B2CF9AE}" pid="5" name="Producer">
    <vt:lpwstr>www.ilovepdf.com</vt:lpwstr>
  </property>
</Properties>
</file>