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56200"/>
  <p:notesSz cx="9926638" cy="6797675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5" d="100"/>
          <a:sy n="155" d="100"/>
        </p:scale>
        <p:origin x="-40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/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/>
          <a:lstStyle>
            <a:lvl1pPr algn="r">
              <a:defRPr sz="1400"/>
            </a:lvl1pPr>
          </a:lstStyle>
          <a:p>
            <a:fld id="{18CFA795-11F4-4A9C-806E-F04E2729CBCC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05100" y="511175"/>
            <a:ext cx="4516438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6939" tIns="53470" rIns="106939" bIns="5347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29316"/>
            <a:ext cx="7941310" cy="3057697"/>
          </a:xfrm>
          <a:prstGeom prst="rect">
            <a:avLst/>
          </a:prstGeom>
        </p:spPr>
        <p:txBody>
          <a:bodyPr vert="horz" lIns="106939" tIns="53470" rIns="106939" bIns="5347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537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 anchor="b"/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372" y="6456537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 anchor="b"/>
          <a:lstStyle>
            <a:lvl1pPr algn="r">
              <a:defRPr sz="1400"/>
            </a:lvl1pPr>
          </a:lstStyle>
          <a:p>
            <a:fld id="{103AB997-B1A6-40C5-9B0C-E6F26FE76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10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AB997-B1A6-40C5-9B0C-E6F26FE7610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718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8422"/>
            <a:ext cx="7772400" cy="1082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7472"/>
            <a:ext cx="6400800" cy="128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5926"/>
            <a:ext cx="3977640" cy="3403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5926"/>
            <a:ext cx="3977640" cy="3403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844" y="33273"/>
            <a:ext cx="4516120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2043" y="1576705"/>
            <a:ext cx="7165340" cy="2986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95266"/>
            <a:ext cx="2926080" cy="257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95266"/>
            <a:ext cx="2103120" cy="257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95266"/>
            <a:ext cx="2103120" cy="257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27044" y="2415022"/>
            <a:ext cx="2915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b="1" spc="-20" dirty="0" smtClean="0">
                <a:latin typeface="Arial"/>
                <a:cs typeface="Arial"/>
              </a:rPr>
              <a:t>АЗАМАТТЫҚ БЮДЖЕТ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46296" y="4275531"/>
            <a:ext cx="853440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5" dirty="0" smtClean="0">
                <a:solidFill>
                  <a:srgbClr val="001F5F"/>
                </a:solidFill>
                <a:latin typeface="Arial"/>
                <a:cs typeface="Arial"/>
              </a:rPr>
              <a:t>202</a:t>
            </a:r>
            <a:r>
              <a:rPr lang="ru-RU" sz="1400" b="1" spc="-155" dirty="0" smtClean="0">
                <a:solidFill>
                  <a:srgbClr val="001F5F"/>
                </a:solidFill>
                <a:latin typeface="Arial"/>
                <a:cs typeface="Arial"/>
              </a:rPr>
              <a:t>6</a:t>
            </a:r>
            <a:r>
              <a:rPr sz="1400" b="1" spc="-155" dirty="0" smtClean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400" b="1" spc="-165" dirty="0" smtClean="0">
                <a:solidFill>
                  <a:srgbClr val="001F5F"/>
                </a:solidFill>
                <a:latin typeface="Arial"/>
                <a:cs typeface="Arial"/>
              </a:rPr>
              <a:t>202</a:t>
            </a:r>
            <a:r>
              <a:rPr lang="ru-RU" sz="1400" b="1" spc="-165" dirty="0" smtClean="0">
                <a:solidFill>
                  <a:srgbClr val="001F5F"/>
                </a:solidFill>
                <a:latin typeface="Arial"/>
                <a:cs typeface="Arial"/>
              </a:rPr>
              <a:t>8</a:t>
            </a:r>
            <a:r>
              <a:rPr sz="1400" b="1" spc="9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65" dirty="0">
                <a:solidFill>
                  <a:srgbClr val="001F5F"/>
                </a:solidFill>
                <a:latin typeface="Arial"/>
                <a:cs typeface="Arial"/>
              </a:rPr>
              <a:t>г.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5420" y="417282"/>
            <a:ext cx="8876665" cy="3716402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R="165735" algn="ctr">
              <a:lnSpc>
                <a:spcPct val="100000"/>
              </a:lnSpc>
              <a:spcBef>
                <a:spcPts val="1280"/>
              </a:spcBef>
            </a:pPr>
            <a:r>
              <a:rPr lang="ru-RU" sz="2000" b="1" spc="-35" dirty="0" smtClean="0">
                <a:latin typeface="Arial"/>
                <a:cs typeface="Arial"/>
              </a:rPr>
              <a:t>НОРМАТИВТІК-ҚҰҚЫҚТЫҚ БАЗА</a:t>
            </a:r>
          </a:p>
          <a:p>
            <a:pPr marR="165735" algn="l">
              <a:lnSpc>
                <a:spcPct val="100000"/>
              </a:lnSpc>
              <a:spcBef>
                <a:spcPts val="1280"/>
              </a:spcBef>
            </a:pPr>
            <a:r>
              <a:rPr lang="ru-RU" sz="1400" spc="-40" dirty="0" err="1" smtClean="0">
                <a:latin typeface="Microsoft Sans Serif"/>
                <a:cs typeface="Microsoft Sans Serif"/>
              </a:rPr>
              <a:t>Қазақстан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Республикасының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Бюджет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кодексі</a:t>
            </a:r>
            <a:endParaRPr lang="ru-RU" sz="1400" spc="-40" dirty="0" smtClean="0">
              <a:latin typeface="Microsoft Sans Serif"/>
              <a:cs typeface="Microsoft Sans Serif"/>
            </a:endParaRPr>
          </a:p>
          <a:p>
            <a:pPr marR="165735" algn="l">
              <a:lnSpc>
                <a:spcPct val="100000"/>
              </a:lnSpc>
              <a:spcBef>
                <a:spcPts val="1280"/>
              </a:spcBef>
            </a:pPr>
            <a:r>
              <a:rPr lang="ru-RU" sz="1400" spc="-40" dirty="0" err="1" smtClean="0">
                <a:latin typeface="Microsoft Sans Serif"/>
                <a:cs typeface="Microsoft Sans Serif"/>
              </a:rPr>
              <a:t>Қазақстан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Республикасындағы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жергілікті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мемлекеттік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басқару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және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өзін-өзі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басқару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туралы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Қазақстан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Республикасының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Заңы</a:t>
            </a:r>
            <a:endParaRPr lang="ru-RU" sz="1400" spc="-40" dirty="0" smtClean="0">
              <a:latin typeface="Microsoft Sans Serif"/>
              <a:cs typeface="Microsoft Sans Serif"/>
            </a:endParaRPr>
          </a:p>
          <a:p>
            <a:pPr marR="165735" algn="l">
              <a:lnSpc>
                <a:spcPct val="100000"/>
              </a:lnSpc>
              <a:spcBef>
                <a:spcPts val="1280"/>
              </a:spcBef>
            </a:pPr>
            <a:r>
              <a:rPr lang="ru-RU" sz="1400" spc="-40" dirty="0" smtClean="0">
                <a:latin typeface="Microsoft Sans Serif"/>
                <a:cs typeface="Microsoft Sans Serif"/>
              </a:rPr>
              <a:t>«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Мемлекеттік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сатып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алу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туралы</a:t>
            </a:r>
            <a:r>
              <a:rPr lang="ru-RU" sz="1400" spc="-40" dirty="0" smtClean="0">
                <a:latin typeface="Microsoft Sans Serif"/>
                <a:cs typeface="Microsoft Sans Serif"/>
              </a:rPr>
              <a:t>»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Қазақстан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Республикасының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Заңы</a:t>
            </a:r>
            <a:endParaRPr sz="1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19"/>
              </a:spcBef>
            </a:pPr>
            <a:endParaRPr sz="1400" dirty="0">
              <a:latin typeface="Microsoft Sans Serif"/>
              <a:cs typeface="Microsoft Sans Serif"/>
            </a:endParaRPr>
          </a:p>
          <a:p>
            <a:pPr marL="85725" marR="5080" algn="ctr">
              <a:lnSpc>
                <a:spcPct val="99600"/>
              </a:lnSpc>
              <a:spcBef>
                <a:spcPts val="1825"/>
              </a:spcBef>
            </a:pPr>
            <a:r>
              <a:rPr lang="ru-RU" sz="1400" b="1" dirty="0" smtClean="0">
                <a:latin typeface="Microsoft Sans Serif"/>
                <a:cs typeface="Microsoft Sans Serif"/>
              </a:rPr>
              <a:t>МА</a:t>
            </a:r>
            <a:r>
              <a:rPr lang="kk-KZ" sz="1400" b="1" dirty="0" smtClean="0">
                <a:latin typeface="Microsoft Sans Serif"/>
                <a:cs typeface="Microsoft Sans Serif"/>
              </a:rPr>
              <a:t>Қ</a:t>
            </a:r>
            <a:r>
              <a:rPr lang="ru-RU" sz="1400" b="1" dirty="0" smtClean="0">
                <a:latin typeface="Microsoft Sans Serif"/>
                <a:cs typeface="Microsoft Sans Serif"/>
              </a:rPr>
              <a:t>САТЫ</a:t>
            </a:r>
          </a:p>
          <a:p>
            <a:pPr marL="85725" marR="5080" algn="just">
              <a:lnSpc>
                <a:spcPct val="99600"/>
              </a:lnSpc>
              <a:spcBef>
                <a:spcPts val="1825"/>
              </a:spcBef>
            </a:pPr>
            <a:r>
              <a:rPr lang="kk-KZ" sz="1400" spc="-10" dirty="0" smtClean="0">
                <a:latin typeface="Microsoft Sans Serif"/>
                <a:cs typeface="Microsoft Sans Serif"/>
              </a:rPr>
              <a:t>Ақтөбе облысының жұмылдыру дайындығы, аумақтық және азаматтық қорғаныс басқармасы коммуналдық мемлекеттік мекемесінің миссиясы: Ақтөбе облысы "Қазақстан Республикасының заңнамасында белгіленген құзыреті шегінде облыс әкімі мен әкімдігінің өкілеттіктерін іске асыруды қамтамасыз ету болып табылады</a:t>
            </a:r>
            <a:endParaRPr sz="1400" dirty="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5308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НОРМАТИВНО-ПРАВОВАЯ</a:t>
            </a:r>
            <a:r>
              <a:rPr spc="15" dirty="0"/>
              <a:t> </a:t>
            </a:r>
            <a:r>
              <a:rPr spc="-25" dirty="0"/>
              <a:t>БАЗА,</a:t>
            </a:r>
            <a:r>
              <a:rPr spc="-40" dirty="0"/>
              <a:t> </a:t>
            </a:r>
            <a:r>
              <a:rPr spc="-20" dirty="0"/>
              <a:t>ЦЕЛЬ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1827" y="1118997"/>
            <a:ext cx="5318760" cy="43659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lang="ru-RU" sz="1400" b="1" dirty="0" smtClean="0">
                <a:latin typeface="Calibri"/>
                <a:cs typeface="Calibri"/>
              </a:rPr>
              <a:t>«</a:t>
            </a:r>
            <a:r>
              <a:rPr lang="ru-RU" sz="1400" b="1" dirty="0" err="1" smtClean="0">
                <a:latin typeface="Calibri"/>
                <a:cs typeface="Calibri"/>
              </a:rPr>
              <a:t>Ақтөбе</a:t>
            </a:r>
            <a:r>
              <a:rPr lang="ru-RU" sz="1400" b="1" dirty="0" smtClean="0">
                <a:latin typeface="Calibri"/>
                <a:cs typeface="Calibri"/>
              </a:rPr>
              <a:t> </a:t>
            </a:r>
            <a:r>
              <a:rPr lang="ru-RU" sz="1400" b="1" dirty="0" err="1" smtClean="0">
                <a:latin typeface="Calibri"/>
                <a:cs typeface="Calibri"/>
              </a:rPr>
              <a:t>облысының</a:t>
            </a:r>
            <a:r>
              <a:rPr lang="ru-RU" sz="1400" b="1" dirty="0" smtClean="0">
                <a:latin typeface="Calibri"/>
                <a:cs typeface="Calibri"/>
              </a:rPr>
              <a:t> </a:t>
            </a:r>
            <a:r>
              <a:rPr lang="ru-RU" sz="1400" b="1" dirty="0" err="1" smtClean="0">
                <a:latin typeface="Calibri"/>
                <a:cs typeface="Calibri"/>
              </a:rPr>
              <a:t>жұмылдыру</a:t>
            </a:r>
            <a:r>
              <a:rPr lang="ru-RU" sz="1400" b="1" dirty="0" smtClean="0">
                <a:latin typeface="Calibri"/>
                <a:cs typeface="Calibri"/>
              </a:rPr>
              <a:t> </a:t>
            </a:r>
            <a:r>
              <a:rPr lang="ru-RU" sz="1400" b="1" dirty="0" err="1" smtClean="0">
                <a:latin typeface="Calibri"/>
                <a:cs typeface="Calibri"/>
              </a:rPr>
              <a:t>дайындығы</a:t>
            </a:r>
            <a:r>
              <a:rPr lang="ru-RU" sz="1400" b="1" dirty="0" smtClean="0">
                <a:latin typeface="Calibri"/>
                <a:cs typeface="Calibri"/>
              </a:rPr>
              <a:t>, </a:t>
            </a:r>
            <a:r>
              <a:rPr lang="ru-RU" sz="1400" b="1" dirty="0" err="1" smtClean="0">
                <a:latin typeface="Calibri"/>
                <a:cs typeface="Calibri"/>
              </a:rPr>
              <a:t>аумақтық</a:t>
            </a:r>
            <a:r>
              <a:rPr lang="ru-RU" sz="1400" b="1" dirty="0" smtClean="0">
                <a:latin typeface="Calibri"/>
                <a:cs typeface="Calibri"/>
              </a:rPr>
              <a:t> </a:t>
            </a:r>
            <a:r>
              <a:rPr lang="ru-RU" sz="1400" b="1" dirty="0" err="1" smtClean="0">
                <a:latin typeface="Calibri"/>
                <a:cs typeface="Calibri"/>
              </a:rPr>
              <a:t>және</a:t>
            </a:r>
            <a:r>
              <a:rPr lang="ru-RU" sz="1400" b="1" dirty="0" smtClean="0">
                <a:latin typeface="Calibri"/>
                <a:cs typeface="Calibri"/>
              </a:rPr>
              <a:t> </a:t>
            </a:r>
            <a:r>
              <a:rPr lang="ru-RU" sz="1400" b="1" dirty="0" err="1" smtClean="0">
                <a:latin typeface="Calibri"/>
                <a:cs typeface="Calibri"/>
              </a:rPr>
              <a:t>азаматтық</a:t>
            </a:r>
            <a:r>
              <a:rPr lang="ru-RU" sz="1400" b="1" dirty="0" smtClean="0">
                <a:latin typeface="Calibri"/>
                <a:cs typeface="Calibri"/>
              </a:rPr>
              <a:t> </a:t>
            </a:r>
            <a:r>
              <a:rPr lang="ru-RU" sz="1400" b="1" dirty="0" err="1" smtClean="0">
                <a:latin typeface="Calibri"/>
                <a:cs typeface="Calibri"/>
              </a:rPr>
              <a:t>қорғаныс</a:t>
            </a:r>
            <a:r>
              <a:rPr lang="ru-RU" sz="1400" b="1" dirty="0" smtClean="0">
                <a:latin typeface="Calibri"/>
                <a:cs typeface="Calibri"/>
              </a:rPr>
              <a:t> </a:t>
            </a:r>
            <a:r>
              <a:rPr lang="ru-RU" sz="1400" b="1" dirty="0" err="1" smtClean="0">
                <a:latin typeface="Calibri"/>
                <a:cs typeface="Calibri"/>
              </a:rPr>
              <a:t>басқармасы</a:t>
            </a:r>
            <a:r>
              <a:rPr lang="ru-RU" sz="1400" b="1" dirty="0" smtClean="0">
                <a:latin typeface="Calibri"/>
                <a:cs typeface="Calibri"/>
              </a:rPr>
              <a:t>» КММ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23203" y="1115695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тыс.тг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104623"/>
              </p:ext>
            </p:extLst>
          </p:nvPr>
        </p:nvGraphicFramePr>
        <p:xfrm>
          <a:off x="401827" y="1569527"/>
          <a:ext cx="7077075" cy="2651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55490"/>
                <a:gridCol w="2521585"/>
              </a:tblGrid>
              <a:tr h="943610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Бюджеттік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бағдарламалар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28575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2026-2028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жылдарға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арналған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облыстық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 бюджет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туралы</a:t>
                      </a:r>
                      <a:endParaRPr lang="ru-RU" sz="800" b="1" dirty="0" smtClean="0"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Ақтөбе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облыстық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мәслихатының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 2026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жылғы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 31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наурызында</a:t>
                      </a:r>
                      <a:r>
                        <a:rPr lang="kk-KZ" sz="800" b="1" dirty="0" smtClean="0">
                          <a:latin typeface="Times New Roman"/>
                          <a:cs typeface="Times New Roman"/>
                        </a:rPr>
                        <a:t>ғы</a:t>
                      </a:r>
                      <a:r>
                        <a:rPr lang="kk-KZ" sz="800" b="1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№ 314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шешімі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28575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kk-KZ" sz="800" dirty="0" smtClean="0">
                          <a:latin typeface="Times New Roman"/>
                          <a:cs typeface="Times New Roman"/>
                        </a:rPr>
                        <a:t>Барлығы</a:t>
                      </a:r>
                      <a:r>
                        <a:rPr lang="kk-KZ" sz="8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731558</a:t>
                      </a:r>
                      <a:endParaRPr sz="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28575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570230" marR="158115" indent="-2686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001015</a:t>
                      </a:r>
                      <a:r>
                        <a:rPr sz="800" b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 smtClean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Жергілікті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деңгейде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жұмылдыру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дайындығы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аумақтық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қорғаныс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және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азаматтық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саласындағы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мемлекеттік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саясатты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іске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асыру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жөніндегі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қызметтер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62609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003015</a:t>
                      </a:r>
                      <a:r>
                        <a:rPr sz="800" b="1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Жалпыға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бірдей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әскери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міндетті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атқару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шеңберіндегі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іс-шаралар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92181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1122045" marR="656590" indent="-8756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004015</a:t>
                      </a:r>
                      <a:r>
                        <a:rPr sz="800" b="1" spc="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Аумақтық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қорғанысты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дайындау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және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облыстық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ауқымдағы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аумақтық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қорғаныс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289035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1122045" marR="304800" indent="-8756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032015</a:t>
                      </a:r>
                      <a:r>
                        <a:rPr sz="800" b="1" spc="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Жергілікті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бюджет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есебінен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ведомстволық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бағыныстағы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мемлекеттік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мекемелерінің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күрделі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шығыстары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287733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275" marB="0">
                    <a:lnL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67690"/>
            <a:ext cx="9144000" cy="57657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1827" y="679830"/>
            <a:ext cx="312547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25" dirty="0">
                <a:latin typeface="Calibri"/>
                <a:cs typeface="Calibri"/>
              </a:rPr>
              <a:t>ШЫҒЫСТАРДЫҢ </a:t>
            </a:r>
            <a:r>
              <a:rPr lang="ru-RU" spc="-25" dirty="0" smtClean="0">
                <a:latin typeface="Calibri"/>
                <a:cs typeface="Calibri"/>
              </a:rPr>
              <a:t>ЖИЫНТЫҚ</a:t>
            </a:r>
            <a:endParaRPr spc="-1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177</Words>
  <Application>Microsoft Office PowerPoint</Application>
  <PresentationFormat>Произвольный</PresentationFormat>
  <Paragraphs>27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Презентация PowerPoint</vt:lpstr>
      <vt:lpstr>НОРМАТИВНО-ПРАВОВАЯ БАЗА, ЦЕЛЬ</vt:lpstr>
      <vt:lpstr>ШЫҒЫСТАРДЫҢ ЖИЫНТЫҚ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28</cp:revision>
  <cp:lastPrinted>2025-09-10T07:01:04Z</cp:lastPrinted>
  <dcterms:created xsi:type="dcterms:W3CDTF">2025-07-14T05:19:29Z</dcterms:created>
  <dcterms:modified xsi:type="dcterms:W3CDTF">2026-04-13T13:59:24Z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2024-12-23T00:00:00Z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2025-07-14T00:00:00Z</vt:filetime>
  </property>
  <property fmtid="{D5CDD505-2E9C-101B-9397-08002B2CF9AE}" pid="5" name="Producer">
    <vt:lpwstr>www.ilovepdf.com</vt:lpwstr>
  </property>
</Properties>
</file>