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70" r:id="rId4"/>
    <p:sldId id="259" r:id="rId5"/>
    <p:sldId id="262" r:id="rId6"/>
    <p:sldId id="263" r:id="rId7"/>
    <p:sldId id="264" r:id="rId8"/>
    <p:sldId id="271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6E4"/>
    <a:srgbClr val="000099"/>
    <a:srgbClr val="003399"/>
    <a:srgbClr val="0D72ED"/>
    <a:srgbClr val="E6FDFE"/>
    <a:srgbClr val="CCECFF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90" autoAdjust="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412257590328338E-2"/>
          <c:y val="2.3045106194130541E-2"/>
          <c:w val="0.62386239101199059"/>
          <c:h val="0.7300101201456222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Мемлекеттік басқарудың жоғары тұрған органдарынан түсетін трансферттер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0099"/>
                        </a:solidFill>
                      </a:rPr>
                      <a:t>1943,143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EAF-41CF-B477-2DAD7E940C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55265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101090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EAF-41CF-B477-2DAD7E940C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50147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EAF-41CF-B477-2DAD7E940C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1">
                  <c:v>2026 жыл</c:v>
                </c:pt>
                <c:pt idx="2">
                  <c:v>2027 жыл</c:v>
                </c:pt>
                <c:pt idx="3">
                  <c:v>2027 жыл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67445</c:v>
                </c:pt>
                <c:pt idx="2">
                  <c:v>57416</c:v>
                </c:pt>
                <c:pt idx="3">
                  <c:v>56845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EAF-41CF-B477-2DAD7E940C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Меншікті түсімдер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>
                        <a:solidFill>
                          <a:srgbClr val="000099"/>
                        </a:solidFill>
                      </a:rPr>
                      <a:t>4587,1</a:t>
                    </a:r>
                    <a:endParaRPr lang="en-US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EAF-41CF-B477-2DAD7E940C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16520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14489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EAF-41CF-B477-2DAD7E940C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0099"/>
                        </a:solidFill>
                      </a:rPr>
                      <a:t>15117</a:t>
                    </a:r>
                    <a:endParaRPr lang="en-US" dirty="0">
                      <a:solidFill>
                        <a:srgbClr val="000099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EAF-41CF-B477-2DAD7E940C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1">
                  <c:v>2026 жыл</c:v>
                </c:pt>
                <c:pt idx="2">
                  <c:v>2027 жыл</c:v>
                </c:pt>
                <c:pt idx="3">
                  <c:v>2027 жыл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70570</c:v>
                </c:pt>
                <c:pt idx="2">
                  <c:v>64811</c:v>
                </c:pt>
                <c:pt idx="3">
                  <c:v>64448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EAF-41CF-B477-2DAD7E940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79567392"/>
        <c:axId val="-79566848"/>
        <c:axId val="0"/>
      </c:bar3DChart>
      <c:catAx>
        <c:axId val="-79567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099"/>
                </a:solidFill>
              </a:defRPr>
            </a:pPr>
            <a:endParaRPr lang="ru-RU"/>
          </a:p>
        </c:txPr>
        <c:crossAx val="-79566848"/>
        <c:crosses val="autoZero"/>
        <c:auto val="1"/>
        <c:lblAlgn val="ctr"/>
        <c:lblOffset val="100"/>
        <c:noMultiLvlLbl val="0"/>
      </c:catAx>
      <c:valAx>
        <c:axId val="-7956684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-79567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09264505749864"/>
          <c:y val="3.8046200123806231E-2"/>
          <c:w val="0.32745969943950126"/>
          <c:h val="0.69734750568481119"/>
        </c:manualLayout>
      </c:layout>
      <c:overlay val="0"/>
      <c:txPr>
        <a:bodyPr/>
        <a:lstStyle/>
        <a:p>
          <a:pPr>
            <a:defRPr sz="1400">
              <a:solidFill>
                <a:srgbClr val="000099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114308911223727E-4"/>
          <c:y val="6.0331941934060926E-2"/>
          <c:w val="0.55777888985320601"/>
          <c:h val="0.840311839139408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5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8026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0D6-41B9-A010-59B9F851C8A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50472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CF4-4CDF-850F-8EA31A74E85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5804415483822828E-2"/>
                  <c:y val="4.922726468838960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17203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CF4-4CDF-850F-8EA31A74E85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3"/>
                <c:pt idx="0">
                  <c:v>Жалпы сипаттағы мемлекеттік қызметтер</c:v>
                </c:pt>
                <c:pt idx="1">
                  <c:v>Тұрғын үй-коммуналдық шаруашылық</c:v>
                </c:pt>
                <c:pt idx="2">
                  <c:v>Автомобиль жолдарының қызметін қамтамасыз ету, автомобиль жолдарын жөндеу.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39695</c:v>
                </c:pt>
                <c:pt idx="1">
                  <c:v>6596</c:v>
                </c:pt>
                <c:pt idx="2">
                  <c:v>3723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F4-4CDF-850F-8EA31A74E85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3"/>
                <c:pt idx="0">
                  <c:v>Жалпы сипаттағы мемлекеттік қызметтер</c:v>
                </c:pt>
                <c:pt idx="1">
                  <c:v>Тұрғын үй-коммуналдық шаруашылық</c:v>
                </c:pt>
                <c:pt idx="2">
                  <c:v>Автомобиль жолдарының қызметін қамтамасыз ету, автомобиль жолдарын жөндеу. 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CF4-4CDF-850F-8EA31A74E85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Лист1!$A$2:$A$7</c:f>
              <c:strCache>
                <c:ptCount val="3"/>
                <c:pt idx="0">
                  <c:v>Жалпы сипаттағы мемлекеттік қызметтер</c:v>
                </c:pt>
                <c:pt idx="1">
                  <c:v>Тұрғын үй-коммуналдық шаруашылық</c:v>
                </c:pt>
                <c:pt idx="2">
                  <c:v>Автомобиль жолдарының қызметін қамтамасыз ету, автомобиль жолдарын жөндеу. 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CF4-4CDF-850F-8EA31A74E8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7023597885079169"/>
          <c:y val="8.5414855719430263E-2"/>
          <c:w val="0.33777774667077282"/>
          <c:h val="0.42034574894859789"/>
        </c:manualLayout>
      </c:layout>
      <c:overlay val="0"/>
      <c:txPr>
        <a:bodyPr/>
        <a:lstStyle/>
        <a:p>
          <a:pPr>
            <a:defRPr sz="1200">
              <a:solidFill>
                <a:srgbClr val="000099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DC904-A2D2-4F6A-A6AD-B5D32427DD32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5734-F13F-45C1-9237-A64C6DC559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53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95734-F13F-45C1-9237-A64C6DC559F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40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678" y="1268760"/>
            <a:ext cx="8535322" cy="5163172"/>
          </a:xfrm>
        </p:spPr>
        <p:txBody>
          <a:bodyPr>
            <a:noAutofit/>
          </a:bodyPr>
          <a:lstStyle/>
          <a:p>
            <a:pPr algn="ctr"/>
            <a:r>
              <a:rPr lang="kk-KZ" sz="4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r>
              <a:rPr lang="kk-KZ" sz="4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r>
              <a:rPr lang="kk-KZ" sz="4700" dirty="0">
                <a:latin typeface="Times New Roman" pitchFamily="18" charset="0"/>
                <a:cs typeface="Times New Roman" pitchFamily="18" charset="0"/>
              </a:rPr>
              <a:t>Успен ауданының “Равнополь ауылдық округі әкімінің аппараты” КММ азаматтық бюджетінің </a:t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r>
              <a:rPr lang="kk-KZ" sz="4700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kk-KZ" sz="4700" dirty="0">
                <a:latin typeface="Times New Roman" pitchFamily="18" charset="0"/>
                <a:cs typeface="Times New Roman" pitchFamily="18" charset="0"/>
              </a:rPr>
              <a:t>жылдарға арналған</a:t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r>
              <a:rPr lang="kk-KZ" sz="4700" dirty="0" smtClean="0"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kk-KZ" sz="4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r>
              <a:rPr lang="kk-KZ" sz="47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47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682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Құрметті сайтқа келушілер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785795"/>
            <a:ext cx="85725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70C0"/>
                </a:solidFill>
              </a:rPr>
              <a:t>Сіздің назарыңызға Успен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ауданыны</a:t>
            </a:r>
            <a:r>
              <a:rPr lang="kk-KZ" sz="2800" dirty="0">
                <a:solidFill>
                  <a:srgbClr val="0070C0"/>
                </a:solidFill>
              </a:rPr>
              <a:t>ң </a:t>
            </a:r>
            <a:r>
              <a:rPr lang="ru-RU" sz="2800" dirty="0">
                <a:solidFill>
                  <a:srgbClr val="0070C0"/>
                </a:solidFill>
              </a:rPr>
              <a:t>«</a:t>
            </a:r>
            <a:r>
              <a:rPr lang="ru-RU" sz="2800" dirty="0" err="1">
                <a:solidFill>
                  <a:srgbClr val="0070C0"/>
                </a:solidFill>
              </a:rPr>
              <a:t>Равнополь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ауылдық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округі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әкімінің</a:t>
            </a:r>
            <a:r>
              <a:rPr lang="ru-RU" sz="2800" dirty="0">
                <a:solidFill>
                  <a:srgbClr val="0070C0"/>
                </a:solidFill>
              </a:rPr>
              <a:t> аппараты» КММ </a:t>
            </a:r>
            <a:r>
              <a:rPr lang="ru-RU" sz="2800" dirty="0" err="1">
                <a:solidFill>
                  <a:srgbClr val="0070C0"/>
                </a:solidFill>
              </a:rPr>
              <a:t>бюджетінің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негізгі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көрсеткіштері</a:t>
            </a:r>
            <a:r>
              <a:rPr lang="ru-RU" sz="2800" dirty="0">
                <a:solidFill>
                  <a:srgbClr val="0070C0"/>
                </a:solidFill>
              </a:rPr>
              <a:t>, оны </a:t>
            </a:r>
            <a:r>
              <a:rPr lang="ru-RU" sz="2800" dirty="0" err="1">
                <a:solidFill>
                  <a:srgbClr val="0070C0"/>
                </a:solidFill>
              </a:rPr>
              <a:t>қалыптастыру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параметрлері</a:t>
            </a:r>
            <a:r>
              <a:rPr lang="ru-RU" sz="2800" dirty="0">
                <a:solidFill>
                  <a:srgbClr val="0070C0"/>
                </a:solidFill>
              </a:rPr>
              <a:t>, бюджет </a:t>
            </a:r>
            <a:r>
              <a:rPr lang="ru-RU" sz="2800" dirty="0" err="1">
                <a:solidFill>
                  <a:srgbClr val="0070C0"/>
                </a:solidFill>
              </a:rPr>
              <a:t>қаражаты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шығыстарының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бағыттары</a:t>
            </a:r>
            <a:r>
              <a:rPr lang="ru-RU" sz="2800" dirty="0">
                <a:solidFill>
                  <a:srgbClr val="0070C0"/>
                </a:solidFill>
              </a:rPr>
              <a:t> туралы </a:t>
            </a:r>
            <a:r>
              <a:rPr lang="ru-RU" sz="2800" dirty="0" err="1">
                <a:solidFill>
                  <a:srgbClr val="0070C0"/>
                </a:solidFill>
              </a:rPr>
              <a:t>ақпарат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көрсетілген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2026-2028 </a:t>
            </a:r>
            <a:r>
              <a:rPr lang="ru-RU" sz="2800" dirty="0" err="1">
                <a:solidFill>
                  <a:srgbClr val="0070C0"/>
                </a:solidFill>
              </a:rPr>
              <a:t>жылдарға</a:t>
            </a:r>
            <a:r>
              <a:rPr lang="ru-RU" sz="2800" dirty="0">
                <a:solidFill>
                  <a:srgbClr val="0070C0"/>
                </a:solidFill>
              </a:rPr>
              <a:t> арналған Равнополь </a:t>
            </a:r>
            <a:r>
              <a:rPr lang="ru-RU" sz="2800" dirty="0" err="1">
                <a:solidFill>
                  <a:srgbClr val="0070C0"/>
                </a:solidFill>
              </a:rPr>
              <a:t>ауылдық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округі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бюджетінің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азаматтық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бюджетінің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жобасы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ұсынылды</a:t>
            </a:r>
            <a:r>
              <a:rPr lang="ru-RU" sz="2800" dirty="0">
                <a:solidFill>
                  <a:srgbClr val="0070C0"/>
                </a:solidFill>
              </a:rPr>
              <a:t>.  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70C0"/>
                </a:solidFill>
              </a:rPr>
              <a:t>Бұл құжатта Успен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ауданыны</a:t>
            </a:r>
            <a:r>
              <a:rPr lang="kk-KZ" sz="2800" dirty="0">
                <a:solidFill>
                  <a:srgbClr val="0070C0"/>
                </a:solidFill>
              </a:rPr>
              <a:t>ң</a:t>
            </a:r>
            <a:r>
              <a:rPr lang="ru-RU" sz="2800" dirty="0">
                <a:solidFill>
                  <a:srgbClr val="0070C0"/>
                </a:solidFill>
              </a:rPr>
              <a:t>«</a:t>
            </a:r>
            <a:r>
              <a:rPr lang="ru-RU" sz="2800" dirty="0" err="1">
                <a:solidFill>
                  <a:srgbClr val="0070C0"/>
                </a:solidFill>
              </a:rPr>
              <a:t>Равнополь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ауылдық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округі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әкімінің</a:t>
            </a:r>
            <a:r>
              <a:rPr lang="ru-RU" sz="2800" dirty="0">
                <a:solidFill>
                  <a:srgbClr val="0070C0"/>
                </a:solidFill>
              </a:rPr>
              <a:t> аппараты» КММ «Равнополь </a:t>
            </a:r>
            <a:r>
              <a:rPr lang="ru-RU" sz="2800" dirty="0" err="1">
                <a:solidFill>
                  <a:srgbClr val="0070C0"/>
                </a:solidFill>
              </a:rPr>
              <a:t>ауылдық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округі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әкімінің</a:t>
            </a:r>
            <a:r>
              <a:rPr lang="ru-RU" sz="2800" dirty="0">
                <a:solidFill>
                  <a:srgbClr val="0070C0"/>
                </a:solidFill>
              </a:rPr>
              <a:t> аппараты» ММ </a:t>
            </a:r>
            <a:r>
              <a:rPr lang="ru-RU" sz="2800" dirty="0" err="1">
                <a:solidFill>
                  <a:srgbClr val="0070C0"/>
                </a:solidFill>
              </a:rPr>
              <a:t>бюджетінің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түсімдері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және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шығыстары</a:t>
            </a:r>
            <a:r>
              <a:rPr lang="ru-RU" sz="2800" dirty="0">
                <a:solidFill>
                  <a:srgbClr val="0070C0"/>
                </a:solidFill>
              </a:rPr>
              <a:t> туралы </a:t>
            </a:r>
            <a:r>
              <a:rPr lang="ru-RU" sz="2800" dirty="0" err="1">
                <a:solidFill>
                  <a:srgbClr val="0070C0"/>
                </a:solidFill>
              </a:rPr>
              <a:t>толық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ақпарат</a:t>
            </a:r>
            <a:r>
              <a:rPr lang="ru-RU" sz="2800" dirty="0">
                <a:solidFill>
                  <a:srgbClr val="0070C0"/>
                </a:solidFill>
              </a:rPr>
              <a:t> бар.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процестің </a:t>
            </a:r>
            <a:br>
              <a:rPr lang="ru-RU" b="1" dirty="0" err="1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заңнамалық базасы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14422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  <a:defRPr/>
            </a:pPr>
            <a:r>
              <a:rPr lang="kk-KZ" sz="28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Успен ауданың</a:t>
            </a:r>
            <a:r>
              <a:rPr lang="ru-RU" sz="2600" dirty="0">
                <a:solidFill>
                  <a:schemeClr val="accent1"/>
                </a:solidFill>
              </a:rPr>
              <a:t> 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«Равнополь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аппараты» КММ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2014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қазандағы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№ 470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Жергілікті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бюджеттер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жобаларын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әзірлеу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қағидаларына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 жылдық кезеңге әзірленді.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Равнополь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аппараты" КММ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571612"/>
            <a:ext cx="27146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 округтің бюджеті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 ведомстволық бағынысты мемлекеттік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мекемелердің міндеттері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функцияларын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қаржылық қамтамасыз етуге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тиісті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әкімшілік-аумақтық бірлікте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асыруға арналған орталықтандырылған ақша қоры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lang="kk-KZ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Успен ауданың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Равнополь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 округі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аппараты» КММ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 көлемі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мың теңге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59608276"/>
              </p:ext>
            </p:extLst>
          </p:nvPr>
        </p:nvGraphicFramePr>
        <p:xfrm>
          <a:off x="2843808" y="249289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582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«Равнополь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аппараты» ММ </a:t>
            </a:r>
            <a:r>
              <a:rPr lang="ru-RU" sz="2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6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6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түсімдерінің құрылымы, мың теңге</a:t>
            </a:r>
            <a:endParaRPr lang="ru-RU" sz="26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787912"/>
              </p:ext>
            </p:extLst>
          </p:nvPr>
        </p:nvGraphicFramePr>
        <p:xfrm>
          <a:off x="285720" y="1285861"/>
          <a:ext cx="8429685" cy="51245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336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530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68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086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74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7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ru-RU" sz="1600" u="none" strike="noStrike" baseline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6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631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 түсімдер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оның ішінде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16279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14012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14616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17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жеке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табыс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9903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8216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8627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693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мүлікке салынатын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3481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836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032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 құралдарына салынатын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4892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3873</a:t>
                      </a: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3970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8179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Тауарларға, жұмыстарға және қызметтерге салынатын</a:t>
                      </a: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kumimoji="0" lang="ru-RU" sz="16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салықтар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615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1546</a:t>
                      </a:r>
                      <a:endParaRPr lang="ru-RU" sz="16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1623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556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Салықтық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емес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116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389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408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4683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Негізгі</a:t>
                      </a:r>
                      <a:r>
                        <a:rPr kumimoji="0" lang="ru-RU" sz="18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капиталды</a:t>
                      </a:r>
                      <a:r>
                        <a:rPr kumimoji="0" lang="ru-RU" sz="18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сатудан</a:t>
                      </a:r>
                      <a:r>
                        <a:rPr kumimoji="0" lang="ru-RU" sz="18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түсетін</a:t>
                      </a:r>
                      <a:r>
                        <a:rPr kumimoji="0" lang="ru-RU" sz="18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81737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басқарудың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жоғары тұрған органдарынан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түсетін трансферттер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55265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101090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50147</a:t>
                      </a:r>
                      <a:endParaRPr lang="ru-RU" sz="1600" b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Равнополь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аппараты» КММ </a:t>
            </a: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арналған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шығыстарының құрылымы, мың теңге</a:t>
            </a:r>
            <a:endParaRPr lang="ru-RU" sz="24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326710"/>
              </p:ext>
            </p:extLst>
          </p:nvPr>
        </p:nvGraphicFramePr>
        <p:xfrm>
          <a:off x="323528" y="1571587"/>
          <a:ext cx="7677495" cy="423624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2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839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922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16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67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764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08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218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75703</a:t>
                      </a:r>
                    </a:p>
                    <a:p>
                      <a:pPr marL="0" algn="ctr" rtl="0" eaLnBrk="1" fontAlgn="ctr" latinLnBrk="0" hangingPunct="1"/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115579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65264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67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сипаттағы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50472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51592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51881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5816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үй-коммуналдық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шаруашылық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17203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8821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8857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867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  <a:p>
                      <a:pPr algn="ctr" fontAlgn="b"/>
                      <a:r>
                        <a:rPr kumimoji="0" lang="kk-KZ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Автомобиль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жолдарының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істеуін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автомобиль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жөндеу</a:t>
                      </a:r>
                      <a:r>
                        <a:rPr kumimoji="0" lang="ru-RU" sz="1400" b="0" i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algn="l" fontAlgn="ctr"/>
                      <a:r>
                        <a:rPr lang="kk-KZ" sz="1400" i="1" dirty="0" smtClean="0">
                          <a:solidFill>
                            <a:srgbClr val="2016E4"/>
                          </a:solidFill>
                        </a:rPr>
                        <a:t>Мақсатты трансферттердің пайдаланылмаған сомасын қайтару</a:t>
                      </a:r>
                      <a:endParaRPr kumimoji="0" lang="ru-RU" sz="1400" b="0" i="1" u="none" strike="noStrike" kern="1200" baseline="0" dirty="0" smtClean="0">
                        <a:solidFill>
                          <a:srgbClr val="2016E4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 fontAlgn="ctr"/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8026</a:t>
                      </a:r>
                    </a:p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55166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000099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4526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Успен ауданының</a:t>
            </a:r>
            <a:r>
              <a:rPr lang="ru-RU" sz="2400" b="1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«Равнополь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аппараты» КММ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аржысын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жұмсаудың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84252414"/>
              </p:ext>
            </p:extLst>
          </p:nvPr>
        </p:nvGraphicFramePr>
        <p:xfrm>
          <a:off x="142844" y="1000108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14290"/>
            <a:ext cx="8858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Равнополь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округін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көріктендіру</a:t>
            </a:r>
            <a:endParaRPr lang="ru-RU" sz="2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142985"/>
            <a:ext cx="850112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000099"/>
                </a:solidFill>
              </a:rPr>
              <a:t>Елді мекеннің көшелерін жарықтандыру – 4814 мың теңге, жарықдиодты шам сатып алу 100 дана. 300 мың теңгеге, шамдарды ауыстыруға 657 мың теңге, кешелерді косымша жарақтандыруға керек жарактарды сатып алуға 4500 мын тенге) –11070 мың теңге.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мекенің санитариясын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қамтамасыз ету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(ұйымдастырылмаған полигондарды жою, қоқыс шығару, қалдықтарды тазарту)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1892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Жерлеу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орындарын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ұстау және туыстары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жоқ адамдарды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жерлеу</a:t>
            </a:r>
            <a:r>
              <a:rPr lang="ru-RU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0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(зираттар тазарту, қоқыс жинау, қоршауларды </a:t>
            </a:r>
            <a:r>
              <a:rPr lang="kk-KZ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бояу-</a:t>
            </a: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212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3929066"/>
            <a:ext cx="4000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Елді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мекенді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абаттандыру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және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көгалдандыру</a:t>
            </a:r>
            <a:r>
              <a:rPr lang="ru-RU" sz="2000" dirty="0" smtClean="0">
                <a:solidFill>
                  <a:srgbClr val="000099"/>
                </a:solidFill>
              </a:rPr>
              <a:t> (</a:t>
            </a:r>
            <a:r>
              <a:rPr lang="ru-RU" sz="2000" dirty="0" err="1" smtClean="0">
                <a:solidFill>
                  <a:srgbClr val="000099"/>
                </a:solidFill>
              </a:rPr>
              <a:t>оның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ішінде</a:t>
            </a:r>
            <a:r>
              <a:rPr lang="ru-RU" sz="2000" dirty="0" smtClean="0">
                <a:solidFill>
                  <a:srgbClr val="000099"/>
                </a:solidFill>
              </a:rPr>
              <a:t>: </a:t>
            </a:r>
            <a:r>
              <a:rPr lang="ru-RU" sz="2000" dirty="0" err="1" smtClean="0">
                <a:solidFill>
                  <a:srgbClr val="000099"/>
                </a:solidFill>
              </a:rPr>
              <a:t>ауылдың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орталық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алаңы</a:t>
            </a:r>
            <a:r>
              <a:rPr lang="ru-RU" sz="2000" dirty="0" smtClean="0">
                <a:solidFill>
                  <a:srgbClr val="000099"/>
                </a:solidFill>
              </a:rPr>
              <a:t> мен </a:t>
            </a:r>
            <a:r>
              <a:rPr lang="ru-RU" sz="2000" dirty="0" err="1" smtClean="0">
                <a:solidFill>
                  <a:srgbClr val="000099"/>
                </a:solidFill>
              </a:rPr>
              <a:t>гүлзарын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ұстау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жұмысты</a:t>
            </a:r>
            <a:r>
              <a:rPr lang="ru-RU" sz="2000" dirty="0" smtClean="0">
                <a:solidFill>
                  <a:srgbClr val="000099"/>
                </a:solidFill>
              </a:rPr>
              <a:t>, </a:t>
            </a:r>
            <a:r>
              <a:rPr lang="ru-RU" sz="2000" dirty="0" err="1" smtClean="0">
                <a:solidFill>
                  <a:srgbClr val="000099"/>
                </a:solidFill>
              </a:rPr>
              <a:t>ұйымдастыру</a:t>
            </a:r>
            <a:r>
              <a:rPr lang="ru-RU" sz="2000" dirty="0" smtClean="0">
                <a:solidFill>
                  <a:srgbClr val="000099"/>
                </a:solidFill>
              </a:rPr>
              <a:t>, </a:t>
            </a:r>
            <a:r>
              <a:rPr lang="ru-RU" sz="2000" dirty="0" err="1" smtClean="0">
                <a:solidFill>
                  <a:srgbClr val="000099"/>
                </a:solidFill>
              </a:rPr>
              <a:t>баннерлер</a:t>
            </a:r>
            <a:r>
              <a:rPr lang="ru-RU" sz="2000" dirty="0" smtClean="0">
                <a:solidFill>
                  <a:srgbClr val="000099"/>
                </a:solidFill>
              </a:rPr>
              <a:t>, </a:t>
            </a:r>
            <a:r>
              <a:rPr lang="ru-RU" sz="2000" dirty="0" err="1" smtClean="0">
                <a:solidFill>
                  <a:srgbClr val="000099"/>
                </a:solidFill>
              </a:rPr>
              <a:t>стелла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жандеу</a:t>
            </a:r>
            <a:r>
              <a:rPr lang="ru-RU" sz="2000" dirty="0" smtClean="0">
                <a:solidFill>
                  <a:srgbClr val="000099"/>
                </a:solidFill>
              </a:rPr>
              <a:t>, </a:t>
            </a:r>
            <a:r>
              <a:rPr lang="ru-RU" sz="2000" dirty="0" err="1" smtClean="0">
                <a:solidFill>
                  <a:srgbClr val="000099"/>
                </a:solidFill>
              </a:rPr>
              <a:t>бейнебакылау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жүйесын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орнату</a:t>
            </a:r>
            <a:r>
              <a:rPr lang="ru-RU" sz="2000" dirty="0" smtClean="0">
                <a:solidFill>
                  <a:srgbClr val="000099"/>
                </a:solidFill>
              </a:rPr>
              <a:t>) - 4029 </a:t>
            </a:r>
            <a:r>
              <a:rPr lang="ru-RU" sz="2000" dirty="0" err="1" smtClean="0">
                <a:solidFill>
                  <a:srgbClr val="000099"/>
                </a:solidFill>
              </a:rPr>
              <a:t>мың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  <a:r>
              <a:rPr lang="ru-RU" sz="2000" dirty="0" err="1" smtClean="0">
                <a:solidFill>
                  <a:srgbClr val="000099"/>
                </a:solidFill>
              </a:rPr>
              <a:t>теңге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admin\Desktop\IMG-20190529-WA00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500570"/>
            <a:ext cx="4857752" cy="2357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Равнополь </a:t>
            </a:r>
            <a:r>
              <a:rPr lang="ru-RU" sz="24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ауылдық округінің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ауылішілік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ұстау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285860"/>
            <a:ext cx="8429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0099"/>
                </a:solidFill>
              </a:rPr>
              <a:t>Автомобиль жолдарының жұмыс істеуін қамтамасыз ету: жолдарды жазғы және қысқы күтіп ұстау (градуирлеу, жол жиектерін шабу, жолдарды қардан тазарту, шлак немесе қиыршық </a:t>
            </a:r>
            <a:r>
              <a:rPr lang="kk-KZ" smtClean="0">
                <a:solidFill>
                  <a:srgbClr val="000099"/>
                </a:solidFill>
              </a:rPr>
              <a:t>тас қосу):</a:t>
            </a:r>
            <a:endParaRPr lang="ru-RU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2928933"/>
            <a:ext cx="49292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 </a:t>
            </a:r>
            <a:r>
              <a:rPr lang="ru-RU" sz="22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8026 </a:t>
            </a:r>
            <a:r>
              <a:rPr lang="ru-RU" sz="2200" b="1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2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 –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55166 </a:t>
            </a:r>
            <a:r>
              <a:rPr lang="ru-RU" sz="22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2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жыл –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4526 </a:t>
            </a:r>
            <a:r>
              <a:rPr lang="ru-RU" sz="22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Users\admin\Desktop\readms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919" y="4500570"/>
            <a:ext cx="3902415" cy="2071702"/>
          </a:xfrm>
          <a:prstGeom prst="rect">
            <a:avLst/>
          </a:prstGeom>
          <a:noFill/>
        </p:spPr>
      </p:pic>
      <p:pic>
        <p:nvPicPr>
          <p:cNvPr id="1026" name="Picture 2" descr="C:\Users\admin\Desktop\20190916_1844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643314"/>
            <a:ext cx="3857634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1927</TotalTime>
  <Words>576</Words>
  <Application>Microsoft Office PowerPoint</Application>
  <PresentationFormat>Экран (4:3)</PresentationFormat>
  <Paragraphs>124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  Успен ауданының “Равнополь ауылдық округі әкімінің аппараты” КММ азаматтық бюджетінің  2026-2028 жылдарға арналған жоспар   </vt:lpstr>
      <vt:lpstr>Құрметті сайтқа келушілер!</vt:lpstr>
      <vt:lpstr>Бюджеттік процестің  заңнамалық базасы</vt:lpstr>
      <vt:lpstr>Успен ауданының "Равнополь ауылдық округі әкімінің аппараты" КММ бюджетінің 2026-2028 жылдарға арналған жоспар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Comp1</cp:lastModifiedBy>
  <cp:revision>304</cp:revision>
  <dcterms:created xsi:type="dcterms:W3CDTF">2018-01-26T02:54:43Z</dcterms:created>
  <dcterms:modified xsi:type="dcterms:W3CDTF">2026-08-17T04:14:44Z</dcterms:modified>
</cp:coreProperties>
</file>