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70" r:id="rId4"/>
    <p:sldId id="259" r:id="rId5"/>
    <p:sldId id="262" r:id="rId6"/>
    <p:sldId id="272" r:id="rId7"/>
    <p:sldId id="265" r:id="rId8"/>
    <p:sldId id="271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3399"/>
    <a:srgbClr val="2016E4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2F569D-219C-4523-9E10-2BDEE3F2A0FE}" v="22" dt="2026-08-17T04:23:25.098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594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дамзат Абзалов" userId="d3755de9d65a1c71" providerId="LiveId" clId="{13EFF78F-C3F9-4422-AA72-53652C91932A}"/>
    <pc:docChg chg="undo custSel modSld">
      <pc:chgData name="Адамзат Абзалов" userId="d3755de9d65a1c71" providerId="LiveId" clId="{13EFF78F-C3F9-4422-AA72-53652C91932A}" dt="2026-08-17T04:26:08.012" v="100" actId="20577"/>
      <pc:docMkLst>
        <pc:docMk/>
      </pc:docMkLst>
      <pc:sldChg chg="addSp delSp modSp mod">
        <pc:chgData name="Адамзат Абзалов" userId="d3755de9d65a1c71" providerId="LiveId" clId="{13EFF78F-C3F9-4422-AA72-53652C91932A}" dt="2026-08-17T04:23:25.098" v="22" actId="20577"/>
        <pc:sldMkLst>
          <pc:docMk/>
          <pc:sldMk cId="0" sldId="259"/>
        </pc:sldMkLst>
        <pc:graphicFrameChg chg="add del mod">
          <ac:chgData name="Адамзат Абзалов" userId="d3755de9d65a1c71" providerId="LiveId" clId="{13EFF78F-C3F9-4422-AA72-53652C91932A}" dt="2026-08-17T04:23:25.098" v="22" actId="20577"/>
          <ac:graphicFrameMkLst>
            <pc:docMk/>
            <pc:sldMk cId="0" sldId="259"/>
            <ac:graphicFrameMk id="11" creationId="{00000000-0000-0000-0000-000000000000}"/>
          </ac:graphicFrameMkLst>
        </pc:graphicFrameChg>
      </pc:sldChg>
      <pc:sldChg chg="modSp mod">
        <pc:chgData name="Адамзат Абзалов" userId="d3755de9d65a1c71" providerId="LiveId" clId="{13EFF78F-C3F9-4422-AA72-53652C91932A}" dt="2026-08-17T04:24:13.576" v="67" actId="20577"/>
        <pc:sldMkLst>
          <pc:docMk/>
          <pc:sldMk cId="0" sldId="262"/>
        </pc:sldMkLst>
        <pc:graphicFrameChg chg="modGraphic">
          <ac:chgData name="Адамзат Абзалов" userId="d3755de9d65a1c71" providerId="LiveId" clId="{13EFF78F-C3F9-4422-AA72-53652C91932A}" dt="2026-08-17T04:24:13.576" v="67" actId="20577"/>
          <ac:graphicFrameMkLst>
            <pc:docMk/>
            <pc:sldMk cId="0" sldId="262"/>
            <ac:graphicFrameMk id="3" creationId="{00000000-0000-0000-0000-000000000000}"/>
          </ac:graphicFrameMkLst>
        </pc:graphicFrameChg>
      </pc:sldChg>
      <pc:sldChg chg="modSp mod">
        <pc:chgData name="Адамзат Абзалов" userId="d3755de9d65a1c71" providerId="LiveId" clId="{13EFF78F-C3F9-4422-AA72-53652C91932A}" dt="2026-08-17T04:26:08.012" v="100" actId="20577"/>
        <pc:sldMkLst>
          <pc:docMk/>
          <pc:sldMk cId="0" sldId="266"/>
        </pc:sldMkLst>
        <pc:spChg chg="mod">
          <ac:chgData name="Адамзат Абзалов" userId="d3755de9d65a1c71" providerId="LiveId" clId="{13EFF78F-C3F9-4422-AA72-53652C91932A}" dt="2026-08-17T04:26:08.012" v="100" actId="20577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Адамзат Абзалов" userId="d3755de9d65a1c71" providerId="LiveId" clId="{13EFF78F-C3F9-4422-AA72-53652C91932A}" dt="2026-08-17T04:25:53.175" v="92" actId="20577"/>
        <pc:sldMkLst>
          <pc:docMk/>
          <pc:sldMk cId="0" sldId="271"/>
        </pc:sldMkLst>
        <pc:spChg chg="mod">
          <ac:chgData name="Адамзат Абзалов" userId="d3755de9d65a1c71" providerId="LiveId" clId="{13EFF78F-C3F9-4422-AA72-53652C91932A}" dt="2026-08-17T04:25:53.175" v="92" actId="20577"/>
          <ac:spMkLst>
            <pc:docMk/>
            <pc:sldMk cId="0" sldId="271"/>
            <ac:spMk id="7" creationId="{00000000-0000-0000-0000-000000000000}"/>
          </ac:spMkLst>
        </pc:spChg>
      </pc:sldChg>
      <pc:sldChg chg="modSp mod">
        <pc:chgData name="Адамзат Абзалов" userId="d3755de9d65a1c71" providerId="LiveId" clId="{13EFF78F-C3F9-4422-AA72-53652C91932A}" dt="2026-08-17T04:24:41.686" v="84" actId="20577"/>
        <pc:sldMkLst>
          <pc:docMk/>
          <pc:sldMk cId="0" sldId="272"/>
        </pc:sldMkLst>
        <pc:graphicFrameChg chg="modGraphic">
          <ac:chgData name="Адамзат Абзалов" userId="d3755de9d65a1c71" providerId="LiveId" clId="{13EFF78F-C3F9-4422-AA72-53652C91932A}" dt="2026-08-17T04:24:41.686" v="84" actId="20577"/>
          <ac:graphicFrameMkLst>
            <pc:docMk/>
            <pc:sldMk cId="0" sldId="272"/>
            <ac:graphicFrameMk id="4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5.2674528443726922E-2"/>
          <c:w val="0.61256717041172659"/>
          <c:h val="0.8012524198657625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Мемлекеттік басқарудың жоғары тұрған органдарынан түсетін трансферттер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42829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A6A5-429A-B1FB-02ED5CFB2C8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40967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6A5-429A-B1FB-02ED5CFB2C8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96077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A6A5-429A-B1FB-02ED5CFB2C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93387</c:v>
                </c:pt>
                <c:pt idx="1">
                  <c:v>88800</c:v>
                </c:pt>
                <c:pt idx="2">
                  <c:v>90751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A5-429A-B1FB-02ED5CFB2C8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Меншікті түсімдер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31908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A6A5-429A-B1FB-02ED5CFB2C80}"/>
                </c:ext>
              </c:extLst>
            </c:dLbl>
            <c:dLbl>
              <c:idx val="1"/>
              <c:layout>
                <c:manualLayout>
                  <c:x val="0"/>
                  <c:y val="-1.316863211093172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21106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6A5-429A-B1FB-02ED5CFB2C80}"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22104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A6A5-429A-B1FB-02ED5CFB2C8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жыл</c:v>
                </c:pt>
                <c:pt idx="2">
                  <c:v>2028 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18718</c:v>
                </c:pt>
                <c:pt idx="1">
                  <c:v>24301</c:v>
                </c:pt>
                <c:pt idx="2">
                  <c:v>25267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6A5-429A-B1FB-02ED5CFB2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91899008"/>
        <c:axId val="91900544"/>
        <c:axId val="0"/>
      </c:bar3DChart>
      <c:catAx>
        <c:axId val="9189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1900544"/>
        <c:crosses val="autoZero"/>
        <c:auto val="1"/>
        <c:lblAlgn val="ctr"/>
        <c:lblOffset val="100"/>
        <c:noMultiLvlLbl val="0"/>
      </c:catAx>
      <c:valAx>
        <c:axId val="91900544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91899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09264505749864"/>
          <c:y val="3.8046200123806016E-2"/>
          <c:w val="0.32745969943949937"/>
          <c:h val="0.69734750568480663"/>
        </c:manualLayout>
      </c:layout>
      <c:overlay val="0"/>
      <c:txPr>
        <a:bodyPr/>
        <a:lstStyle/>
        <a:p>
          <a:pPr>
            <a:defRPr sz="1400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DC904-A2D2-4F6A-A6AD-B5D32427DD32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5734-F13F-45C1-9237-A64C6DC55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95734-F13F-45C1-9237-A64C6DC559F5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298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1857364"/>
            <a:ext cx="7464322" cy="4741954"/>
          </a:xfrm>
        </p:spPr>
        <p:txBody>
          <a:bodyPr>
            <a:noAutofit/>
          </a:bodyPr>
          <a:lstStyle/>
          <a:p>
            <a:pPr algn="ctr"/>
            <a:br>
              <a:rPr lang="kk-KZ" sz="4800" i="1" dirty="0">
                <a:solidFill>
                  <a:srgbClr val="000099"/>
                </a:solidFill>
              </a:rPr>
            </a:br>
            <a:r>
              <a:rPr lang="ru-RU" sz="5400" dirty="0" err="1">
                <a:solidFill>
                  <a:srgbClr val="000099"/>
                </a:solidFill>
              </a:rPr>
              <a:t>Успен</a:t>
            </a:r>
            <a:r>
              <a:rPr lang="ru-RU" sz="5400" dirty="0">
                <a:solidFill>
                  <a:srgbClr val="000099"/>
                </a:solidFill>
              </a:rPr>
              <a:t> </a:t>
            </a:r>
            <a:r>
              <a:rPr lang="ru-RU" sz="5400" dirty="0" err="1">
                <a:solidFill>
                  <a:srgbClr val="000099"/>
                </a:solidFill>
              </a:rPr>
              <a:t>ауданының</a:t>
            </a:r>
            <a:r>
              <a:rPr lang="ru-RU" sz="5400" dirty="0">
                <a:solidFill>
                  <a:srgbClr val="000099"/>
                </a:solidFill>
              </a:rPr>
              <a:t> Ольгин </a:t>
            </a:r>
            <a:r>
              <a:rPr lang="ru-RU" sz="5400" dirty="0" err="1">
                <a:solidFill>
                  <a:srgbClr val="000099"/>
                </a:solidFill>
              </a:rPr>
              <a:t>ауылдық</a:t>
            </a:r>
            <a:r>
              <a:rPr lang="ru-RU" sz="5400" dirty="0">
                <a:solidFill>
                  <a:srgbClr val="000099"/>
                </a:solidFill>
              </a:rPr>
              <a:t> </a:t>
            </a:r>
            <a:r>
              <a:rPr lang="ru-RU" sz="5400" dirty="0" err="1">
                <a:solidFill>
                  <a:srgbClr val="000099"/>
                </a:solidFill>
              </a:rPr>
              <a:t>округінің</a:t>
            </a:r>
            <a:r>
              <a:rPr lang="ru-RU" sz="5400" dirty="0">
                <a:solidFill>
                  <a:srgbClr val="000099"/>
                </a:solidFill>
              </a:rPr>
              <a:t> 2026-2028 </a:t>
            </a:r>
            <a:r>
              <a:rPr lang="ru-RU" sz="5400" dirty="0" err="1">
                <a:solidFill>
                  <a:srgbClr val="000099"/>
                </a:solidFill>
              </a:rPr>
              <a:t>жылдарға</a:t>
            </a:r>
            <a:r>
              <a:rPr lang="ru-RU" sz="5400" dirty="0">
                <a:solidFill>
                  <a:srgbClr val="000099"/>
                </a:solidFill>
              </a:rPr>
              <a:t> </a:t>
            </a:r>
            <a:r>
              <a:rPr lang="ru-RU" sz="5400" dirty="0" err="1">
                <a:solidFill>
                  <a:srgbClr val="000099"/>
                </a:solidFill>
              </a:rPr>
              <a:t>арналған</a:t>
            </a:r>
            <a:r>
              <a:rPr lang="ru-RU" sz="5400" dirty="0">
                <a:solidFill>
                  <a:srgbClr val="000099"/>
                </a:solidFill>
              </a:rPr>
              <a:t> </a:t>
            </a:r>
            <a:r>
              <a:rPr lang="ru-RU" sz="5400" dirty="0" err="1">
                <a:solidFill>
                  <a:srgbClr val="000099"/>
                </a:solidFill>
              </a:rPr>
              <a:t>Азаматтық</a:t>
            </a:r>
            <a:r>
              <a:rPr lang="ru-RU" sz="5400" dirty="0">
                <a:solidFill>
                  <a:srgbClr val="000099"/>
                </a:solidFill>
              </a:rPr>
              <a:t> </a:t>
            </a:r>
            <a:r>
              <a:rPr lang="ru-RU" sz="5400" dirty="0" err="1">
                <a:solidFill>
                  <a:srgbClr val="000099"/>
                </a:solidFill>
              </a:rPr>
              <a:t>бюджеті</a:t>
            </a:r>
            <a:endParaRPr lang="ru-RU" sz="5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000099"/>
                </a:solidFill>
              </a:rPr>
              <a:t>Құрметті сайтқа келушілер</a:t>
            </a:r>
            <a:r>
              <a:rPr lang="ru-RU" b="1" dirty="0">
                <a:solidFill>
                  <a:srgbClr val="000099"/>
                </a:solidFill>
              </a:rPr>
              <a:t>!</a:t>
            </a: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07249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>
                <a:solidFill>
                  <a:srgbClr val="000099"/>
                </a:solidFill>
              </a:rPr>
              <a:t>Сіздің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назарыңызға</a:t>
            </a:r>
            <a:r>
              <a:rPr lang="ru-RU" sz="2800" dirty="0">
                <a:solidFill>
                  <a:srgbClr val="000099"/>
                </a:solidFill>
              </a:rPr>
              <a:t> Ольгин </a:t>
            </a:r>
            <a:r>
              <a:rPr lang="ru-RU" sz="2800" dirty="0" err="1">
                <a:solidFill>
                  <a:srgbClr val="000099"/>
                </a:solidFill>
              </a:rPr>
              <a:t>ауылдық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округі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бюджетінің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негізгі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көрсеткіштері</a:t>
            </a:r>
            <a:r>
              <a:rPr lang="ru-RU" sz="2800" dirty="0">
                <a:solidFill>
                  <a:srgbClr val="000099"/>
                </a:solidFill>
              </a:rPr>
              <a:t>, оны </a:t>
            </a:r>
            <a:r>
              <a:rPr lang="ru-RU" sz="2800" dirty="0" err="1">
                <a:solidFill>
                  <a:srgbClr val="000099"/>
                </a:solidFill>
              </a:rPr>
              <a:t>қалыптастыру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параметрлері</a:t>
            </a:r>
            <a:r>
              <a:rPr lang="ru-RU" sz="2800" dirty="0">
                <a:solidFill>
                  <a:srgbClr val="000099"/>
                </a:solidFill>
              </a:rPr>
              <a:t>, бюджет </a:t>
            </a:r>
            <a:r>
              <a:rPr lang="ru-RU" sz="2800" dirty="0" err="1">
                <a:solidFill>
                  <a:srgbClr val="000099"/>
                </a:solidFill>
              </a:rPr>
              <a:t>қаражаты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шығыстарының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бағыттары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туралы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ақпарат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көрсетілген</a:t>
            </a:r>
            <a:r>
              <a:rPr lang="ru-RU" sz="2800" dirty="0">
                <a:solidFill>
                  <a:srgbClr val="000099"/>
                </a:solidFill>
              </a:rPr>
              <a:t> 2026-2028 </a:t>
            </a:r>
            <a:r>
              <a:rPr lang="ru-RU" sz="2800" dirty="0" err="1">
                <a:solidFill>
                  <a:srgbClr val="000099"/>
                </a:solidFill>
              </a:rPr>
              <a:t>жылдарға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арналған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Успен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ауданының</a:t>
            </a:r>
            <a:r>
              <a:rPr lang="ru-RU" sz="2800" dirty="0">
                <a:solidFill>
                  <a:srgbClr val="000099"/>
                </a:solidFill>
              </a:rPr>
              <a:t> Ольгин </a:t>
            </a:r>
            <a:r>
              <a:rPr lang="ru-RU" sz="2800" dirty="0" err="1">
                <a:solidFill>
                  <a:srgbClr val="000099"/>
                </a:solidFill>
              </a:rPr>
              <a:t>ауылдық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округі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бюджетінің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азаматтық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бюджеті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ұсынылды</a:t>
            </a:r>
            <a:r>
              <a:rPr lang="ru-RU" sz="2800" dirty="0">
                <a:solidFill>
                  <a:srgbClr val="000099"/>
                </a:solidFill>
              </a:rPr>
              <a:t>.  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>
              <a:solidFill>
                <a:srgbClr val="000099"/>
              </a:solidFill>
            </a:endParaRP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>
                <a:solidFill>
                  <a:srgbClr val="000099"/>
                </a:solidFill>
              </a:rPr>
              <a:t>Бұл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құжатта</a:t>
            </a:r>
            <a:r>
              <a:rPr lang="ru-RU" sz="2800" dirty="0">
                <a:solidFill>
                  <a:srgbClr val="000099"/>
                </a:solidFill>
              </a:rPr>
              <a:t> Успен </a:t>
            </a:r>
            <a:r>
              <a:rPr lang="ru-RU" sz="2800" dirty="0" err="1">
                <a:solidFill>
                  <a:srgbClr val="000099"/>
                </a:solidFill>
              </a:rPr>
              <a:t>ауданының</a:t>
            </a:r>
            <a:r>
              <a:rPr lang="ru-RU" sz="2800" dirty="0">
                <a:solidFill>
                  <a:srgbClr val="000099"/>
                </a:solidFill>
              </a:rPr>
              <a:t> Ольгин </a:t>
            </a:r>
            <a:r>
              <a:rPr lang="ru-RU" sz="2800" dirty="0" err="1">
                <a:solidFill>
                  <a:srgbClr val="000099"/>
                </a:solidFill>
              </a:rPr>
              <a:t>ауылдық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округі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бюджетінің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түсімдері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және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шығыстары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туралы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толық</a:t>
            </a:r>
            <a:r>
              <a:rPr lang="ru-RU" sz="2800" dirty="0">
                <a:solidFill>
                  <a:srgbClr val="000099"/>
                </a:solidFill>
              </a:rPr>
              <a:t> </a:t>
            </a:r>
            <a:r>
              <a:rPr lang="ru-RU" sz="2800" dirty="0" err="1">
                <a:solidFill>
                  <a:srgbClr val="000099"/>
                </a:solidFill>
              </a:rPr>
              <a:t>ақпарат</a:t>
            </a:r>
            <a:r>
              <a:rPr lang="ru-RU" sz="2800" dirty="0">
                <a:solidFill>
                  <a:srgbClr val="000099"/>
                </a:solidFill>
              </a:rPr>
              <a:t> бар.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>
                <a:solidFill>
                  <a:srgbClr val="000099"/>
                </a:solidFill>
              </a:rPr>
              <a:t>Бюджеттік</a:t>
            </a:r>
            <a:r>
              <a:rPr lang="ru-RU" b="1" dirty="0">
                <a:solidFill>
                  <a:srgbClr val="000099"/>
                </a:solidFill>
              </a:rPr>
              <a:t> </a:t>
            </a:r>
            <a:r>
              <a:rPr lang="ru-RU" b="1" dirty="0" err="1">
                <a:solidFill>
                  <a:srgbClr val="000099"/>
                </a:solidFill>
              </a:rPr>
              <a:t>процестің </a:t>
            </a:r>
            <a:br>
              <a:rPr lang="ru-RU" b="1" dirty="0" err="1">
                <a:solidFill>
                  <a:srgbClr val="000099"/>
                </a:solidFill>
              </a:rPr>
            </a:br>
            <a:r>
              <a:rPr lang="ru-RU" b="1" dirty="0" err="1">
                <a:solidFill>
                  <a:srgbClr val="000099"/>
                </a:solidFill>
              </a:rPr>
              <a:t>заңнамалық базасы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1214422"/>
            <a:ext cx="842493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  <a:defRPr/>
            </a:pPr>
            <a:r>
              <a:rPr lang="ru-RU" sz="2600" dirty="0">
                <a:solidFill>
                  <a:srgbClr val="0070C0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Успен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ауданы</a:t>
            </a:r>
            <a:r>
              <a:rPr lang="ru-RU" sz="2400" dirty="0">
                <a:solidFill>
                  <a:srgbClr val="000099"/>
                </a:solidFill>
              </a:rPr>
              <a:t> Ольгин </a:t>
            </a:r>
            <a:r>
              <a:rPr lang="ru-RU" sz="2400" dirty="0" err="1">
                <a:solidFill>
                  <a:srgbClr val="000099"/>
                </a:solidFill>
              </a:rPr>
              <a:t>ауылдық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округінің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бюджеті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Қазақстан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Республикасы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Қаржы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министрінің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</a:p>
          <a:p>
            <a:pPr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400" dirty="0">
                <a:solidFill>
                  <a:srgbClr val="000099"/>
                </a:solidFill>
              </a:rPr>
              <a:t>2014 </a:t>
            </a:r>
            <a:r>
              <a:rPr lang="ru-RU" sz="2400" dirty="0" err="1">
                <a:solidFill>
                  <a:srgbClr val="000099"/>
                </a:solidFill>
              </a:rPr>
              <a:t>жылғы</a:t>
            </a:r>
            <a:r>
              <a:rPr lang="ru-RU" sz="2400" dirty="0">
                <a:solidFill>
                  <a:srgbClr val="000099"/>
                </a:solidFill>
              </a:rPr>
              <a:t> 31 </a:t>
            </a:r>
            <a:r>
              <a:rPr lang="ru-RU" sz="2400" dirty="0" err="1">
                <a:solidFill>
                  <a:srgbClr val="000099"/>
                </a:solidFill>
              </a:rPr>
              <a:t>қазандағы</a:t>
            </a:r>
            <a:r>
              <a:rPr lang="ru-RU" sz="2400" dirty="0">
                <a:solidFill>
                  <a:srgbClr val="000099"/>
                </a:solidFill>
              </a:rPr>
              <a:t> № 470 </a:t>
            </a:r>
            <a:r>
              <a:rPr lang="ru-RU" sz="2400" dirty="0" err="1">
                <a:solidFill>
                  <a:srgbClr val="000099"/>
                </a:solidFill>
              </a:rPr>
              <a:t>бұйрығымен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бекітілген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Жергілікті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бюджеттер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жобаларын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әзірлеу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қағидаларына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ru-RU" sz="2400" dirty="0" err="1">
                <a:solidFill>
                  <a:srgbClr val="000099"/>
                </a:solidFill>
              </a:rPr>
              <a:t>сәйкес</a:t>
            </a:r>
            <a:r>
              <a:rPr lang="ru-RU" sz="2400" dirty="0">
                <a:solidFill>
                  <a:srgbClr val="000099"/>
                </a:solidFill>
              </a:rPr>
              <a:t> </a:t>
            </a:r>
            <a:r>
              <a:rPr lang="kk-KZ" sz="2400" dirty="0">
                <a:solidFill>
                  <a:srgbClr val="000099"/>
                </a:solidFill>
              </a:rPr>
              <a:t>үш жылдық кезеңге әзірленді.</a:t>
            </a:r>
            <a:endParaRPr lang="ru-RU" sz="2400" dirty="0">
              <a:solidFill>
                <a:srgbClr val="000099"/>
              </a:solidFill>
            </a:endParaRPr>
          </a:p>
          <a:p>
            <a:pPr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6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0715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99"/>
                </a:solidFill>
              </a:rPr>
              <a:t>202</a:t>
            </a:r>
            <a:r>
              <a:rPr lang="en-US" sz="2800" b="1" dirty="0">
                <a:solidFill>
                  <a:srgbClr val="000099"/>
                </a:solidFill>
              </a:rPr>
              <a:t>5</a:t>
            </a:r>
            <a:r>
              <a:rPr lang="ru-RU" sz="2800" b="1" dirty="0">
                <a:solidFill>
                  <a:srgbClr val="000099"/>
                </a:solidFill>
              </a:rPr>
              <a:t>-202</a:t>
            </a:r>
            <a:r>
              <a:rPr lang="en-US" sz="2800" b="1" dirty="0">
                <a:solidFill>
                  <a:srgbClr val="000099"/>
                </a:solidFill>
              </a:rPr>
              <a:t>7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b="1" dirty="0" err="1">
                <a:solidFill>
                  <a:srgbClr val="000099"/>
                </a:solidFill>
              </a:rPr>
              <a:t>жылдарға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b="1" dirty="0" err="1">
                <a:solidFill>
                  <a:srgbClr val="000099"/>
                </a:solidFill>
              </a:rPr>
              <a:t>арналған</a:t>
            </a:r>
            <a:r>
              <a:rPr lang="ru-RU" sz="2800" b="1" dirty="0">
                <a:solidFill>
                  <a:srgbClr val="000099"/>
                </a:solidFill>
              </a:rPr>
              <a:t> Успен </a:t>
            </a:r>
            <a:r>
              <a:rPr lang="ru-RU" sz="2800" b="1" dirty="0" err="1">
                <a:solidFill>
                  <a:srgbClr val="000099"/>
                </a:solidFill>
              </a:rPr>
              <a:t>ауданы</a:t>
            </a:r>
            <a:r>
              <a:rPr lang="ru-RU" sz="2800" b="1" dirty="0">
                <a:solidFill>
                  <a:srgbClr val="000099"/>
                </a:solidFill>
              </a:rPr>
              <a:t> Ольгин </a:t>
            </a:r>
            <a:r>
              <a:rPr lang="ru-RU" sz="2800" b="1" dirty="0" err="1">
                <a:solidFill>
                  <a:srgbClr val="000099"/>
                </a:solidFill>
              </a:rPr>
              <a:t>ауылдық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b="1" dirty="0" err="1">
                <a:solidFill>
                  <a:srgbClr val="000099"/>
                </a:solidFill>
              </a:rPr>
              <a:t>округінің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b="1" dirty="0" err="1">
                <a:solidFill>
                  <a:srgbClr val="000099"/>
                </a:solidFill>
              </a:rPr>
              <a:t>бюджеті</a:t>
            </a:r>
            <a:r>
              <a:rPr lang="ru-RU" sz="2800" b="1" dirty="0">
                <a:solidFill>
                  <a:srgbClr val="000099"/>
                </a:solidFill>
              </a:rPr>
              <a:t> </a:t>
            </a:r>
            <a:r>
              <a:rPr lang="ru-RU" sz="2800" b="1" dirty="0" err="1">
                <a:solidFill>
                  <a:srgbClr val="000099"/>
                </a:solidFill>
              </a:rPr>
              <a:t>жобасы</a:t>
            </a:r>
            <a:endParaRPr lang="ru-RU" sz="2800" b="1" dirty="0">
              <a:solidFill>
                <a:srgbClr val="000099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842003974"/>
              </p:ext>
            </p:extLst>
          </p:nvPr>
        </p:nvGraphicFramePr>
        <p:xfrm>
          <a:off x="3000364" y="214311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2844" y="1571612"/>
            <a:ext cx="27146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rgbClr val="000099"/>
                </a:solidFill>
              </a:rPr>
              <a:t>Ауылдық округтің бюджеті</a:t>
            </a:r>
            <a:r>
              <a:rPr lang="ru-RU" b="1" dirty="0">
                <a:solidFill>
                  <a:srgbClr val="000099"/>
                </a:solidFill>
              </a:rPr>
              <a:t> </a:t>
            </a:r>
            <a:r>
              <a:rPr lang="ru-RU" dirty="0">
                <a:solidFill>
                  <a:srgbClr val="000099"/>
                </a:solidFill>
              </a:rPr>
              <a:t>- </a:t>
            </a:r>
            <a:r>
              <a:rPr lang="ru-RU" dirty="0" err="1">
                <a:solidFill>
                  <a:srgbClr val="000099"/>
                </a:solidFill>
              </a:rPr>
              <a:t>ауылдық </a:t>
            </a:r>
            <a:r>
              <a:rPr lang="ru-RU" dirty="0">
                <a:solidFill>
                  <a:srgbClr val="000099"/>
                </a:solidFill>
              </a:rPr>
              <a:t>округ </a:t>
            </a:r>
            <a:r>
              <a:rPr lang="ru-RU" dirty="0" err="1">
                <a:solidFill>
                  <a:srgbClr val="000099"/>
                </a:solidFill>
              </a:rPr>
              <a:t>әкімінің</a:t>
            </a:r>
            <a:r>
              <a:rPr lang="ru-RU" dirty="0">
                <a:solidFill>
                  <a:srgbClr val="000099"/>
                </a:solidFill>
              </a:rPr>
              <a:t>, </a:t>
            </a:r>
            <a:r>
              <a:rPr lang="ru-RU" dirty="0" err="1">
                <a:solidFill>
                  <a:srgbClr val="000099"/>
                </a:solidFill>
              </a:rPr>
              <a:t>оған ведомстволық бағынысты мемлекеттік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мекемелердің міндеттері</a:t>
            </a:r>
            <a:r>
              <a:rPr lang="ru-RU" dirty="0">
                <a:solidFill>
                  <a:srgbClr val="000099"/>
                </a:solidFill>
              </a:rPr>
              <a:t> мен </a:t>
            </a:r>
            <a:r>
              <a:rPr lang="ru-RU" dirty="0" err="1">
                <a:solidFill>
                  <a:srgbClr val="000099"/>
                </a:solidFill>
              </a:rPr>
              <a:t>функцияларын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қаржылық қамтамасыз етуге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және тиісті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әкімшілік-аумақтық бірлікте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мемлекеттік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саясатты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іске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асыруға арналған орталықтандырылған ақша қоры</a:t>
            </a:r>
            <a:r>
              <a:rPr lang="ru-RU" dirty="0">
                <a:solidFill>
                  <a:srgbClr val="000099"/>
                </a:solidFill>
              </a:rPr>
              <a:t>.</a:t>
            </a: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3"/>
              </a:buBlip>
              <a:defRPr/>
            </a:pPr>
            <a:r>
              <a:rPr lang="ru-RU" b="1" dirty="0">
                <a:solidFill>
                  <a:srgbClr val="000099"/>
                </a:solidFill>
              </a:rPr>
              <a:t>Успен </a:t>
            </a:r>
            <a:r>
              <a:rPr lang="ru-RU" b="1" dirty="0" err="1">
                <a:solidFill>
                  <a:srgbClr val="000099"/>
                </a:solidFill>
              </a:rPr>
              <a:t>ауданының</a:t>
            </a:r>
            <a:r>
              <a:rPr lang="ru-RU" b="1" dirty="0">
                <a:solidFill>
                  <a:srgbClr val="000099"/>
                </a:solidFill>
              </a:rPr>
              <a:t> Ольгин </a:t>
            </a:r>
            <a:r>
              <a:rPr lang="ru-RU" b="1" dirty="0" err="1">
                <a:solidFill>
                  <a:srgbClr val="000099"/>
                </a:solidFill>
              </a:rPr>
              <a:t>ауылдық</a:t>
            </a:r>
            <a:r>
              <a:rPr lang="ru-RU" b="1" dirty="0">
                <a:solidFill>
                  <a:srgbClr val="000099"/>
                </a:solidFill>
              </a:rPr>
              <a:t> </a:t>
            </a:r>
            <a:r>
              <a:rPr lang="ru-RU" b="1" dirty="0" err="1">
                <a:solidFill>
                  <a:srgbClr val="000099"/>
                </a:solidFill>
              </a:rPr>
              <a:t>округі</a:t>
            </a:r>
            <a:r>
              <a:rPr lang="ru-RU" b="1" dirty="0">
                <a:solidFill>
                  <a:srgbClr val="000099"/>
                </a:solidFill>
              </a:rPr>
              <a:t> </a:t>
            </a:r>
            <a:r>
              <a:rPr lang="ru-RU" b="1" dirty="0" err="1">
                <a:solidFill>
                  <a:srgbClr val="000099"/>
                </a:solidFill>
              </a:rPr>
              <a:t>бюджетінің</a:t>
            </a:r>
            <a:r>
              <a:rPr lang="ru-RU" b="1" dirty="0">
                <a:solidFill>
                  <a:srgbClr val="000099"/>
                </a:solidFill>
              </a:rPr>
              <a:t> </a:t>
            </a:r>
            <a:r>
              <a:rPr lang="ru-RU" b="1" dirty="0" err="1">
                <a:solidFill>
                  <a:srgbClr val="000099"/>
                </a:solidFill>
              </a:rPr>
              <a:t>көлемі</a:t>
            </a:r>
            <a:r>
              <a:rPr lang="ru-RU" b="1" dirty="0">
                <a:solidFill>
                  <a:srgbClr val="000099"/>
                </a:solidFill>
              </a:rPr>
              <a:t>, </a:t>
            </a:r>
            <a:r>
              <a:rPr kumimoji="0" lang="ru-RU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мың теңге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88582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000099"/>
                </a:solidFill>
              </a:rPr>
              <a:t>2026-2028 </a:t>
            </a:r>
            <a:r>
              <a:rPr lang="ru-RU" sz="2600" b="1" dirty="0" err="1">
                <a:solidFill>
                  <a:srgbClr val="000099"/>
                </a:solidFill>
              </a:rPr>
              <a:t>жылдарға</a:t>
            </a:r>
            <a:r>
              <a:rPr lang="ru-RU" sz="2600" b="1" dirty="0">
                <a:solidFill>
                  <a:srgbClr val="000099"/>
                </a:solidFill>
              </a:rPr>
              <a:t> </a:t>
            </a:r>
            <a:r>
              <a:rPr lang="ru-RU" sz="2600" b="1" dirty="0" err="1">
                <a:solidFill>
                  <a:srgbClr val="000099"/>
                </a:solidFill>
              </a:rPr>
              <a:t>арналған</a:t>
            </a:r>
            <a:r>
              <a:rPr lang="ru-RU" sz="2600" b="1" dirty="0">
                <a:solidFill>
                  <a:srgbClr val="000099"/>
                </a:solidFill>
              </a:rPr>
              <a:t> Ольгин </a:t>
            </a:r>
            <a:r>
              <a:rPr lang="ru-RU" sz="2600" b="1" dirty="0" err="1">
                <a:solidFill>
                  <a:srgbClr val="000099"/>
                </a:solidFill>
              </a:rPr>
              <a:t>ауылдық</a:t>
            </a:r>
            <a:r>
              <a:rPr lang="ru-RU" sz="2600" b="1" dirty="0">
                <a:solidFill>
                  <a:srgbClr val="000099"/>
                </a:solidFill>
              </a:rPr>
              <a:t> </a:t>
            </a:r>
            <a:r>
              <a:rPr lang="ru-RU" sz="2600" b="1" dirty="0" err="1">
                <a:solidFill>
                  <a:srgbClr val="000099"/>
                </a:solidFill>
              </a:rPr>
              <a:t>округінің</a:t>
            </a:r>
            <a:r>
              <a:rPr lang="ru-RU" sz="2600" b="1" dirty="0">
                <a:solidFill>
                  <a:srgbClr val="000099"/>
                </a:solidFill>
              </a:rPr>
              <a:t> </a:t>
            </a:r>
            <a:r>
              <a:rPr lang="ru-RU" sz="2600" b="1" dirty="0" err="1">
                <a:solidFill>
                  <a:srgbClr val="000099"/>
                </a:solidFill>
              </a:rPr>
              <a:t>бюджеті</a:t>
            </a:r>
            <a:r>
              <a:rPr lang="ru-RU" sz="2600" b="1" dirty="0">
                <a:solidFill>
                  <a:srgbClr val="000099"/>
                </a:solidFill>
              </a:rPr>
              <a:t> </a:t>
            </a:r>
          </a:p>
          <a:p>
            <a:pPr algn="ctr"/>
            <a:r>
              <a:rPr lang="ru-RU" sz="2600" b="1" dirty="0" err="1">
                <a:solidFill>
                  <a:srgbClr val="000099"/>
                </a:solidFill>
              </a:rPr>
              <a:t>түсімдерінің құрылымы, мың теңге</a:t>
            </a:r>
            <a:endParaRPr lang="ru-RU" sz="2600" dirty="0">
              <a:solidFill>
                <a:srgbClr val="00009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459292"/>
              </p:ext>
            </p:extLst>
          </p:nvPr>
        </p:nvGraphicFramePr>
        <p:xfrm>
          <a:off x="1000100" y="1142984"/>
          <a:ext cx="7421572" cy="5277456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7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24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2028жыл</a:t>
                      </a:r>
                      <a:endParaRPr lang="ru-RU" sz="16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2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252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 түсімдер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, оның ішінде</a:t>
                      </a:r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21471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20788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21770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603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жеке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табыс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22336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17054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7908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183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мүлікке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салынатын</a:t>
                      </a:r>
                      <a:r>
                        <a:rPr kumimoji="0" lang="ru-RU" sz="18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333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72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104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 құралдарына салынатын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2350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881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i="1" dirty="0" err="1">
                          <a:solidFill>
                            <a:srgbClr val="000099"/>
                          </a:solidFill>
                        </a:rPr>
                        <a:t>жер</a:t>
                      </a:r>
                      <a:r>
                        <a:rPr lang="ru-RU" i="1" dirty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i="1" dirty="0" err="1">
                          <a:solidFill>
                            <a:srgbClr val="000099"/>
                          </a:solidFill>
                        </a:rPr>
                        <a:t>учаскелерін</a:t>
                      </a:r>
                      <a:r>
                        <a:rPr lang="ru-RU" i="1" dirty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i="1" dirty="0" err="1">
                          <a:solidFill>
                            <a:srgbClr val="000099"/>
                          </a:solidFill>
                        </a:rPr>
                        <a:t>пайдаланғаны</a:t>
                      </a:r>
                      <a:r>
                        <a:rPr lang="ru-RU" i="1" dirty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i="1" dirty="0" err="1">
                          <a:solidFill>
                            <a:srgbClr val="000099"/>
                          </a:solidFill>
                        </a:rPr>
                        <a:t>үшін</a:t>
                      </a:r>
                      <a:r>
                        <a:rPr lang="ru-RU" i="1" dirty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i="1" dirty="0" err="1">
                          <a:solidFill>
                            <a:srgbClr val="000099"/>
                          </a:solidFill>
                        </a:rPr>
                        <a:t>төлем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1158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1214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1275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5881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бірыңғай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3766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253991"/>
                  </a:ext>
                </a:extLst>
              </a:tr>
              <a:tr h="52922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</a:t>
                      </a:r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емес</a:t>
                      </a:r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318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334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49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Мемлекеттік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басқарудың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l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жоғары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тұрған органдарынан</a:t>
                      </a:r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 fontAlgn="ctr"/>
                      <a:r>
                        <a:rPr kumimoji="0" lang="ru-RU" sz="18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түсетін трансферттер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42829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40967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96077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285728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3399"/>
                </a:solidFill>
              </a:rPr>
              <a:t>2026-2028 </a:t>
            </a:r>
            <a:r>
              <a:rPr lang="ru-RU" b="1" dirty="0" err="1">
                <a:solidFill>
                  <a:srgbClr val="003399"/>
                </a:solidFill>
              </a:rPr>
              <a:t>жылдарға</a:t>
            </a:r>
            <a:r>
              <a:rPr lang="ru-RU" b="1" dirty="0">
                <a:solidFill>
                  <a:srgbClr val="003399"/>
                </a:solidFill>
              </a:rPr>
              <a:t> </a:t>
            </a:r>
            <a:r>
              <a:rPr lang="ru-RU" b="1" dirty="0" err="1">
                <a:solidFill>
                  <a:srgbClr val="003399"/>
                </a:solidFill>
              </a:rPr>
              <a:t>арналған</a:t>
            </a:r>
            <a:r>
              <a:rPr lang="ru-RU" b="1" dirty="0">
                <a:solidFill>
                  <a:srgbClr val="003399"/>
                </a:solidFill>
              </a:rPr>
              <a:t> Ольгин </a:t>
            </a:r>
            <a:r>
              <a:rPr lang="ru-RU" b="1" dirty="0" err="1">
                <a:solidFill>
                  <a:srgbClr val="003399"/>
                </a:solidFill>
              </a:rPr>
              <a:t>ауылдық</a:t>
            </a:r>
            <a:r>
              <a:rPr lang="ru-RU" b="1" dirty="0">
                <a:solidFill>
                  <a:srgbClr val="003399"/>
                </a:solidFill>
              </a:rPr>
              <a:t> </a:t>
            </a:r>
            <a:r>
              <a:rPr lang="ru-RU" b="1" dirty="0" err="1">
                <a:solidFill>
                  <a:srgbClr val="003399"/>
                </a:solidFill>
              </a:rPr>
              <a:t>округінің</a:t>
            </a:r>
            <a:r>
              <a:rPr lang="ru-RU" b="1" dirty="0">
                <a:solidFill>
                  <a:srgbClr val="003399"/>
                </a:solidFill>
              </a:rPr>
              <a:t> </a:t>
            </a:r>
            <a:r>
              <a:rPr lang="ru-RU" b="1" dirty="0" err="1">
                <a:solidFill>
                  <a:srgbClr val="003399"/>
                </a:solidFill>
              </a:rPr>
              <a:t>бюджеті</a:t>
            </a:r>
            <a:r>
              <a:rPr lang="ru-RU" b="1" dirty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b="1" dirty="0" err="1">
                <a:solidFill>
                  <a:srgbClr val="003399"/>
                </a:solidFill>
              </a:rPr>
              <a:t>шығыстарының</a:t>
            </a:r>
            <a:r>
              <a:rPr lang="ru-RU" b="1" dirty="0">
                <a:solidFill>
                  <a:srgbClr val="003399"/>
                </a:solidFill>
              </a:rPr>
              <a:t> </a:t>
            </a:r>
            <a:r>
              <a:rPr lang="ru-RU" b="1" dirty="0" err="1">
                <a:solidFill>
                  <a:srgbClr val="003399"/>
                </a:solidFill>
              </a:rPr>
              <a:t>құрылымы</a:t>
            </a:r>
            <a:r>
              <a:rPr lang="ru-RU" b="1" dirty="0">
                <a:solidFill>
                  <a:srgbClr val="003399"/>
                </a:solidFill>
              </a:rPr>
              <a:t>, </a:t>
            </a:r>
            <a:r>
              <a:rPr lang="ru-RU" b="1" dirty="0" err="1">
                <a:solidFill>
                  <a:srgbClr val="003399"/>
                </a:solidFill>
              </a:rPr>
              <a:t>мың</a:t>
            </a:r>
            <a:r>
              <a:rPr lang="ru-RU" b="1" dirty="0">
                <a:solidFill>
                  <a:srgbClr val="003399"/>
                </a:solidFill>
              </a:rPr>
              <a:t> </a:t>
            </a:r>
            <a:r>
              <a:rPr lang="ru-RU" b="1" dirty="0" err="1">
                <a:solidFill>
                  <a:srgbClr val="003399"/>
                </a:solidFill>
              </a:rPr>
              <a:t>теңге</a:t>
            </a:r>
            <a:endParaRPr lang="ru-RU" b="1" dirty="0">
              <a:solidFill>
                <a:srgbClr val="003399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1681541"/>
              </p:ext>
            </p:extLst>
          </p:nvPr>
        </p:nvGraphicFramePr>
        <p:xfrm>
          <a:off x="857224" y="1928802"/>
          <a:ext cx="7488832" cy="379599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1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9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85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61712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62073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118181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8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сипаттағы мемлекетт</a:t>
                      </a:r>
                      <a:r>
                        <a:rPr kumimoji="0" lang="en-US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49631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49237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49627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20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Тұрғын үй-коммуналдық шаруашылық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15453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7017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62444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6795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99"/>
                          </a:solidFill>
                        </a:rPr>
                        <a:t>   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kumimoji="0" lang="en-US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 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коммуникация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9862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6110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795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0099"/>
                          </a:solidFill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Баска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1556792"/>
            <a:ext cx="82868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Аудандық</a:t>
            </a:r>
            <a:r>
              <a:rPr lang="ru-RU" sz="4000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маңызы</a:t>
            </a:r>
            <a:r>
              <a:rPr lang="ru-RU" sz="4000" dirty="0">
                <a:solidFill>
                  <a:srgbClr val="000099"/>
                </a:solidFill>
              </a:rPr>
              <a:t> бар </a:t>
            </a:r>
            <a:r>
              <a:rPr lang="ru-RU" sz="4000" dirty="0" err="1">
                <a:solidFill>
                  <a:srgbClr val="000099"/>
                </a:solidFill>
              </a:rPr>
              <a:t>қала</a:t>
            </a:r>
            <a:r>
              <a:rPr lang="ru-RU" sz="4000" dirty="0">
                <a:solidFill>
                  <a:srgbClr val="000099"/>
                </a:solidFill>
              </a:rPr>
              <a:t>, </a:t>
            </a:r>
            <a:r>
              <a:rPr lang="ru-RU" sz="4000" dirty="0" err="1">
                <a:solidFill>
                  <a:srgbClr val="000099"/>
                </a:solidFill>
              </a:rPr>
              <a:t>ауыл</a:t>
            </a:r>
            <a:r>
              <a:rPr lang="ru-RU" sz="4000" dirty="0">
                <a:solidFill>
                  <a:srgbClr val="000099"/>
                </a:solidFill>
              </a:rPr>
              <a:t>, кент, </a:t>
            </a:r>
            <a:r>
              <a:rPr lang="ru-RU" sz="4000" dirty="0" err="1">
                <a:solidFill>
                  <a:srgbClr val="000099"/>
                </a:solidFill>
              </a:rPr>
              <a:t>ауылдық</a:t>
            </a:r>
            <a:r>
              <a:rPr lang="ru-RU" sz="4000" dirty="0">
                <a:solidFill>
                  <a:srgbClr val="000099"/>
                </a:solidFill>
              </a:rPr>
              <a:t> округ </a:t>
            </a:r>
            <a:r>
              <a:rPr lang="ru-RU" sz="4000" dirty="0" err="1">
                <a:solidFill>
                  <a:srgbClr val="000099"/>
                </a:solidFill>
              </a:rPr>
              <a:t>әкімінің</a:t>
            </a:r>
            <a:r>
              <a:rPr lang="ru-RU" sz="4000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қызметін</a:t>
            </a:r>
            <a:r>
              <a:rPr lang="ru-RU" sz="4000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қамтамасыз</a:t>
            </a:r>
            <a:r>
              <a:rPr lang="ru-RU" sz="4000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ету</a:t>
            </a:r>
            <a:r>
              <a:rPr lang="ru-RU" sz="4000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жөніндегі</a:t>
            </a:r>
            <a:r>
              <a:rPr lang="ru-RU" sz="4000" dirty="0">
                <a:solidFill>
                  <a:srgbClr val="000099"/>
                </a:solidFill>
              </a:rPr>
              <a:t> </a:t>
            </a:r>
            <a:r>
              <a:rPr lang="ru-RU" sz="4000" dirty="0" err="1">
                <a:solidFill>
                  <a:srgbClr val="000099"/>
                </a:solidFill>
              </a:rPr>
              <a:t>қызметтер</a:t>
            </a:r>
            <a:r>
              <a:rPr lang="ru-RU" sz="4000" dirty="0">
                <a:solidFill>
                  <a:srgbClr val="000099"/>
                </a:solidFill>
              </a:rPr>
              <a:t>–</a:t>
            </a:r>
          </a:p>
          <a:p>
            <a:pPr algn="just">
              <a:buFont typeface="Wingdings" pitchFamily="2" charset="2"/>
              <a:buChar char="v"/>
            </a:pPr>
            <a:r>
              <a:rPr lang="ru-RU" sz="4000" b="1" dirty="0">
                <a:solidFill>
                  <a:srgbClr val="000099"/>
                </a:solidFill>
              </a:rPr>
              <a:t>2026</a:t>
            </a:r>
            <a:r>
              <a:rPr lang="en-US" sz="4000" b="1" dirty="0">
                <a:solidFill>
                  <a:srgbClr val="000099"/>
                </a:solidFill>
              </a:rPr>
              <a:t> </a:t>
            </a:r>
            <a:r>
              <a:rPr lang="ru-RU" sz="4000" b="1" dirty="0">
                <a:solidFill>
                  <a:srgbClr val="000099"/>
                </a:solidFill>
              </a:rPr>
              <a:t>ж -49631,0</a:t>
            </a:r>
          </a:p>
          <a:p>
            <a:pPr algn="just">
              <a:buFont typeface="Wingdings" pitchFamily="2" charset="2"/>
              <a:buChar char="v"/>
            </a:pPr>
            <a:r>
              <a:rPr lang="ru-RU" sz="4000" b="1" dirty="0">
                <a:solidFill>
                  <a:srgbClr val="000099"/>
                </a:solidFill>
              </a:rPr>
              <a:t>2027</a:t>
            </a:r>
            <a:r>
              <a:rPr lang="en-US" sz="4000" b="1" dirty="0">
                <a:solidFill>
                  <a:srgbClr val="000099"/>
                </a:solidFill>
              </a:rPr>
              <a:t> </a:t>
            </a:r>
            <a:r>
              <a:rPr lang="ru-RU" sz="4000" b="1" dirty="0">
                <a:solidFill>
                  <a:srgbClr val="000099"/>
                </a:solidFill>
              </a:rPr>
              <a:t>ж-49237,0, </a:t>
            </a:r>
          </a:p>
          <a:p>
            <a:pPr algn="just">
              <a:buFont typeface="Wingdings" pitchFamily="2" charset="2"/>
              <a:buChar char="v"/>
            </a:pPr>
            <a:r>
              <a:rPr lang="ru-RU" sz="4000" b="1" dirty="0">
                <a:solidFill>
                  <a:srgbClr val="000099"/>
                </a:solidFill>
              </a:rPr>
              <a:t>2028</a:t>
            </a:r>
            <a:r>
              <a:rPr lang="en-US" sz="4000" b="1" dirty="0">
                <a:solidFill>
                  <a:srgbClr val="000099"/>
                </a:solidFill>
              </a:rPr>
              <a:t> </a:t>
            </a:r>
            <a:r>
              <a:rPr lang="ru-RU" sz="4000" b="1" dirty="0">
                <a:solidFill>
                  <a:srgbClr val="000099"/>
                </a:solidFill>
              </a:rPr>
              <a:t>ж-49627,0 </a:t>
            </a:r>
            <a:r>
              <a:rPr lang="ru-RU" sz="4000" b="1" dirty="0" err="1">
                <a:solidFill>
                  <a:srgbClr val="000099"/>
                </a:solidFill>
              </a:rPr>
              <a:t>мың.тнг</a:t>
            </a:r>
            <a:r>
              <a:rPr lang="ru-RU" sz="4000" b="1" dirty="0">
                <a:solidFill>
                  <a:srgbClr val="000099"/>
                </a:solidFill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endParaRPr lang="ru-RU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400" b="1" dirty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3143248"/>
            <a:ext cx="8215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ru-RU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kk-KZ" sz="16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kk-KZ" sz="16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600" b="1" dirty="0">
              <a:solidFill>
                <a:srgbClr val="000099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971600" y="523710"/>
            <a:ext cx="7200800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2026-202</a:t>
            </a:r>
            <a:r>
              <a:rPr lang="ru-RU" sz="2400" dirty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Ольгин </a:t>
            </a:r>
            <a:r>
              <a:rPr lang="ru-RU" sz="2400" dirty="0" err="1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2400" dirty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округінде</a:t>
            </a:r>
            <a:r>
              <a:rPr lang="ru-RU" sz="2400" dirty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kumimoji="0" lang="ru-RU" sz="2400" b="0" i="0" u="none" strike="noStrike" cap="none" normalizeH="0" dirty="0" err="1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және әлеуметтік қорғау</a:t>
            </a:r>
            <a:r>
              <a:rPr kumimoji="0" lang="ru-RU" sz="2400" b="0" i="0" u="none" strike="noStrike" cap="none" normalizeH="0" dirty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2016E4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82433"/>
            <a:ext cx="20840" cy="923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14290"/>
            <a:ext cx="8858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3399"/>
                </a:solidFill>
              </a:rPr>
              <a:t>2026-2028 </a:t>
            </a:r>
            <a:r>
              <a:rPr lang="ru-RU" sz="2800" b="1" dirty="0" err="1">
                <a:solidFill>
                  <a:srgbClr val="003399"/>
                </a:solidFill>
              </a:rPr>
              <a:t>жылда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  <a:r>
              <a:rPr lang="ru-RU" sz="2800" b="1" dirty="0" err="1">
                <a:solidFill>
                  <a:srgbClr val="003399"/>
                </a:solidFill>
              </a:rPr>
              <a:t>Успен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  <a:r>
              <a:rPr lang="ru-RU" sz="2800" b="1" dirty="0" err="1">
                <a:solidFill>
                  <a:srgbClr val="003399"/>
                </a:solidFill>
              </a:rPr>
              <a:t>ауданы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2800" b="1" dirty="0">
                <a:solidFill>
                  <a:srgbClr val="003399"/>
                </a:solidFill>
              </a:rPr>
              <a:t>Ольгин </a:t>
            </a:r>
            <a:r>
              <a:rPr lang="ru-RU" sz="2800" b="1" dirty="0" err="1">
                <a:solidFill>
                  <a:srgbClr val="003399"/>
                </a:solidFill>
              </a:rPr>
              <a:t>ауылдық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  <a:r>
              <a:rPr lang="ru-RU" sz="2800" b="1" dirty="0" err="1">
                <a:solidFill>
                  <a:srgbClr val="003399"/>
                </a:solidFill>
              </a:rPr>
              <a:t>округінде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2800" b="1" dirty="0" err="1">
                <a:solidFill>
                  <a:srgbClr val="003399"/>
                </a:solidFill>
              </a:rPr>
              <a:t>көріктендіру</a:t>
            </a:r>
            <a:endParaRPr lang="ru-RU" sz="28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792" y="1484784"/>
            <a:ext cx="82868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Елді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мекендегі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көшелерді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жарықтандыру</a:t>
            </a:r>
            <a:r>
              <a:rPr lang="ru-RU" sz="1100" dirty="0">
                <a:solidFill>
                  <a:srgbClr val="000099"/>
                </a:solidFill>
              </a:rPr>
              <a:t> Ольгин а., Тимирязева а., Ольховка а. </a:t>
            </a:r>
            <a:r>
              <a:rPr lang="kk-KZ" sz="1100" dirty="0"/>
              <a:t>(</a:t>
            </a:r>
            <a:r>
              <a:rPr lang="kk-KZ" sz="1100" dirty="0">
                <a:solidFill>
                  <a:srgbClr val="000099"/>
                </a:solidFill>
              </a:rPr>
              <a:t>шамдардың саны 124 дана) – </a:t>
            </a:r>
          </a:p>
          <a:p>
            <a:pPr algn="just"/>
            <a:r>
              <a:rPr lang="ru-RU" sz="1100" b="1" dirty="0">
                <a:solidFill>
                  <a:srgbClr val="000099"/>
                </a:solidFill>
              </a:rPr>
              <a:t>2026-5397,0</a:t>
            </a:r>
          </a:p>
          <a:p>
            <a:pPr algn="just"/>
            <a:r>
              <a:rPr lang="ru-RU" sz="1100" b="1" dirty="0">
                <a:solidFill>
                  <a:srgbClr val="000099"/>
                </a:solidFill>
              </a:rPr>
              <a:t>2027-5666,0</a:t>
            </a:r>
          </a:p>
          <a:p>
            <a:pPr algn="just"/>
            <a:r>
              <a:rPr lang="ru-RU" sz="1100" b="1" dirty="0">
                <a:solidFill>
                  <a:srgbClr val="000099"/>
                </a:solidFill>
              </a:rPr>
              <a:t>2028-5950,0</a:t>
            </a:r>
          </a:p>
          <a:p>
            <a:pPr algn="just"/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Елді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мекенің санитариясын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қамтамасыз ету</a:t>
            </a:r>
            <a:r>
              <a:rPr lang="ru-RU" sz="1100" dirty="0">
                <a:solidFill>
                  <a:srgbClr val="000099"/>
                </a:solidFill>
              </a:rPr>
              <a:t> –</a:t>
            </a:r>
            <a:r>
              <a:rPr lang="kk-KZ" sz="1100" dirty="0"/>
              <a:t>(</a:t>
            </a:r>
            <a:r>
              <a:rPr lang="kk-KZ" sz="1100" dirty="0">
                <a:solidFill>
                  <a:srgbClr val="000099"/>
                </a:solidFill>
              </a:rPr>
              <a:t>ұйымдастырылмаған полигондарды жою, қоқыс шығару, қалдықтарды тазарту)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b="1" dirty="0">
                <a:solidFill>
                  <a:srgbClr val="000099"/>
                </a:solidFill>
              </a:rPr>
              <a:t>2026-2028</a:t>
            </a:r>
            <a:r>
              <a:rPr lang="ru-RU" sz="1100" dirty="0">
                <a:solidFill>
                  <a:srgbClr val="000099"/>
                </a:solidFill>
              </a:rPr>
              <a:t> г. - </a:t>
            </a:r>
            <a:r>
              <a:rPr lang="ru-RU" sz="1100" b="1" dirty="0">
                <a:solidFill>
                  <a:srgbClr val="000099"/>
                </a:solidFill>
              </a:rPr>
              <a:t>701,0 </a:t>
            </a:r>
            <a:r>
              <a:rPr lang="ru-RU" sz="1100" b="1" dirty="0" err="1">
                <a:solidFill>
                  <a:srgbClr val="000099"/>
                </a:solidFill>
              </a:rPr>
              <a:t>мың</a:t>
            </a:r>
            <a:r>
              <a:rPr lang="ru-RU" sz="1100" b="1" dirty="0">
                <a:solidFill>
                  <a:srgbClr val="000099"/>
                </a:solidFill>
              </a:rPr>
              <a:t> </a:t>
            </a:r>
            <a:r>
              <a:rPr lang="ru-RU" sz="1100" b="1" dirty="0" err="1">
                <a:solidFill>
                  <a:srgbClr val="000099"/>
                </a:solidFill>
              </a:rPr>
              <a:t>теңге</a:t>
            </a: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Жерлеу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орындарын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ұстау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және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туыстары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жоқ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адамдарды</a:t>
            </a:r>
            <a:r>
              <a:rPr lang="ru-RU" sz="1100" dirty="0">
                <a:solidFill>
                  <a:srgbClr val="000099"/>
                </a:solidFill>
              </a:rPr>
              <a:t> </a:t>
            </a:r>
            <a:r>
              <a:rPr lang="ru-RU" sz="1100" dirty="0" err="1">
                <a:solidFill>
                  <a:srgbClr val="000099"/>
                </a:solidFill>
              </a:rPr>
              <a:t>жерлеу</a:t>
            </a:r>
            <a:r>
              <a:rPr lang="ru-RU" sz="1100" dirty="0">
                <a:solidFill>
                  <a:srgbClr val="000099"/>
                </a:solidFill>
              </a:rPr>
              <a:t> – </a:t>
            </a:r>
            <a:r>
              <a:rPr lang="kk-KZ" sz="1100" dirty="0">
                <a:solidFill>
                  <a:srgbClr val="000099"/>
                </a:solidFill>
              </a:rPr>
              <a:t>(зираттар тазарту, қоқыс жинау, қоршауларды бояу – </a:t>
            </a:r>
            <a:r>
              <a:rPr lang="kk-KZ" sz="1100" b="1" dirty="0">
                <a:solidFill>
                  <a:srgbClr val="000099"/>
                </a:solidFill>
              </a:rPr>
              <a:t>2026-2028г.</a:t>
            </a:r>
            <a:r>
              <a:rPr lang="kk-KZ" sz="1100" dirty="0">
                <a:solidFill>
                  <a:srgbClr val="000099"/>
                </a:solidFill>
              </a:rPr>
              <a:t> -</a:t>
            </a:r>
            <a:r>
              <a:rPr lang="ru-RU" sz="1100" b="1" dirty="0">
                <a:solidFill>
                  <a:srgbClr val="000099"/>
                </a:solidFill>
              </a:rPr>
              <a:t>350,0мың </a:t>
            </a:r>
            <a:r>
              <a:rPr lang="ru-RU" sz="1100" b="1" dirty="0" err="1">
                <a:solidFill>
                  <a:srgbClr val="000099"/>
                </a:solidFill>
              </a:rPr>
              <a:t>теңге</a:t>
            </a:r>
            <a:endParaRPr lang="ru-RU" sz="1100" b="1" dirty="0">
              <a:solidFill>
                <a:srgbClr val="000099"/>
              </a:solidFill>
            </a:endParaRPr>
          </a:p>
        </p:txBody>
      </p:sp>
      <p:pic>
        <p:nvPicPr>
          <p:cNvPr id="6" name="Рисунок 5" descr="C:\Users\alser\Documents\УЧРЕЖДЕНИЯ, КХ, ФХ И ДР\20170511_1120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717032"/>
            <a:ext cx="4214842" cy="25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3568" y="3326502"/>
            <a:ext cx="381699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>
              <a:solidFill>
                <a:srgbClr val="000099"/>
              </a:solidFill>
            </a:endParaRPr>
          </a:p>
          <a:p>
            <a:endParaRPr lang="ru-RU" sz="1100" dirty="0">
              <a:solidFill>
                <a:srgbClr val="000099"/>
              </a:solidFill>
            </a:endParaRPr>
          </a:p>
          <a:p>
            <a:endParaRPr lang="ru-RU" sz="1100" dirty="0">
              <a:solidFill>
                <a:srgbClr val="000099"/>
              </a:solidFill>
            </a:endParaRPr>
          </a:p>
          <a:p>
            <a:endParaRPr lang="ru-RU" sz="1100" dirty="0">
              <a:solidFill>
                <a:srgbClr val="000099"/>
              </a:solidFill>
            </a:endParaRPr>
          </a:p>
          <a:p>
            <a:endParaRPr lang="ru-RU" sz="1100" dirty="0">
              <a:solidFill>
                <a:srgbClr val="000099"/>
              </a:solidFill>
            </a:endParaRPr>
          </a:p>
          <a:p>
            <a:endParaRPr lang="ru-RU" sz="1100" dirty="0">
              <a:solidFill>
                <a:srgbClr val="000099"/>
              </a:solidFill>
            </a:endParaRPr>
          </a:p>
          <a:p>
            <a:pPr algn="l" rtl="0">
              <a:buNone/>
            </a:pPr>
            <a:r>
              <a:rPr lang="kk-KZ" sz="1100" b="0" i="0" dirty="0">
                <a:solidFill>
                  <a:srgbClr val="1F1F1F"/>
                </a:solidFill>
                <a:effectLst/>
                <a:latin typeface="inherit"/>
              </a:rPr>
              <a:t>Елді мекенді абаттандыру және көгалдандыру (оның ішінде: саябақты және балалар ойын алаңдарын күтіп ұстау, баннерлер шығару) –</a:t>
            </a:r>
          </a:p>
          <a:p>
            <a:pPr algn="just">
              <a:buFont typeface="Wingdings" pitchFamily="2" charset="2"/>
              <a:buChar char="v"/>
            </a:pPr>
            <a:r>
              <a:rPr lang="ru-RU" sz="1100" dirty="0">
                <a:solidFill>
                  <a:srgbClr val="000099"/>
                </a:solidFill>
              </a:rPr>
              <a:t>2026-2028 ж- 9005, </a:t>
            </a:r>
            <a:r>
              <a:rPr lang="ru-RU" sz="1100" dirty="0" err="1">
                <a:solidFill>
                  <a:srgbClr val="000099"/>
                </a:solidFill>
              </a:rPr>
              <a:t>м.тнг</a:t>
            </a:r>
            <a:endParaRPr lang="ru-RU" sz="1100" dirty="0">
              <a:solidFill>
                <a:srgbClr val="000099"/>
              </a:solidFill>
            </a:endParaRPr>
          </a:p>
          <a:p>
            <a:pPr algn="just"/>
            <a:endParaRPr lang="ru-RU" sz="16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600" b="1" dirty="0">
              <a:solidFill>
                <a:srgbClr val="000099"/>
              </a:solidFill>
            </a:endParaRPr>
          </a:p>
          <a:p>
            <a:pPr algn="just"/>
            <a:endParaRPr lang="ru-RU" sz="16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3399"/>
                </a:solidFill>
              </a:rPr>
              <a:t>Успен </a:t>
            </a:r>
            <a:r>
              <a:rPr lang="ru-RU" sz="2400" b="1" dirty="0" err="1">
                <a:solidFill>
                  <a:srgbClr val="003399"/>
                </a:solidFill>
              </a:rPr>
              <a:t>ауданы</a:t>
            </a:r>
            <a:r>
              <a:rPr lang="ru-RU" sz="2400" b="1" dirty="0">
                <a:solidFill>
                  <a:srgbClr val="003399"/>
                </a:solidFill>
              </a:rPr>
              <a:t> Ольгин </a:t>
            </a:r>
            <a:r>
              <a:rPr lang="ru-RU" sz="2400" b="1" dirty="0" err="1">
                <a:solidFill>
                  <a:srgbClr val="003399"/>
                </a:solidFill>
              </a:rPr>
              <a:t>ауылдық</a:t>
            </a:r>
            <a:r>
              <a:rPr lang="ru-RU" sz="2400" b="1" dirty="0">
                <a:solidFill>
                  <a:srgbClr val="003399"/>
                </a:solidFill>
              </a:rPr>
              <a:t> </a:t>
            </a:r>
            <a:r>
              <a:rPr lang="ru-RU" sz="2400" b="1" dirty="0" err="1">
                <a:solidFill>
                  <a:srgbClr val="003399"/>
                </a:solidFill>
              </a:rPr>
              <a:t>округінің</a:t>
            </a:r>
            <a:r>
              <a:rPr lang="ru-RU" sz="2400" b="1" dirty="0">
                <a:solidFill>
                  <a:srgbClr val="0033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кентішілік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жолдардын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ұстау</a:t>
            </a:r>
            <a:endParaRPr lang="ru-RU" sz="2400" b="1" dirty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285860"/>
            <a:ext cx="84296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>
                <a:solidFill>
                  <a:srgbClr val="003399"/>
                </a:solidFill>
              </a:rPr>
              <a:t>Автомобиль </a:t>
            </a:r>
            <a:r>
              <a:rPr lang="ru-RU" sz="2200" dirty="0" err="1">
                <a:solidFill>
                  <a:srgbClr val="003399"/>
                </a:solidFill>
              </a:rPr>
              <a:t>жолдарының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қызметін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қамтамасыз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ету</a:t>
            </a:r>
            <a:r>
              <a:rPr lang="ru-RU" sz="2200" dirty="0">
                <a:solidFill>
                  <a:srgbClr val="003399"/>
                </a:solidFill>
              </a:rPr>
              <a:t>: </a:t>
            </a:r>
            <a:r>
              <a:rPr lang="ru-RU" sz="2200" b="1" dirty="0" err="1">
                <a:solidFill>
                  <a:srgbClr val="003399"/>
                </a:solidFill>
              </a:rPr>
              <a:t>жазғы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және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қысқы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жолдарды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ұстау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dirty="0">
                <a:solidFill>
                  <a:srgbClr val="003399"/>
                </a:solidFill>
              </a:rPr>
              <a:t>(</a:t>
            </a:r>
            <a:r>
              <a:rPr lang="ru-RU" sz="2200" dirty="0" err="1">
                <a:solidFill>
                  <a:srgbClr val="003399"/>
                </a:solidFill>
              </a:rPr>
              <a:t>грейдерлеу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шеттеріндегі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шөптерді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шабу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автокөлік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жолдарын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қардан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тазалау</a:t>
            </a:r>
            <a:r>
              <a:rPr lang="ru-RU" sz="2200" dirty="0">
                <a:solidFill>
                  <a:srgbClr val="003399"/>
                </a:solidFill>
              </a:rPr>
              <a:t>, шлак </a:t>
            </a:r>
            <a:r>
              <a:rPr lang="ru-RU" sz="2200" dirty="0" err="1">
                <a:solidFill>
                  <a:srgbClr val="003399"/>
                </a:solidFill>
              </a:rPr>
              <a:t>немесе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қиыршық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таспен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себу</a:t>
            </a:r>
            <a:r>
              <a:rPr lang="ru-RU" sz="2200" dirty="0">
                <a:solidFill>
                  <a:srgbClr val="003399"/>
                </a:solidFill>
              </a:rPr>
              <a:t>)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Ольгин А.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Тимирязево а., Ольховка а.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кентішілік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жолдарға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2714621"/>
            <a:ext cx="49292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endParaRPr lang="ru-RU" sz="2200" b="1" dirty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endParaRPr lang="ru-RU" sz="2200" dirty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2026 </a:t>
            </a:r>
            <a:r>
              <a:rPr lang="ru-RU" sz="2200">
                <a:solidFill>
                  <a:srgbClr val="003399"/>
                </a:solidFill>
              </a:rPr>
              <a:t>ж- 9862 </a:t>
            </a:r>
            <a:r>
              <a:rPr lang="ru-RU" sz="2200" dirty="0">
                <a:solidFill>
                  <a:srgbClr val="003399"/>
                </a:solidFill>
              </a:rPr>
              <a:t>м. </a:t>
            </a:r>
            <a:r>
              <a:rPr lang="ru-RU" sz="2200" dirty="0" err="1">
                <a:solidFill>
                  <a:srgbClr val="003399"/>
                </a:solidFill>
              </a:rPr>
              <a:t>тнг</a:t>
            </a:r>
            <a:r>
              <a:rPr lang="ru-RU" sz="2200" dirty="0">
                <a:solidFill>
                  <a:srgbClr val="003399"/>
                </a:solidFill>
              </a:rPr>
              <a:t>.</a:t>
            </a: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2027 ж – 5819,0 м. </a:t>
            </a:r>
            <a:r>
              <a:rPr lang="ru-RU" sz="2200" dirty="0" err="1">
                <a:solidFill>
                  <a:srgbClr val="003399"/>
                </a:solidFill>
              </a:rPr>
              <a:t>тнг</a:t>
            </a:r>
            <a:endParaRPr lang="ru-RU" sz="2200" dirty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2028 ж – 6110 </a:t>
            </a:r>
            <a:r>
              <a:rPr lang="ru-RU" sz="2200" dirty="0" err="1">
                <a:solidFill>
                  <a:srgbClr val="003399"/>
                </a:solidFill>
              </a:rPr>
              <a:t>м.тнг</a:t>
            </a:r>
            <a:r>
              <a:rPr lang="ru-RU" sz="2200" dirty="0">
                <a:solidFill>
                  <a:srgbClr val="003399"/>
                </a:solidFill>
              </a:rPr>
              <a:t>.</a:t>
            </a:r>
          </a:p>
          <a:p>
            <a:pPr fontAlgn="t">
              <a:buFont typeface="Wingdings" pitchFamily="2" charset="2"/>
              <a:buChar char="§"/>
              <a:defRPr/>
            </a:pPr>
            <a:endParaRPr lang="ru-RU" dirty="0"/>
          </a:p>
        </p:txBody>
      </p:sp>
      <p:pic>
        <p:nvPicPr>
          <p:cNvPr id="9" name="Picture 2" descr="C:\Users\admin\Desktop\Гражданский бюджет\IMG-20200211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4509120"/>
            <a:ext cx="3500462" cy="2134590"/>
          </a:xfrm>
          <a:prstGeom prst="rect">
            <a:avLst/>
          </a:prstGeom>
          <a:noFill/>
        </p:spPr>
      </p:pic>
      <p:pic>
        <p:nvPicPr>
          <p:cNvPr id="10" name="Picture 3" descr="C:\Users\admin\Desktop\Гражданский бюджет\IMG-20200211-WA0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745672"/>
            <a:ext cx="3500462" cy="28648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1279</TotalTime>
  <Words>568</Words>
  <Application>Microsoft Office PowerPoint</Application>
  <PresentationFormat>Экран (4:3)</PresentationFormat>
  <Paragraphs>150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7" baseType="lpstr">
      <vt:lpstr>Arial</vt:lpstr>
      <vt:lpstr>Calibri</vt:lpstr>
      <vt:lpstr>Century Schoolbook</vt:lpstr>
      <vt:lpstr>inherit</vt:lpstr>
      <vt:lpstr>Times New Roman</vt:lpstr>
      <vt:lpstr>Wingdings</vt:lpstr>
      <vt:lpstr>Wingdings 2</vt:lpstr>
      <vt:lpstr>Эркер</vt:lpstr>
      <vt:lpstr> Успен ауданының Ольгин ауылдық округінің 2026-2028 жылдарға арналған Азаматтық бюджеті</vt:lpstr>
      <vt:lpstr>Құрметті сайтқа келушілер!</vt:lpstr>
      <vt:lpstr>Бюджеттік процестің  заңнамалық базасы</vt:lpstr>
      <vt:lpstr>2025-2027 жылдарға арналған Успен ауданы Ольгин ауылдық округінің бюджеті жобасы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Адамзат Абзалов</cp:lastModifiedBy>
  <cp:revision>320</cp:revision>
  <dcterms:created xsi:type="dcterms:W3CDTF">2018-01-26T02:54:43Z</dcterms:created>
  <dcterms:modified xsi:type="dcterms:W3CDTF">2026-08-17T04:26:08Z</dcterms:modified>
</cp:coreProperties>
</file>