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523640" r:id="rId1"/>
  </p:sldMasterIdLst>
  <p:notesMasterIdLst>
    <p:notesMasterId r:id="rId12"/>
  </p:notesMasterIdLst>
  <p:handoutMasterIdLst>
    <p:handoutMasterId r:id="rId13"/>
  </p:handoutMasterIdLst>
  <p:sldIdLst>
    <p:sldId id="292" r:id="rId2"/>
    <p:sldId id="287" r:id="rId3"/>
    <p:sldId id="278" r:id="rId4"/>
    <p:sldId id="290" r:id="rId5"/>
    <p:sldId id="291" r:id="rId6"/>
    <p:sldId id="294" r:id="rId7"/>
    <p:sldId id="282" r:id="rId8"/>
    <p:sldId id="284" r:id="rId9"/>
    <p:sldId id="286" r:id="rId10"/>
    <p:sldId id="285" r:id="rId11"/>
  </p:sldIdLst>
  <p:sldSz cx="9144000" cy="6858000" type="screen4x3"/>
  <p:notesSz cx="6858000" cy="9947275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1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1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1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1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3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33CC"/>
    <a:srgbClr val="0000CC"/>
    <a:srgbClr val="008000"/>
    <a:srgbClr val="0000FF"/>
    <a:srgbClr val="3366FF"/>
    <a:srgbClr val="FF0066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59" autoAdjust="0"/>
    <p:restoredTop sz="94648" autoAdjust="0"/>
  </p:normalViewPr>
  <p:slideViewPr>
    <p:cSldViewPr>
      <p:cViewPr varScale="1">
        <p:scale>
          <a:sx n="107" d="100"/>
          <a:sy n="107" d="100"/>
        </p:scale>
        <p:origin x="1632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7" d="100"/>
          <a:sy n="47" d="100"/>
        </p:scale>
        <p:origin x="-2768" y="-64"/>
      </p:cViewPr>
      <p:guideLst>
        <p:guide orient="horz" pos="3133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00DADE-E56B-42DD-882D-433CA8BB46B2}" type="doc">
      <dgm:prSet loTypeId="urn:microsoft.com/office/officeart/2008/layout/HorizontalMultiLevelHierarchy" loCatId="hierarchy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AF9BD3DF-BFD2-48C6-8744-3F9DE102E828}">
      <dgm:prSet phldrT="[Текст]"/>
      <dgm:spPr/>
      <dgm:t>
        <a:bodyPr vert="vert"/>
        <a:lstStyle/>
        <a:p>
          <a:r>
            <a:rPr lang="ru-RU" b="1" dirty="0">
              <a:solidFill>
                <a:schemeClr val="tx1"/>
              </a:solidFill>
            </a:rPr>
            <a:t>Исполнение бюджета с 1 января по 31 января</a:t>
          </a:r>
        </a:p>
      </dgm:t>
    </dgm:pt>
    <dgm:pt modelId="{F68C43A2-728E-49B1-9AE2-9DBB7474316D}" type="parTrans" cxnId="{C1EE028A-C6F8-40C4-8233-6F8278B865FF}">
      <dgm:prSet/>
      <dgm:spPr/>
      <dgm:t>
        <a:bodyPr/>
        <a:lstStyle/>
        <a:p>
          <a:endParaRPr lang="ru-RU"/>
        </a:p>
      </dgm:t>
    </dgm:pt>
    <dgm:pt modelId="{2C7F3598-A520-4BCF-8711-D2C77169CB32}" type="sibTrans" cxnId="{C1EE028A-C6F8-40C4-8233-6F8278B865FF}">
      <dgm:prSet/>
      <dgm:spPr/>
      <dgm:t>
        <a:bodyPr/>
        <a:lstStyle/>
        <a:p>
          <a:endParaRPr lang="ru-RU"/>
        </a:p>
      </dgm:t>
    </dgm:pt>
    <dgm:pt modelId="{CC9236DD-9648-49BA-BBB8-1AE1E4AEE057}">
      <dgm:prSet phldrT="[Текст]"/>
      <dgm:spPr/>
      <dgm:t>
        <a:bodyPr/>
        <a:lstStyle/>
        <a:p>
          <a:r>
            <a:rPr lang="ru-RU" b="1" dirty="0">
              <a:solidFill>
                <a:schemeClr val="tx1"/>
              </a:solidFill>
            </a:rPr>
            <a:t>3) Постановление Правительства Республики Казахстан  или акимата о реализации закона  о республиканском бюджете или решения маслихата о местном бюджете</a:t>
          </a:r>
        </a:p>
      </dgm:t>
    </dgm:pt>
    <dgm:pt modelId="{1F91D53B-9EFC-4773-8953-7B7024EAB19D}" type="parTrans" cxnId="{72D74F6B-C63B-430F-9975-6C9B56093F4B}">
      <dgm:prSet/>
      <dgm:spPr/>
      <dgm:t>
        <a:bodyPr/>
        <a:lstStyle/>
        <a:p>
          <a:endParaRPr lang="ru-RU"/>
        </a:p>
      </dgm:t>
    </dgm:pt>
    <dgm:pt modelId="{681D98CE-ED14-4407-9BE0-2396D9D36A1A}" type="sibTrans" cxnId="{72D74F6B-C63B-430F-9975-6C9B56093F4B}">
      <dgm:prSet/>
      <dgm:spPr/>
      <dgm:t>
        <a:bodyPr/>
        <a:lstStyle/>
        <a:p>
          <a:endParaRPr lang="ru-RU"/>
        </a:p>
      </dgm:t>
    </dgm:pt>
    <dgm:pt modelId="{65A11C23-DB64-48E9-8B4A-50941FE2A957}">
      <dgm:prSet phldrT="[Текст]"/>
      <dgm:spPr/>
      <dgm:t>
        <a:bodyPr/>
        <a:lstStyle/>
        <a:p>
          <a:r>
            <a:rPr lang="ru-RU" b="1" dirty="0">
              <a:solidFill>
                <a:schemeClr val="tx1"/>
              </a:solidFill>
            </a:rPr>
            <a:t>4) Бюджетные программы государственных органов</a:t>
          </a:r>
        </a:p>
      </dgm:t>
    </dgm:pt>
    <dgm:pt modelId="{6BEC6190-2A5B-42DE-8C7B-0049409DC288}" type="parTrans" cxnId="{A8D4F859-E6F8-455D-B5DD-971E69A81789}">
      <dgm:prSet/>
      <dgm:spPr/>
      <dgm:t>
        <a:bodyPr/>
        <a:lstStyle/>
        <a:p>
          <a:endParaRPr lang="ru-RU"/>
        </a:p>
      </dgm:t>
    </dgm:pt>
    <dgm:pt modelId="{D0ED7E5B-6B5D-4A6A-A527-C49C83E13DA0}" type="sibTrans" cxnId="{A8D4F859-E6F8-455D-B5DD-971E69A81789}">
      <dgm:prSet/>
      <dgm:spPr/>
      <dgm:t>
        <a:bodyPr/>
        <a:lstStyle/>
        <a:p>
          <a:endParaRPr lang="ru-RU"/>
        </a:p>
      </dgm:t>
    </dgm:pt>
    <dgm:pt modelId="{EA741C4A-6FC3-4E6A-B991-64EEE2DCFE5B}">
      <dgm:prSet phldrT="[Текст]"/>
      <dgm:spPr/>
      <dgm:t>
        <a:bodyPr/>
        <a:lstStyle/>
        <a:p>
          <a:r>
            <a:rPr lang="ru-RU" b="1">
              <a:solidFill>
                <a:schemeClr val="tx1"/>
              </a:solidFill>
            </a:rPr>
            <a:t>8) </a:t>
          </a:r>
          <a:r>
            <a:rPr lang="ru-RU" b="1" dirty="0">
              <a:solidFill>
                <a:schemeClr val="tx1"/>
              </a:solidFill>
            </a:rPr>
            <a:t>НПА, определяющие порядок исполнения бюджета в соответствии с Бюджетным кодексом</a:t>
          </a:r>
        </a:p>
      </dgm:t>
    </dgm:pt>
    <dgm:pt modelId="{0826768A-71B4-4FE4-B8D8-56F2187EF9C0}" type="parTrans" cxnId="{011F1C49-FF98-4F32-A45F-F3EEE5BC928E}">
      <dgm:prSet/>
      <dgm:spPr/>
      <dgm:t>
        <a:bodyPr/>
        <a:lstStyle/>
        <a:p>
          <a:endParaRPr lang="ru-RU"/>
        </a:p>
      </dgm:t>
    </dgm:pt>
    <dgm:pt modelId="{63512D31-F84A-4E6F-A9B3-868D465D54FB}" type="sibTrans" cxnId="{011F1C49-FF98-4F32-A45F-F3EEE5BC928E}">
      <dgm:prSet/>
      <dgm:spPr/>
      <dgm:t>
        <a:bodyPr/>
        <a:lstStyle/>
        <a:p>
          <a:endParaRPr lang="ru-RU"/>
        </a:p>
      </dgm:t>
    </dgm:pt>
    <dgm:pt modelId="{87F14B22-46A7-487E-9710-BC7818BBC55D}">
      <dgm:prSet/>
      <dgm:spPr/>
      <dgm:t>
        <a:bodyPr/>
        <a:lstStyle/>
        <a:p>
          <a:r>
            <a:rPr lang="ru-RU" b="1" dirty="0">
              <a:solidFill>
                <a:schemeClr val="tx1"/>
              </a:solidFill>
            </a:rPr>
            <a:t>2) Закон о Республиканском бюджете и решение о местном бюджете</a:t>
          </a:r>
        </a:p>
      </dgm:t>
    </dgm:pt>
    <dgm:pt modelId="{DDFAB9AF-4879-4D32-BD7E-06E93C583485}" type="parTrans" cxnId="{D87B09F3-7449-4B2E-91C6-C9D4E523370A}">
      <dgm:prSet/>
      <dgm:spPr/>
      <dgm:t>
        <a:bodyPr/>
        <a:lstStyle/>
        <a:p>
          <a:endParaRPr lang="ru-RU"/>
        </a:p>
      </dgm:t>
    </dgm:pt>
    <dgm:pt modelId="{5237D811-83FC-4938-89D4-F7408D555A24}" type="sibTrans" cxnId="{D87B09F3-7449-4B2E-91C6-C9D4E523370A}">
      <dgm:prSet/>
      <dgm:spPr/>
      <dgm:t>
        <a:bodyPr/>
        <a:lstStyle/>
        <a:p>
          <a:endParaRPr lang="ru-RU"/>
        </a:p>
      </dgm:t>
    </dgm:pt>
    <dgm:pt modelId="{B6380AAE-AF63-4CFC-A487-8F6645E10726}">
      <dgm:prSet/>
      <dgm:spPr/>
      <dgm:t>
        <a:bodyPr/>
        <a:lstStyle/>
        <a:p>
          <a:r>
            <a:rPr lang="ru-RU" b="1" dirty="0">
              <a:solidFill>
                <a:schemeClr val="tx1"/>
              </a:solidFill>
            </a:rPr>
            <a:t>1) Бюджетный кодекс</a:t>
          </a:r>
        </a:p>
      </dgm:t>
    </dgm:pt>
    <dgm:pt modelId="{DE418D3E-5912-46CA-BB4F-36B332BFB40B}" type="parTrans" cxnId="{9ABDC5C5-3A3F-4458-BBAA-C48037C6E42E}">
      <dgm:prSet/>
      <dgm:spPr/>
      <dgm:t>
        <a:bodyPr/>
        <a:lstStyle/>
        <a:p>
          <a:endParaRPr lang="ru-RU"/>
        </a:p>
      </dgm:t>
    </dgm:pt>
    <dgm:pt modelId="{01AEF911-18FC-4FEF-BAB0-A4FE781DFE5F}" type="sibTrans" cxnId="{9ABDC5C5-3A3F-4458-BBAA-C48037C6E42E}">
      <dgm:prSet/>
      <dgm:spPr/>
      <dgm:t>
        <a:bodyPr/>
        <a:lstStyle/>
        <a:p>
          <a:endParaRPr lang="ru-RU"/>
        </a:p>
      </dgm:t>
    </dgm:pt>
    <dgm:pt modelId="{1CCC2B0F-D19E-4BFC-9CB3-8317AA59D1B6}">
      <dgm:prSet/>
      <dgm:spPr/>
      <dgm:t>
        <a:bodyPr/>
        <a:lstStyle/>
        <a:p>
          <a:r>
            <a:rPr lang="ru-RU" b="1" dirty="0">
              <a:solidFill>
                <a:schemeClr val="tx1"/>
              </a:solidFill>
            </a:rPr>
            <a:t>7) Индивидуальные планы финансирования по обязательствам и платежам государственных учреждений</a:t>
          </a:r>
        </a:p>
      </dgm:t>
    </dgm:pt>
    <dgm:pt modelId="{C0BF784D-ADCB-49A8-901D-3A2A1F0D27C9}" type="parTrans" cxnId="{9158064F-38E1-474B-9271-F80E8752AB9F}">
      <dgm:prSet/>
      <dgm:spPr/>
      <dgm:t>
        <a:bodyPr/>
        <a:lstStyle/>
        <a:p>
          <a:endParaRPr lang="ru-RU"/>
        </a:p>
      </dgm:t>
    </dgm:pt>
    <dgm:pt modelId="{08C7E3B8-961E-4F86-A677-90B1D95D09DD}" type="sibTrans" cxnId="{9158064F-38E1-474B-9271-F80E8752AB9F}">
      <dgm:prSet/>
      <dgm:spPr/>
      <dgm:t>
        <a:bodyPr/>
        <a:lstStyle/>
        <a:p>
          <a:endParaRPr lang="ru-RU"/>
        </a:p>
      </dgm:t>
    </dgm:pt>
    <dgm:pt modelId="{EEF83E55-B52A-4B83-9A5F-24BC31E83233}">
      <dgm:prSet/>
      <dgm:spPr/>
      <dgm:t>
        <a:bodyPr/>
        <a:lstStyle/>
        <a:p>
          <a:r>
            <a:rPr lang="ru-RU" b="1" dirty="0">
              <a:solidFill>
                <a:schemeClr val="tx1"/>
              </a:solidFill>
            </a:rPr>
            <a:t>5) Сводный план финансирования по обязательствам, сводный план поступлений и финансирования по платежам</a:t>
          </a:r>
        </a:p>
      </dgm:t>
    </dgm:pt>
    <dgm:pt modelId="{109A4165-AAFC-4CA9-ABE2-FFE7A8002E77}" type="parTrans" cxnId="{485004C5-F909-4F8A-AE6C-3F9AC2243B8E}">
      <dgm:prSet/>
      <dgm:spPr/>
      <dgm:t>
        <a:bodyPr/>
        <a:lstStyle/>
        <a:p>
          <a:endParaRPr lang="ru-RU"/>
        </a:p>
      </dgm:t>
    </dgm:pt>
    <dgm:pt modelId="{4B6B88AB-85AA-4124-B131-EF4AA3419D21}" type="sibTrans" cxnId="{485004C5-F909-4F8A-AE6C-3F9AC2243B8E}">
      <dgm:prSet/>
      <dgm:spPr/>
      <dgm:t>
        <a:bodyPr/>
        <a:lstStyle/>
        <a:p>
          <a:endParaRPr lang="ru-RU"/>
        </a:p>
      </dgm:t>
    </dgm:pt>
    <dgm:pt modelId="{4F0FF2FE-5217-441E-805E-FCDEE817A2DB}">
      <dgm:prSet/>
      <dgm:spPr/>
      <dgm:t>
        <a:bodyPr/>
        <a:lstStyle/>
        <a:p>
          <a:r>
            <a:rPr lang="ru-RU" b="1" dirty="0">
              <a:solidFill>
                <a:schemeClr val="tx1"/>
              </a:solidFill>
            </a:rPr>
            <a:t>6) Планы финансирования по обязательствам и платежам администратора бюджетных программ</a:t>
          </a:r>
        </a:p>
      </dgm:t>
    </dgm:pt>
    <dgm:pt modelId="{C908178C-20A5-4BA4-A78A-61DFEEEB2A62}" type="parTrans" cxnId="{25E5D5A5-0B65-40E9-89B7-4CF422426DB3}">
      <dgm:prSet/>
      <dgm:spPr/>
      <dgm:t>
        <a:bodyPr/>
        <a:lstStyle/>
        <a:p>
          <a:endParaRPr lang="ru-RU"/>
        </a:p>
      </dgm:t>
    </dgm:pt>
    <dgm:pt modelId="{2CF8137D-B593-4BC4-892C-090E1141E4A9}" type="sibTrans" cxnId="{25E5D5A5-0B65-40E9-89B7-4CF422426DB3}">
      <dgm:prSet/>
      <dgm:spPr/>
      <dgm:t>
        <a:bodyPr/>
        <a:lstStyle/>
        <a:p>
          <a:endParaRPr lang="ru-RU"/>
        </a:p>
      </dgm:t>
    </dgm:pt>
    <dgm:pt modelId="{CADE58B9-8B10-4F53-B8E9-53488B3CF231}" type="pres">
      <dgm:prSet presAssocID="{9500DADE-E56B-42DD-882D-433CA8BB46B2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0B5306EB-FF2F-4EC9-87B9-AD9834269CD1}" type="pres">
      <dgm:prSet presAssocID="{AF9BD3DF-BFD2-48C6-8744-3F9DE102E828}" presName="root1" presStyleCnt="0"/>
      <dgm:spPr/>
    </dgm:pt>
    <dgm:pt modelId="{CBFB5432-8FA7-472E-ADCE-454D8A3252FE}" type="pres">
      <dgm:prSet presAssocID="{AF9BD3DF-BFD2-48C6-8744-3F9DE102E828}" presName="LevelOneTextNode" presStyleLbl="node0" presStyleIdx="0" presStyleCnt="1" custScaleX="122086" custScaleY="93333" custLinFactNeighborX="-69250">
        <dgm:presLayoutVars>
          <dgm:chPref val="3"/>
        </dgm:presLayoutVars>
      </dgm:prSet>
      <dgm:spPr/>
    </dgm:pt>
    <dgm:pt modelId="{4FA4E8DF-A3DC-4C85-A249-9C37B0401D07}" type="pres">
      <dgm:prSet presAssocID="{AF9BD3DF-BFD2-48C6-8744-3F9DE102E828}" presName="level2hierChild" presStyleCnt="0"/>
      <dgm:spPr/>
    </dgm:pt>
    <dgm:pt modelId="{7AFD4FCC-D239-4F10-B72C-95833A40454C}" type="pres">
      <dgm:prSet presAssocID="{DE418D3E-5912-46CA-BB4F-36B332BFB40B}" presName="conn2-1" presStyleLbl="parChTrans1D2" presStyleIdx="0" presStyleCnt="8"/>
      <dgm:spPr/>
    </dgm:pt>
    <dgm:pt modelId="{AB89CE58-C970-45D4-976C-14D11929C355}" type="pres">
      <dgm:prSet presAssocID="{DE418D3E-5912-46CA-BB4F-36B332BFB40B}" presName="connTx" presStyleLbl="parChTrans1D2" presStyleIdx="0" presStyleCnt="8"/>
      <dgm:spPr/>
    </dgm:pt>
    <dgm:pt modelId="{5377384E-474F-4780-8189-77CA1F00E080}" type="pres">
      <dgm:prSet presAssocID="{B6380AAE-AF63-4CFC-A487-8F6645E10726}" presName="root2" presStyleCnt="0"/>
      <dgm:spPr/>
    </dgm:pt>
    <dgm:pt modelId="{58F9594C-A3E3-4379-8858-89E5E4EEF365}" type="pres">
      <dgm:prSet presAssocID="{B6380AAE-AF63-4CFC-A487-8F6645E10726}" presName="LevelTwoTextNode" presStyleLbl="node2" presStyleIdx="0" presStyleCnt="8" custScaleX="202488" custScaleY="47589">
        <dgm:presLayoutVars>
          <dgm:chPref val="3"/>
        </dgm:presLayoutVars>
      </dgm:prSet>
      <dgm:spPr/>
    </dgm:pt>
    <dgm:pt modelId="{2586328F-E063-436D-B535-21F9DD138572}" type="pres">
      <dgm:prSet presAssocID="{B6380AAE-AF63-4CFC-A487-8F6645E10726}" presName="level3hierChild" presStyleCnt="0"/>
      <dgm:spPr/>
    </dgm:pt>
    <dgm:pt modelId="{1F2DE504-8BF2-4004-9F6D-13BA0EE7B7F7}" type="pres">
      <dgm:prSet presAssocID="{DDFAB9AF-4879-4D32-BD7E-06E93C583485}" presName="conn2-1" presStyleLbl="parChTrans1D2" presStyleIdx="1" presStyleCnt="8"/>
      <dgm:spPr/>
    </dgm:pt>
    <dgm:pt modelId="{0AB98EA8-383D-4CBC-8D39-BE0449E662F9}" type="pres">
      <dgm:prSet presAssocID="{DDFAB9AF-4879-4D32-BD7E-06E93C583485}" presName="connTx" presStyleLbl="parChTrans1D2" presStyleIdx="1" presStyleCnt="8"/>
      <dgm:spPr/>
    </dgm:pt>
    <dgm:pt modelId="{50CD24CE-1B01-42B1-B55A-FA0B7D6BD7B8}" type="pres">
      <dgm:prSet presAssocID="{87F14B22-46A7-487E-9710-BC7818BBC55D}" presName="root2" presStyleCnt="0"/>
      <dgm:spPr/>
    </dgm:pt>
    <dgm:pt modelId="{53ADDF70-14FD-4C47-A7D9-0191B9F15DD4}" type="pres">
      <dgm:prSet presAssocID="{87F14B22-46A7-487E-9710-BC7818BBC55D}" presName="LevelTwoTextNode" presStyleLbl="node2" presStyleIdx="1" presStyleCnt="8" custScaleX="202488" custScaleY="47589">
        <dgm:presLayoutVars>
          <dgm:chPref val="3"/>
        </dgm:presLayoutVars>
      </dgm:prSet>
      <dgm:spPr/>
    </dgm:pt>
    <dgm:pt modelId="{8A1F6FFB-A416-4E3B-B02A-97516A5293D4}" type="pres">
      <dgm:prSet presAssocID="{87F14B22-46A7-487E-9710-BC7818BBC55D}" presName="level3hierChild" presStyleCnt="0"/>
      <dgm:spPr/>
    </dgm:pt>
    <dgm:pt modelId="{79B34845-E245-40CB-AE21-6C847AAC462C}" type="pres">
      <dgm:prSet presAssocID="{1F91D53B-9EFC-4773-8953-7B7024EAB19D}" presName="conn2-1" presStyleLbl="parChTrans1D2" presStyleIdx="2" presStyleCnt="8"/>
      <dgm:spPr/>
    </dgm:pt>
    <dgm:pt modelId="{43EC0078-11E0-4AD0-B79B-6F591CD9CDD2}" type="pres">
      <dgm:prSet presAssocID="{1F91D53B-9EFC-4773-8953-7B7024EAB19D}" presName="connTx" presStyleLbl="parChTrans1D2" presStyleIdx="2" presStyleCnt="8"/>
      <dgm:spPr/>
    </dgm:pt>
    <dgm:pt modelId="{CEEAAF28-AD4C-4C9E-B9F3-262A1C11CDC9}" type="pres">
      <dgm:prSet presAssocID="{CC9236DD-9648-49BA-BBB8-1AE1E4AEE057}" presName="root2" presStyleCnt="0"/>
      <dgm:spPr/>
    </dgm:pt>
    <dgm:pt modelId="{BA18DFEC-E424-4959-BC08-ACAC33849D21}" type="pres">
      <dgm:prSet presAssocID="{CC9236DD-9648-49BA-BBB8-1AE1E4AEE057}" presName="LevelTwoTextNode" presStyleLbl="node2" presStyleIdx="2" presStyleCnt="8" custScaleX="202488" custScaleY="47589">
        <dgm:presLayoutVars>
          <dgm:chPref val="3"/>
        </dgm:presLayoutVars>
      </dgm:prSet>
      <dgm:spPr/>
    </dgm:pt>
    <dgm:pt modelId="{6714A944-31A0-4AA7-9D56-7EF5C2E4EF1E}" type="pres">
      <dgm:prSet presAssocID="{CC9236DD-9648-49BA-BBB8-1AE1E4AEE057}" presName="level3hierChild" presStyleCnt="0"/>
      <dgm:spPr/>
    </dgm:pt>
    <dgm:pt modelId="{54FFEB4C-82A2-4691-B714-C24A77AF994F}" type="pres">
      <dgm:prSet presAssocID="{6BEC6190-2A5B-42DE-8C7B-0049409DC288}" presName="conn2-1" presStyleLbl="parChTrans1D2" presStyleIdx="3" presStyleCnt="8"/>
      <dgm:spPr/>
    </dgm:pt>
    <dgm:pt modelId="{4EDF6915-844C-44A4-AF3B-2FE4C5EBF258}" type="pres">
      <dgm:prSet presAssocID="{6BEC6190-2A5B-42DE-8C7B-0049409DC288}" presName="connTx" presStyleLbl="parChTrans1D2" presStyleIdx="3" presStyleCnt="8"/>
      <dgm:spPr/>
    </dgm:pt>
    <dgm:pt modelId="{EC14AFD8-33C1-497C-B3D7-EB3CAD915479}" type="pres">
      <dgm:prSet presAssocID="{65A11C23-DB64-48E9-8B4A-50941FE2A957}" presName="root2" presStyleCnt="0"/>
      <dgm:spPr/>
    </dgm:pt>
    <dgm:pt modelId="{CB383B83-F1D3-49FC-A8D3-799CA74BA11A}" type="pres">
      <dgm:prSet presAssocID="{65A11C23-DB64-48E9-8B4A-50941FE2A957}" presName="LevelTwoTextNode" presStyleLbl="node2" presStyleIdx="3" presStyleCnt="8" custScaleX="202488" custScaleY="47589">
        <dgm:presLayoutVars>
          <dgm:chPref val="3"/>
        </dgm:presLayoutVars>
      </dgm:prSet>
      <dgm:spPr/>
    </dgm:pt>
    <dgm:pt modelId="{5269DD66-95AE-4AC8-8509-05886259CD81}" type="pres">
      <dgm:prSet presAssocID="{65A11C23-DB64-48E9-8B4A-50941FE2A957}" presName="level3hierChild" presStyleCnt="0"/>
      <dgm:spPr/>
    </dgm:pt>
    <dgm:pt modelId="{72A50179-CB82-43C8-A2BF-B423803BC77A}" type="pres">
      <dgm:prSet presAssocID="{109A4165-AAFC-4CA9-ABE2-FFE7A8002E77}" presName="conn2-1" presStyleLbl="parChTrans1D2" presStyleIdx="4" presStyleCnt="8"/>
      <dgm:spPr/>
    </dgm:pt>
    <dgm:pt modelId="{5BC84525-5153-4B29-899A-62BBC39C4F28}" type="pres">
      <dgm:prSet presAssocID="{109A4165-AAFC-4CA9-ABE2-FFE7A8002E77}" presName="connTx" presStyleLbl="parChTrans1D2" presStyleIdx="4" presStyleCnt="8"/>
      <dgm:spPr/>
    </dgm:pt>
    <dgm:pt modelId="{5845A218-36A9-4119-BE9A-766E24CA6D55}" type="pres">
      <dgm:prSet presAssocID="{EEF83E55-B52A-4B83-9A5F-24BC31E83233}" presName="root2" presStyleCnt="0"/>
      <dgm:spPr/>
    </dgm:pt>
    <dgm:pt modelId="{B29CFD73-1A97-44CA-BDD3-840B4817B10E}" type="pres">
      <dgm:prSet presAssocID="{EEF83E55-B52A-4B83-9A5F-24BC31E83233}" presName="LevelTwoTextNode" presStyleLbl="node2" presStyleIdx="4" presStyleCnt="8" custScaleX="203386" custScaleY="49582">
        <dgm:presLayoutVars>
          <dgm:chPref val="3"/>
        </dgm:presLayoutVars>
      </dgm:prSet>
      <dgm:spPr/>
    </dgm:pt>
    <dgm:pt modelId="{9F12BBFE-21C2-43AF-A8E7-7ACAABCF5997}" type="pres">
      <dgm:prSet presAssocID="{EEF83E55-B52A-4B83-9A5F-24BC31E83233}" presName="level3hierChild" presStyleCnt="0"/>
      <dgm:spPr/>
    </dgm:pt>
    <dgm:pt modelId="{CEE080B7-9E4D-4D9F-91EF-6CE1EA948A5C}" type="pres">
      <dgm:prSet presAssocID="{C908178C-20A5-4BA4-A78A-61DFEEEB2A62}" presName="conn2-1" presStyleLbl="parChTrans1D2" presStyleIdx="5" presStyleCnt="8"/>
      <dgm:spPr/>
    </dgm:pt>
    <dgm:pt modelId="{FF51ED03-5708-48A2-ADBA-9E3E885707DF}" type="pres">
      <dgm:prSet presAssocID="{C908178C-20A5-4BA4-A78A-61DFEEEB2A62}" presName="connTx" presStyleLbl="parChTrans1D2" presStyleIdx="5" presStyleCnt="8"/>
      <dgm:spPr/>
    </dgm:pt>
    <dgm:pt modelId="{65B27094-0F88-40AF-A04F-71168263825A}" type="pres">
      <dgm:prSet presAssocID="{4F0FF2FE-5217-441E-805E-FCDEE817A2DB}" presName="root2" presStyleCnt="0"/>
      <dgm:spPr/>
    </dgm:pt>
    <dgm:pt modelId="{343AFCDD-B5B1-4DE8-92DD-A7854BC9DF9C}" type="pres">
      <dgm:prSet presAssocID="{4F0FF2FE-5217-441E-805E-FCDEE817A2DB}" presName="LevelTwoTextNode" presStyleLbl="node2" presStyleIdx="5" presStyleCnt="8" custScaleX="202310" custScaleY="52762">
        <dgm:presLayoutVars>
          <dgm:chPref val="3"/>
        </dgm:presLayoutVars>
      </dgm:prSet>
      <dgm:spPr/>
    </dgm:pt>
    <dgm:pt modelId="{FFAE1EDB-691C-4823-AEE3-937CEE1546FF}" type="pres">
      <dgm:prSet presAssocID="{4F0FF2FE-5217-441E-805E-FCDEE817A2DB}" presName="level3hierChild" presStyleCnt="0"/>
      <dgm:spPr/>
    </dgm:pt>
    <dgm:pt modelId="{CDC6D1B5-AA61-43C4-A693-7D1C02337C0B}" type="pres">
      <dgm:prSet presAssocID="{C0BF784D-ADCB-49A8-901D-3A2A1F0D27C9}" presName="conn2-1" presStyleLbl="parChTrans1D2" presStyleIdx="6" presStyleCnt="8"/>
      <dgm:spPr/>
    </dgm:pt>
    <dgm:pt modelId="{12687956-B6BF-45E6-A4B7-047C7ACA8166}" type="pres">
      <dgm:prSet presAssocID="{C0BF784D-ADCB-49A8-901D-3A2A1F0D27C9}" presName="connTx" presStyleLbl="parChTrans1D2" presStyleIdx="6" presStyleCnt="8"/>
      <dgm:spPr/>
    </dgm:pt>
    <dgm:pt modelId="{F5B937AF-5C2B-4D5F-BA77-7E42483D9165}" type="pres">
      <dgm:prSet presAssocID="{1CCC2B0F-D19E-4BFC-9CB3-8317AA59D1B6}" presName="root2" presStyleCnt="0"/>
      <dgm:spPr/>
    </dgm:pt>
    <dgm:pt modelId="{F4E32954-5BCB-4F8D-9A37-BF4063F0BAF1}" type="pres">
      <dgm:prSet presAssocID="{1CCC2B0F-D19E-4BFC-9CB3-8317AA59D1B6}" presName="LevelTwoTextNode" presStyleLbl="node2" presStyleIdx="6" presStyleCnt="8" custScaleX="202488" custScaleY="47026">
        <dgm:presLayoutVars>
          <dgm:chPref val="3"/>
        </dgm:presLayoutVars>
      </dgm:prSet>
      <dgm:spPr/>
    </dgm:pt>
    <dgm:pt modelId="{3D2308DC-855F-4F53-9EC2-D38104D917DC}" type="pres">
      <dgm:prSet presAssocID="{1CCC2B0F-D19E-4BFC-9CB3-8317AA59D1B6}" presName="level3hierChild" presStyleCnt="0"/>
      <dgm:spPr/>
    </dgm:pt>
    <dgm:pt modelId="{7CA97C18-050B-44D0-923D-95C60181D479}" type="pres">
      <dgm:prSet presAssocID="{0826768A-71B4-4FE4-B8D8-56F2187EF9C0}" presName="conn2-1" presStyleLbl="parChTrans1D2" presStyleIdx="7" presStyleCnt="8"/>
      <dgm:spPr/>
    </dgm:pt>
    <dgm:pt modelId="{39055E86-24F0-48B6-B0A2-5E9AB176488F}" type="pres">
      <dgm:prSet presAssocID="{0826768A-71B4-4FE4-B8D8-56F2187EF9C0}" presName="connTx" presStyleLbl="parChTrans1D2" presStyleIdx="7" presStyleCnt="8"/>
      <dgm:spPr/>
    </dgm:pt>
    <dgm:pt modelId="{89074491-21AF-494D-BC30-4F2F0F278ACE}" type="pres">
      <dgm:prSet presAssocID="{EA741C4A-6FC3-4E6A-B991-64EEE2DCFE5B}" presName="root2" presStyleCnt="0"/>
      <dgm:spPr/>
    </dgm:pt>
    <dgm:pt modelId="{E903B2F5-E1C2-4011-A0E9-841199ED873F}" type="pres">
      <dgm:prSet presAssocID="{EA741C4A-6FC3-4E6A-B991-64EEE2DCFE5B}" presName="LevelTwoTextNode" presStyleLbl="node2" presStyleIdx="7" presStyleCnt="8" custScaleX="202488" custScaleY="47589">
        <dgm:presLayoutVars>
          <dgm:chPref val="3"/>
        </dgm:presLayoutVars>
      </dgm:prSet>
      <dgm:spPr/>
    </dgm:pt>
    <dgm:pt modelId="{0078E9B1-0F9B-40BF-BCC7-972F429BEA27}" type="pres">
      <dgm:prSet presAssocID="{EA741C4A-6FC3-4E6A-B991-64EEE2DCFE5B}" presName="level3hierChild" presStyleCnt="0"/>
      <dgm:spPr/>
    </dgm:pt>
  </dgm:ptLst>
  <dgm:cxnLst>
    <dgm:cxn modelId="{849DAB00-E3B1-4146-BA46-389A595C2165}" type="presOf" srcId="{DDFAB9AF-4879-4D32-BD7E-06E93C583485}" destId="{0AB98EA8-383D-4CBC-8D39-BE0449E662F9}" srcOrd="1" destOrd="0" presId="urn:microsoft.com/office/officeart/2008/layout/HorizontalMultiLevelHierarchy"/>
    <dgm:cxn modelId="{D798C204-010E-42DB-BE12-ED87392DE1B5}" type="presOf" srcId="{1CCC2B0F-D19E-4BFC-9CB3-8317AA59D1B6}" destId="{F4E32954-5BCB-4F8D-9A37-BF4063F0BAF1}" srcOrd="0" destOrd="0" presId="urn:microsoft.com/office/officeart/2008/layout/HorizontalMultiLevelHierarchy"/>
    <dgm:cxn modelId="{C8566906-8F69-4E5A-B360-181B44C2D94C}" type="presOf" srcId="{109A4165-AAFC-4CA9-ABE2-FFE7A8002E77}" destId="{72A50179-CB82-43C8-A2BF-B423803BC77A}" srcOrd="0" destOrd="0" presId="urn:microsoft.com/office/officeart/2008/layout/HorizontalMultiLevelHierarchy"/>
    <dgm:cxn modelId="{4E39F043-38E6-46D5-A14D-2DD9F579D27B}" type="presOf" srcId="{EEF83E55-B52A-4B83-9A5F-24BC31E83233}" destId="{B29CFD73-1A97-44CA-BDD3-840B4817B10E}" srcOrd="0" destOrd="0" presId="urn:microsoft.com/office/officeart/2008/layout/HorizontalMultiLevelHierarchy"/>
    <dgm:cxn modelId="{D0AC3E44-08CD-4414-9E48-9A2C778CBA36}" type="presOf" srcId="{4F0FF2FE-5217-441E-805E-FCDEE817A2DB}" destId="{343AFCDD-B5B1-4DE8-92DD-A7854BC9DF9C}" srcOrd="0" destOrd="0" presId="urn:microsoft.com/office/officeart/2008/layout/HorizontalMultiLevelHierarchy"/>
    <dgm:cxn modelId="{0F346564-D235-4E6C-8FB8-2B875E0A38B3}" type="presOf" srcId="{C0BF784D-ADCB-49A8-901D-3A2A1F0D27C9}" destId="{12687956-B6BF-45E6-A4B7-047C7ACA8166}" srcOrd="1" destOrd="0" presId="urn:microsoft.com/office/officeart/2008/layout/HorizontalMultiLevelHierarchy"/>
    <dgm:cxn modelId="{8FACC647-6237-426F-AC01-A33DF603FC88}" type="presOf" srcId="{0826768A-71B4-4FE4-B8D8-56F2187EF9C0}" destId="{39055E86-24F0-48B6-B0A2-5E9AB176488F}" srcOrd="1" destOrd="0" presId="urn:microsoft.com/office/officeart/2008/layout/HorizontalMultiLevelHierarchy"/>
    <dgm:cxn modelId="{011F1C49-FF98-4F32-A45F-F3EEE5BC928E}" srcId="{AF9BD3DF-BFD2-48C6-8744-3F9DE102E828}" destId="{EA741C4A-6FC3-4E6A-B991-64EEE2DCFE5B}" srcOrd="7" destOrd="0" parTransId="{0826768A-71B4-4FE4-B8D8-56F2187EF9C0}" sibTransId="{63512D31-F84A-4E6F-A9B3-868D465D54FB}"/>
    <dgm:cxn modelId="{3ECBB36A-2445-4999-B84F-9C5221EAF9CF}" type="presOf" srcId="{C0BF784D-ADCB-49A8-901D-3A2A1F0D27C9}" destId="{CDC6D1B5-AA61-43C4-A693-7D1C02337C0B}" srcOrd="0" destOrd="0" presId="urn:microsoft.com/office/officeart/2008/layout/HorizontalMultiLevelHierarchy"/>
    <dgm:cxn modelId="{72D74F6B-C63B-430F-9975-6C9B56093F4B}" srcId="{AF9BD3DF-BFD2-48C6-8744-3F9DE102E828}" destId="{CC9236DD-9648-49BA-BBB8-1AE1E4AEE057}" srcOrd="2" destOrd="0" parTransId="{1F91D53B-9EFC-4773-8953-7B7024EAB19D}" sibTransId="{681D98CE-ED14-4407-9BE0-2396D9D36A1A}"/>
    <dgm:cxn modelId="{ED40294C-4739-4853-8E83-36915E47302C}" type="presOf" srcId="{C908178C-20A5-4BA4-A78A-61DFEEEB2A62}" destId="{FF51ED03-5708-48A2-ADBA-9E3E885707DF}" srcOrd="1" destOrd="0" presId="urn:microsoft.com/office/officeart/2008/layout/HorizontalMultiLevelHierarchy"/>
    <dgm:cxn modelId="{9158064F-38E1-474B-9271-F80E8752AB9F}" srcId="{AF9BD3DF-BFD2-48C6-8744-3F9DE102E828}" destId="{1CCC2B0F-D19E-4BFC-9CB3-8317AA59D1B6}" srcOrd="6" destOrd="0" parTransId="{C0BF784D-ADCB-49A8-901D-3A2A1F0D27C9}" sibTransId="{08C7E3B8-961E-4F86-A677-90B1D95D09DD}"/>
    <dgm:cxn modelId="{14C68A72-E9FE-447A-B961-C65AA0817CCF}" type="presOf" srcId="{1F91D53B-9EFC-4773-8953-7B7024EAB19D}" destId="{79B34845-E245-40CB-AE21-6C847AAC462C}" srcOrd="0" destOrd="0" presId="urn:microsoft.com/office/officeart/2008/layout/HorizontalMultiLevelHierarchy"/>
    <dgm:cxn modelId="{A8D4F859-E6F8-455D-B5DD-971E69A81789}" srcId="{AF9BD3DF-BFD2-48C6-8744-3F9DE102E828}" destId="{65A11C23-DB64-48E9-8B4A-50941FE2A957}" srcOrd="3" destOrd="0" parTransId="{6BEC6190-2A5B-42DE-8C7B-0049409DC288}" sibTransId="{D0ED7E5B-6B5D-4A6A-A527-C49C83E13DA0}"/>
    <dgm:cxn modelId="{C1EE028A-C6F8-40C4-8233-6F8278B865FF}" srcId="{9500DADE-E56B-42DD-882D-433CA8BB46B2}" destId="{AF9BD3DF-BFD2-48C6-8744-3F9DE102E828}" srcOrd="0" destOrd="0" parTransId="{F68C43A2-728E-49B1-9AE2-9DBB7474316D}" sibTransId="{2C7F3598-A520-4BCF-8711-D2C77169CB32}"/>
    <dgm:cxn modelId="{1F5D1B8F-A64A-4393-85C5-9AB348EE8E08}" type="presOf" srcId="{87F14B22-46A7-487E-9710-BC7818BBC55D}" destId="{53ADDF70-14FD-4C47-A7D9-0191B9F15DD4}" srcOrd="0" destOrd="0" presId="urn:microsoft.com/office/officeart/2008/layout/HorizontalMultiLevelHierarchy"/>
    <dgm:cxn modelId="{8A602C9A-1E0A-487F-B115-04725E06039D}" type="presOf" srcId="{DE418D3E-5912-46CA-BB4F-36B332BFB40B}" destId="{AB89CE58-C970-45D4-976C-14D11929C355}" srcOrd="1" destOrd="0" presId="urn:microsoft.com/office/officeart/2008/layout/HorizontalMultiLevelHierarchy"/>
    <dgm:cxn modelId="{6AC615A2-549A-4D30-A163-E4A841EDCE5A}" type="presOf" srcId="{B6380AAE-AF63-4CFC-A487-8F6645E10726}" destId="{58F9594C-A3E3-4379-8858-89E5E4EEF365}" srcOrd="0" destOrd="0" presId="urn:microsoft.com/office/officeart/2008/layout/HorizontalMultiLevelHierarchy"/>
    <dgm:cxn modelId="{25E5D5A5-0B65-40E9-89B7-4CF422426DB3}" srcId="{AF9BD3DF-BFD2-48C6-8744-3F9DE102E828}" destId="{4F0FF2FE-5217-441E-805E-FCDEE817A2DB}" srcOrd="5" destOrd="0" parTransId="{C908178C-20A5-4BA4-A78A-61DFEEEB2A62}" sibTransId="{2CF8137D-B593-4BC4-892C-090E1141E4A9}"/>
    <dgm:cxn modelId="{1875C5AC-C008-40ED-BAE3-17B8BE4FC229}" type="presOf" srcId="{9500DADE-E56B-42DD-882D-433CA8BB46B2}" destId="{CADE58B9-8B10-4F53-B8E9-53488B3CF231}" srcOrd="0" destOrd="0" presId="urn:microsoft.com/office/officeart/2008/layout/HorizontalMultiLevelHierarchy"/>
    <dgm:cxn modelId="{8419BABC-92C8-4F76-B6BE-8207CCC44CFF}" type="presOf" srcId="{6BEC6190-2A5B-42DE-8C7B-0049409DC288}" destId="{54FFEB4C-82A2-4691-B714-C24A77AF994F}" srcOrd="0" destOrd="0" presId="urn:microsoft.com/office/officeart/2008/layout/HorizontalMultiLevelHierarchy"/>
    <dgm:cxn modelId="{BFA3EFC1-CAD0-4B48-9DC2-632F0EEE7E0A}" type="presOf" srcId="{1F91D53B-9EFC-4773-8953-7B7024EAB19D}" destId="{43EC0078-11E0-4AD0-B79B-6F591CD9CDD2}" srcOrd="1" destOrd="0" presId="urn:microsoft.com/office/officeart/2008/layout/HorizontalMultiLevelHierarchy"/>
    <dgm:cxn modelId="{C77798C2-3BF4-4CBB-83F2-E694D1F5FDA1}" type="presOf" srcId="{0826768A-71B4-4FE4-B8D8-56F2187EF9C0}" destId="{7CA97C18-050B-44D0-923D-95C60181D479}" srcOrd="0" destOrd="0" presId="urn:microsoft.com/office/officeart/2008/layout/HorizontalMultiLevelHierarchy"/>
    <dgm:cxn modelId="{485004C5-F909-4F8A-AE6C-3F9AC2243B8E}" srcId="{AF9BD3DF-BFD2-48C6-8744-3F9DE102E828}" destId="{EEF83E55-B52A-4B83-9A5F-24BC31E83233}" srcOrd="4" destOrd="0" parTransId="{109A4165-AAFC-4CA9-ABE2-FFE7A8002E77}" sibTransId="{4B6B88AB-85AA-4124-B131-EF4AA3419D21}"/>
    <dgm:cxn modelId="{9ABDC5C5-3A3F-4458-BBAA-C48037C6E42E}" srcId="{AF9BD3DF-BFD2-48C6-8744-3F9DE102E828}" destId="{B6380AAE-AF63-4CFC-A487-8F6645E10726}" srcOrd="0" destOrd="0" parTransId="{DE418D3E-5912-46CA-BB4F-36B332BFB40B}" sibTransId="{01AEF911-18FC-4FEF-BAB0-A4FE781DFE5F}"/>
    <dgm:cxn modelId="{079244D2-BFFA-42E6-B8C9-43DB974E0345}" type="presOf" srcId="{65A11C23-DB64-48E9-8B4A-50941FE2A957}" destId="{CB383B83-F1D3-49FC-A8D3-799CA74BA11A}" srcOrd="0" destOrd="0" presId="urn:microsoft.com/office/officeart/2008/layout/HorizontalMultiLevelHierarchy"/>
    <dgm:cxn modelId="{ACBCC5D2-3EC4-4C2C-9C10-063398D23E37}" type="presOf" srcId="{6BEC6190-2A5B-42DE-8C7B-0049409DC288}" destId="{4EDF6915-844C-44A4-AF3B-2FE4C5EBF258}" srcOrd="1" destOrd="0" presId="urn:microsoft.com/office/officeart/2008/layout/HorizontalMultiLevelHierarchy"/>
    <dgm:cxn modelId="{1F02ABD9-C2C3-47F3-B785-CB7F23CC457E}" type="presOf" srcId="{109A4165-AAFC-4CA9-ABE2-FFE7A8002E77}" destId="{5BC84525-5153-4B29-899A-62BBC39C4F28}" srcOrd="1" destOrd="0" presId="urn:microsoft.com/office/officeart/2008/layout/HorizontalMultiLevelHierarchy"/>
    <dgm:cxn modelId="{57DBDFDB-1794-44F7-BFE2-963DC85639E9}" type="presOf" srcId="{CC9236DD-9648-49BA-BBB8-1AE1E4AEE057}" destId="{BA18DFEC-E424-4959-BC08-ACAC33849D21}" srcOrd="0" destOrd="0" presId="urn:microsoft.com/office/officeart/2008/layout/HorizontalMultiLevelHierarchy"/>
    <dgm:cxn modelId="{FDEF21DC-D170-448F-98E7-73621BEB8EAF}" type="presOf" srcId="{DE418D3E-5912-46CA-BB4F-36B332BFB40B}" destId="{7AFD4FCC-D239-4F10-B72C-95833A40454C}" srcOrd="0" destOrd="0" presId="urn:microsoft.com/office/officeart/2008/layout/HorizontalMultiLevelHierarchy"/>
    <dgm:cxn modelId="{F1ACC9E0-1909-484F-ACD1-C4C9AD7C56F2}" type="presOf" srcId="{AF9BD3DF-BFD2-48C6-8744-3F9DE102E828}" destId="{CBFB5432-8FA7-472E-ADCE-454D8A3252FE}" srcOrd="0" destOrd="0" presId="urn:microsoft.com/office/officeart/2008/layout/HorizontalMultiLevelHierarchy"/>
    <dgm:cxn modelId="{4E9952E6-6E44-4816-AD4A-8CC77FF47DCC}" type="presOf" srcId="{DDFAB9AF-4879-4D32-BD7E-06E93C583485}" destId="{1F2DE504-8BF2-4004-9F6D-13BA0EE7B7F7}" srcOrd="0" destOrd="0" presId="urn:microsoft.com/office/officeart/2008/layout/HorizontalMultiLevelHierarchy"/>
    <dgm:cxn modelId="{AEF902EB-C471-40A0-856E-B6B488D3F0E5}" type="presOf" srcId="{C908178C-20A5-4BA4-A78A-61DFEEEB2A62}" destId="{CEE080B7-9E4D-4D9F-91EF-6CE1EA948A5C}" srcOrd="0" destOrd="0" presId="urn:microsoft.com/office/officeart/2008/layout/HorizontalMultiLevelHierarchy"/>
    <dgm:cxn modelId="{19165AEE-4BE7-4305-A5D6-E3C4B2EFF150}" type="presOf" srcId="{EA741C4A-6FC3-4E6A-B991-64EEE2DCFE5B}" destId="{E903B2F5-E1C2-4011-A0E9-841199ED873F}" srcOrd="0" destOrd="0" presId="urn:microsoft.com/office/officeart/2008/layout/HorizontalMultiLevelHierarchy"/>
    <dgm:cxn modelId="{D87B09F3-7449-4B2E-91C6-C9D4E523370A}" srcId="{AF9BD3DF-BFD2-48C6-8744-3F9DE102E828}" destId="{87F14B22-46A7-487E-9710-BC7818BBC55D}" srcOrd="1" destOrd="0" parTransId="{DDFAB9AF-4879-4D32-BD7E-06E93C583485}" sibTransId="{5237D811-83FC-4938-89D4-F7408D555A24}"/>
    <dgm:cxn modelId="{BC59427E-25E8-4BA4-9168-DC437A947690}" type="presParOf" srcId="{CADE58B9-8B10-4F53-B8E9-53488B3CF231}" destId="{0B5306EB-FF2F-4EC9-87B9-AD9834269CD1}" srcOrd="0" destOrd="0" presId="urn:microsoft.com/office/officeart/2008/layout/HorizontalMultiLevelHierarchy"/>
    <dgm:cxn modelId="{E9848A51-54C3-42A7-B867-AA4E8AF9FC44}" type="presParOf" srcId="{0B5306EB-FF2F-4EC9-87B9-AD9834269CD1}" destId="{CBFB5432-8FA7-472E-ADCE-454D8A3252FE}" srcOrd="0" destOrd="0" presId="urn:microsoft.com/office/officeart/2008/layout/HorizontalMultiLevelHierarchy"/>
    <dgm:cxn modelId="{DD9043C4-D462-46B6-A811-D94F1A240B62}" type="presParOf" srcId="{0B5306EB-FF2F-4EC9-87B9-AD9834269CD1}" destId="{4FA4E8DF-A3DC-4C85-A249-9C37B0401D07}" srcOrd="1" destOrd="0" presId="urn:microsoft.com/office/officeart/2008/layout/HorizontalMultiLevelHierarchy"/>
    <dgm:cxn modelId="{9F081F2B-F43C-446B-A774-730557CFF02E}" type="presParOf" srcId="{4FA4E8DF-A3DC-4C85-A249-9C37B0401D07}" destId="{7AFD4FCC-D239-4F10-B72C-95833A40454C}" srcOrd="0" destOrd="0" presId="urn:microsoft.com/office/officeart/2008/layout/HorizontalMultiLevelHierarchy"/>
    <dgm:cxn modelId="{00DA370C-AFDE-4672-B9B8-A68FA10B61AB}" type="presParOf" srcId="{7AFD4FCC-D239-4F10-B72C-95833A40454C}" destId="{AB89CE58-C970-45D4-976C-14D11929C355}" srcOrd="0" destOrd="0" presId="urn:microsoft.com/office/officeart/2008/layout/HorizontalMultiLevelHierarchy"/>
    <dgm:cxn modelId="{3F23326C-E2A5-4B75-8102-959F445C607E}" type="presParOf" srcId="{4FA4E8DF-A3DC-4C85-A249-9C37B0401D07}" destId="{5377384E-474F-4780-8189-77CA1F00E080}" srcOrd="1" destOrd="0" presId="urn:microsoft.com/office/officeart/2008/layout/HorizontalMultiLevelHierarchy"/>
    <dgm:cxn modelId="{2712F125-2808-4BCA-A29A-11473F5C3503}" type="presParOf" srcId="{5377384E-474F-4780-8189-77CA1F00E080}" destId="{58F9594C-A3E3-4379-8858-89E5E4EEF365}" srcOrd="0" destOrd="0" presId="urn:microsoft.com/office/officeart/2008/layout/HorizontalMultiLevelHierarchy"/>
    <dgm:cxn modelId="{23626FF7-B3E5-42EE-BE39-2D2335FEEF24}" type="presParOf" srcId="{5377384E-474F-4780-8189-77CA1F00E080}" destId="{2586328F-E063-436D-B535-21F9DD138572}" srcOrd="1" destOrd="0" presId="urn:microsoft.com/office/officeart/2008/layout/HorizontalMultiLevelHierarchy"/>
    <dgm:cxn modelId="{EF0B3DBF-338B-466C-BA3C-646C5FD24BED}" type="presParOf" srcId="{4FA4E8DF-A3DC-4C85-A249-9C37B0401D07}" destId="{1F2DE504-8BF2-4004-9F6D-13BA0EE7B7F7}" srcOrd="2" destOrd="0" presId="urn:microsoft.com/office/officeart/2008/layout/HorizontalMultiLevelHierarchy"/>
    <dgm:cxn modelId="{E3793FE9-392E-41EC-A59F-62B266A88BEE}" type="presParOf" srcId="{1F2DE504-8BF2-4004-9F6D-13BA0EE7B7F7}" destId="{0AB98EA8-383D-4CBC-8D39-BE0449E662F9}" srcOrd="0" destOrd="0" presId="urn:microsoft.com/office/officeart/2008/layout/HorizontalMultiLevelHierarchy"/>
    <dgm:cxn modelId="{D2E9A94A-AA27-4554-AA67-0F1FD9908D27}" type="presParOf" srcId="{4FA4E8DF-A3DC-4C85-A249-9C37B0401D07}" destId="{50CD24CE-1B01-42B1-B55A-FA0B7D6BD7B8}" srcOrd="3" destOrd="0" presId="urn:microsoft.com/office/officeart/2008/layout/HorizontalMultiLevelHierarchy"/>
    <dgm:cxn modelId="{A77DFE28-9727-4AAA-854F-6E9D3F75E53D}" type="presParOf" srcId="{50CD24CE-1B01-42B1-B55A-FA0B7D6BD7B8}" destId="{53ADDF70-14FD-4C47-A7D9-0191B9F15DD4}" srcOrd="0" destOrd="0" presId="urn:microsoft.com/office/officeart/2008/layout/HorizontalMultiLevelHierarchy"/>
    <dgm:cxn modelId="{610F8F87-3004-4C22-9402-8EDC8240BC55}" type="presParOf" srcId="{50CD24CE-1B01-42B1-B55A-FA0B7D6BD7B8}" destId="{8A1F6FFB-A416-4E3B-B02A-97516A5293D4}" srcOrd="1" destOrd="0" presId="urn:microsoft.com/office/officeart/2008/layout/HorizontalMultiLevelHierarchy"/>
    <dgm:cxn modelId="{DE5E39DD-DCA5-4FBC-9BA3-6986025A19F4}" type="presParOf" srcId="{4FA4E8DF-A3DC-4C85-A249-9C37B0401D07}" destId="{79B34845-E245-40CB-AE21-6C847AAC462C}" srcOrd="4" destOrd="0" presId="urn:microsoft.com/office/officeart/2008/layout/HorizontalMultiLevelHierarchy"/>
    <dgm:cxn modelId="{446C7E63-1A51-41E1-B5E7-DC21C7495842}" type="presParOf" srcId="{79B34845-E245-40CB-AE21-6C847AAC462C}" destId="{43EC0078-11E0-4AD0-B79B-6F591CD9CDD2}" srcOrd="0" destOrd="0" presId="urn:microsoft.com/office/officeart/2008/layout/HorizontalMultiLevelHierarchy"/>
    <dgm:cxn modelId="{AB024403-181B-44B0-ACD6-74AB5087CB6C}" type="presParOf" srcId="{4FA4E8DF-A3DC-4C85-A249-9C37B0401D07}" destId="{CEEAAF28-AD4C-4C9E-B9F3-262A1C11CDC9}" srcOrd="5" destOrd="0" presId="urn:microsoft.com/office/officeart/2008/layout/HorizontalMultiLevelHierarchy"/>
    <dgm:cxn modelId="{93D82969-5FD0-45EB-9803-203EAC44B581}" type="presParOf" srcId="{CEEAAF28-AD4C-4C9E-B9F3-262A1C11CDC9}" destId="{BA18DFEC-E424-4959-BC08-ACAC33849D21}" srcOrd="0" destOrd="0" presId="urn:microsoft.com/office/officeart/2008/layout/HorizontalMultiLevelHierarchy"/>
    <dgm:cxn modelId="{FAD88CD0-20EB-49F4-88F5-15B38BC7D064}" type="presParOf" srcId="{CEEAAF28-AD4C-4C9E-B9F3-262A1C11CDC9}" destId="{6714A944-31A0-4AA7-9D56-7EF5C2E4EF1E}" srcOrd="1" destOrd="0" presId="urn:microsoft.com/office/officeart/2008/layout/HorizontalMultiLevelHierarchy"/>
    <dgm:cxn modelId="{03787ED7-2F0E-424C-8768-1F906A80BDD4}" type="presParOf" srcId="{4FA4E8DF-A3DC-4C85-A249-9C37B0401D07}" destId="{54FFEB4C-82A2-4691-B714-C24A77AF994F}" srcOrd="6" destOrd="0" presId="urn:microsoft.com/office/officeart/2008/layout/HorizontalMultiLevelHierarchy"/>
    <dgm:cxn modelId="{5F7C0D58-CCC9-4D98-B09E-45887B25F9FA}" type="presParOf" srcId="{54FFEB4C-82A2-4691-B714-C24A77AF994F}" destId="{4EDF6915-844C-44A4-AF3B-2FE4C5EBF258}" srcOrd="0" destOrd="0" presId="urn:microsoft.com/office/officeart/2008/layout/HorizontalMultiLevelHierarchy"/>
    <dgm:cxn modelId="{E37DA26B-5F2E-4C6E-95AB-92786BA6255C}" type="presParOf" srcId="{4FA4E8DF-A3DC-4C85-A249-9C37B0401D07}" destId="{EC14AFD8-33C1-497C-B3D7-EB3CAD915479}" srcOrd="7" destOrd="0" presId="urn:microsoft.com/office/officeart/2008/layout/HorizontalMultiLevelHierarchy"/>
    <dgm:cxn modelId="{0306450D-40A4-47D8-904D-99C9EB2FDBE4}" type="presParOf" srcId="{EC14AFD8-33C1-497C-B3D7-EB3CAD915479}" destId="{CB383B83-F1D3-49FC-A8D3-799CA74BA11A}" srcOrd="0" destOrd="0" presId="urn:microsoft.com/office/officeart/2008/layout/HorizontalMultiLevelHierarchy"/>
    <dgm:cxn modelId="{B2AACE3C-0312-4FB4-8085-95CAF85E2D71}" type="presParOf" srcId="{EC14AFD8-33C1-497C-B3D7-EB3CAD915479}" destId="{5269DD66-95AE-4AC8-8509-05886259CD81}" srcOrd="1" destOrd="0" presId="urn:microsoft.com/office/officeart/2008/layout/HorizontalMultiLevelHierarchy"/>
    <dgm:cxn modelId="{827D2C74-9691-4688-8222-A954C237DB7A}" type="presParOf" srcId="{4FA4E8DF-A3DC-4C85-A249-9C37B0401D07}" destId="{72A50179-CB82-43C8-A2BF-B423803BC77A}" srcOrd="8" destOrd="0" presId="urn:microsoft.com/office/officeart/2008/layout/HorizontalMultiLevelHierarchy"/>
    <dgm:cxn modelId="{9C162894-2197-4ED2-82D8-A011842D5C8D}" type="presParOf" srcId="{72A50179-CB82-43C8-A2BF-B423803BC77A}" destId="{5BC84525-5153-4B29-899A-62BBC39C4F28}" srcOrd="0" destOrd="0" presId="urn:microsoft.com/office/officeart/2008/layout/HorizontalMultiLevelHierarchy"/>
    <dgm:cxn modelId="{375FD096-FCF6-47D9-B5D8-1A95BF41087D}" type="presParOf" srcId="{4FA4E8DF-A3DC-4C85-A249-9C37B0401D07}" destId="{5845A218-36A9-4119-BE9A-766E24CA6D55}" srcOrd="9" destOrd="0" presId="urn:microsoft.com/office/officeart/2008/layout/HorizontalMultiLevelHierarchy"/>
    <dgm:cxn modelId="{BC419D42-6884-4630-A6E2-FB08FBB8CE00}" type="presParOf" srcId="{5845A218-36A9-4119-BE9A-766E24CA6D55}" destId="{B29CFD73-1A97-44CA-BDD3-840B4817B10E}" srcOrd="0" destOrd="0" presId="urn:microsoft.com/office/officeart/2008/layout/HorizontalMultiLevelHierarchy"/>
    <dgm:cxn modelId="{8F046A1F-3CD7-45E1-9937-D6C65A88C387}" type="presParOf" srcId="{5845A218-36A9-4119-BE9A-766E24CA6D55}" destId="{9F12BBFE-21C2-43AF-A8E7-7ACAABCF5997}" srcOrd="1" destOrd="0" presId="urn:microsoft.com/office/officeart/2008/layout/HorizontalMultiLevelHierarchy"/>
    <dgm:cxn modelId="{0ECE3442-BE72-428D-8619-66741913D464}" type="presParOf" srcId="{4FA4E8DF-A3DC-4C85-A249-9C37B0401D07}" destId="{CEE080B7-9E4D-4D9F-91EF-6CE1EA948A5C}" srcOrd="10" destOrd="0" presId="urn:microsoft.com/office/officeart/2008/layout/HorizontalMultiLevelHierarchy"/>
    <dgm:cxn modelId="{4621CC84-BEBD-4100-AC9B-834901432615}" type="presParOf" srcId="{CEE080B7-9E4D-4D9F-91EF-6CE1EA948A5C}" destId="{FF51ED03-5708-48A2-ADBA-9E3E885707DF}" srcOrd="0" destOrd="0" presId="urn:microsoft.com/office/officeart/2008/layout/HorizontalMultiLevelHierarchy"/>
    <dgm:cxn modelId="{FAA2CCD5-4C6C-409F-AA7E-022BE7A9AB9C}" type="presParOf" srcId="{4FA4E8DF-A3DC-4C85-A249-9C37B0401D07}" destId="{65B27094-0F88-40AF-A04F-71168263825A}" srcOrd="11" destOrd="0" presId="urn:microsoft.com/office/officeart/2008/layout/HorizontalMultiLevelHierarchy"/>
    <dgm:cxn modelId="{FF7DE48F-9E13-42F1-A96D-B32445B68271}" type="presParOf" srcId="{65B27094-0F88-40AF-A04F-71168263825A}" destId="{343AFCDD-B5B1-4DE8-92DD-A7854BC9DF9C}" srcOrd="0" destOrd="0" presId="urn:microsoft.com/office/officeart/2008/layout/HorizontalMultiLevelHierarchy"/>
    <dgm:cxn modelId="{FD66FE85-8A33-449A-922D-20130FE2DD43}" type="presParOf" srcId="{65B27094-0F88-40AF-A04F-71168263825A}" destId="{FFAE1EDB-691C-4823-AEE3-937CEE1546FF}" srcOrd="1" destOrd="0" presId="urn:microsoft.com/office/officeart/2008/layout/HorizontalMultiLevelHierarchy"/>
    <dgm:cxn modelId="{8794159F-B295-4E33-AABB-D41A97F41A36}" type="presParOf" srcId="{4FA4E8DF-A3DC-4C85-A249-9C37B0401D07}" destId="{CDC6D1B5-AA61-43C4-A693-7D1C02337C0B}" srcOrd="12" destOrd="0" presId="urn:microsoft.com/office/officeart/2008/layout/HorizontalMultiLevelHierarchy"/>
    <dgm:cxn modelId="{CF0DF51B-2577-469C-8F45-7D0B6B7250DB}" type="presParOf" srcId="{CDC6D1B5-AA61-43C4-A693-7D1C02337C0B}" destId="{12687956-B6BF-45E6-A4B7-047C7ACA8166}" srcOrd="0" destOrd="0" presId="urn:microsoft.com/office/officeart/2008/layout/HorizontalMultiLevelHierarchy"/>
    <dgm:cxn modelId="{6AA182D4-A01C-4BC8-9933-F05D8B1D7495}" type="presParOf" srcId="{4FA4E8DF-A3DC-4C85-A249-9C37B0401D07}" destId="{F5B937AF-5C2B-4D5F-BA77-7E42483D9165}" srcOrd="13" destOrd="0" presId="urn:microsoft.com/office/officeart/2008/layout/HorizontalMultiLevelHierarchy"/>
    <dgm:cxn modelId="{68E4FDBE-01F9-4CF1-A885-3FC937D50431}" type="presParOf" srcId="{F5B937AF-5C2B-4D5F-BA77-7E42483D9165}" destId="{F4E32954-5BCB-4F8D-9A37-BF4063F0BAF1}" srcOrd="0" destOrd="0" presId="urn:microsoft.com/office/officeart/2008/layout/HorizontalMultiLevelHierarchy"/>
    <dgm:cxn modelId="{BEEFD2D0-1C0C-4041-A00D-36BCAEFC3929}" type="presParOf" srcId="{F5B937AF-5C2B-4D5F-BA77-7E42483D9165}" destId="{3D2308DC-855F-4F53-9EC2-D38104D917DC}" srcOrd="1" destOrd="0" presId="urn:microsoft.com/office/officeart/2008/layout/HorizontalMultiLevelHierarchy"/>
    <dgm:cxn modelId="{72A83FBC-C242-4273-AEAF-A9E75344DF45}" type="presParOf" srcId="{4FA4E8DF-A3DC-4C85-A249-9C37B0401D07}" destId="{7CA97C18-050B-44D0-923D-95C60181D479}" srcOrd="14" destOrd="0" presId="urn:microsoft.com/office/officeart/2008/layout/HorizontalMultiLevelHierarchy"/>
    <dgm:cxn modelId="{CFFDC4E5-58E3-400B-8CBC-8EA192B922B6}" type="presParOf" srcId="{7CA97C18-050B-44D0-923D-95C60181D479}" destId="{39055E86-24F0-48B6-B0A2-5E9AB176488F}" srcOrd="0" destOrd="0" presId="urn:microsoft.com/office/officeart/2008/layout/HorizontalMultiLevelHierarchy"/>
    <dgm:cxn modelId="{1CC20D6A-269A-4999-84AE-A5D32585CCE9}" type="presParOf" srcId="{4FA4E8DF-A3DC-4C85-A249-9C37B0401D07}" destId="{89074491-21AF-494D-BC30-4F2F0F278ACE}" srcOrd="15" destOrd="0" presId="urn:microsoft.com/office/officeart/2008/layout/HorizontalMultiLevelHierarchy"/>
    <dgm:cxn modelId="{EB4B015D-8C9E-467B-A1A1-726DAB291B39}" type="presParOf" srcId="{89074491-21AF-494D-BC30-4F2F0F278ACE}" destId="{E903B2F5-E1C2-4011-A0E9-841199ED873F}" srcOrd="0" destOrd="0" presId="urn:microsoft.com/office/officeart/2008/layout/HorizontalMultiLevelHierarchy"/>
    <dgm:cxn modelId="{FEE74183-E973-4A70-8E8F-023986821FD4}" type="presParOf" srcId="{89074491-21AF-494D-BC30-4F2F0F278ACE}" destId="{0078E9B1-0F9B-40BF-BCC7-972F429BEA27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A97C18-050B-44D0-923D-95C60181D479}">
      <dsp:nvSpPr>
        <dsp:cNvPr id="0" name=""/>
        <dsp:cNvSpPr/>
      </dsp:nvSpPr>
      <dsp:spPr>
        <a:xfrm>
          <a:off x="1239709" y="2895600"/>
          <a:ext cx="669580" cy="26133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4790" y="0"/>
              </a:lnTo>
              <a:lnTo>
                <a:pt x="334790" y="2613365"/>
              </a:lnTo>
              <a:lnTo>
                <a:pt x="669580" y="2613365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900" kern="1200"/>
        </a:p>
      </dsp:txBody>
      <dsp:txXfrm>
        <a:off x="1507055" y="4134838"/>
        <a:ext cx="134888" cy="134888"/>
      </dsp:txXfrm>
    </dsp:sp>
    <dsp:sp modelId="{CDC6D1B5-AA61-43C4-A693-7D1C02337C0B}">
      <dsp:nvSpPr>
        <dsp:cNvPr id="0" name=""/>
        <dsp:cNvSpPr/>
      </dsp:nvSpPr>
      <dsp:spPr>
        <a:xfrm>
          <a:off x="1239709" y="2895600"/>
          <a:ext cx="669580" cy="18791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4790" y="0"/>
              </a:lnTo>
              <a:lnTo>
                <a:pt x="334790" y="1879126"/>
              </a:lnTo>
              <a:lnTo>
                <a:pt x="669580" y="1879126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700" kern="1200"/>
        </a:p>
      </dsp:txBody>
      <dsp:txXfrm>
        <a:off x="1524628" y="3785291"/>
        <a:ext cx="99742" cy="99742"/>
      </dsp:txXfrm>
    </dsp:sp>
    <dsp:sp modelId="{CEE080B7-9E4D-4D9F-91EF-6CE1EA948A5C}">
      <dsp:nvSpPr>
        <dsp:cNvPr id="0" name=""/>
        <dsp:cNvSpPr/>
      </dsp:nvSpPr>
      <dsp:spPr>
        <a:xfrm>
          <a:off x="1239709" y="2895600"/>
          <a:ext cx="669580" cy="11186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4790" y="0"/>
              </a:lnTo>
              <a:lnTo>
                <a:pt x="334790" y="1118623"/>
              </a:lnTo>
              <a:lnTo>
                <a:pt x="669580" y="1118623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541906" y="3422318"/>
        <a:ext cx="65185" cy="65185"/>
      </dsp:txXfrm>
    </dsp:sp>
    <dsp:sp modelId="{72A50179-CB82-43C8-A2BF-B423803BC77A}">
      <dsp:nvSpPr>
        <dsp:cNvPr id="0" name=""/>
        <dsp:cNvSpPr/>
      </dsp:nvSpPr>
      <dsp:spPr>
        <a:xfrm>
          <a:off x="1239709" y="2895600"/>
          <a:ext cx="669580" cy="3451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4790" y="0"/>
              </a:lnTo>
              <a:lnTo>
                <a:pt x="334790" y="345142"/>
              </a:lnTo>
              <a:lnTo>
                <a:pt x="669580" y="345142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555667" y="3049338"/>
        <a:ext cx="37665" cy="37665"/>
      </dsp:txXfrm>
    </dsp:sp>
    <dsp:sp modelId="{54FFEB4C-82A2-4691-B714-C24A77AF994F}">
      <dsp:nvSpPr>
        <dsp:cNvPr id="0" name=""/>
        <dsp:cNvSpPr/>
      </dsp:nvSpPr>
      <dsp:spPr>
        <a:xfrm>
          <a:off x="1239709" y="2493526"/>
          <a:ext cx="669580" cy="402073"/>
        </a:xfrm>
        <a:custGeom>
          <a:avLst/>
          <a:gdLst/>
          <a:ahLst/>
          <a:cxnLst/>
          <a:rect l="0" t="0" r="0" b="0"/>
          <a:pathLst>
            <a:path>
              <a:moveTo>
                <a:pt x="0" y="402073"/>
              </a:moveTo>
              <a:lnTo>
                <a:pt x="334790" y="402073"/>
              </a:lnTo>
              <a:lnTo>
                <a:pt x="334790" y="0"/>
              </a:lnTo>
              <a:lnTo>
                <a:pt x="669580" y="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554973" y="2675037"/>
        <a:ext cx="39051" cy="39051"/>
      </dsp:txXfrm>
    </dsp:sp>
    <dsp:sp modelId="{79B34845-E245-40CB-AE21-6C847AAC462C}">
      <dsp:nvSpPr>
        <dsp:cNvPr id="0" name=""/>
        <dsp:cNvSpPr/>
      </dsp:nvSpPr>
      <dsp:spPr>
        <a:xfrm>
          <a:off x="1239709" y="1756429"/>
          <a:ext cx="669580" cy="1139170"/>
        </a:xfrm>
        <a:custGeom>
          <a:avLst/>
          <a:gdLst/>
          <a:ahLst/>
          <a:cxnLst/>
          <a:rect l="0" t="0" r="0" b="0"/>
          <a:pathLst>
            <a:path>
              <a:moveTo>
                <a:pt x="0" y="1139170"/>
              </a:moveTo>
              <a:lnTo>
                <a:pt x="334790" y="1139170"/>
              </a:lnTo>
              <a:lnTo>
                <a:pt x="334790" y="0"/>
              </a:lnTo>
              <a:lnTo>
                <a:pt x="669580" y="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541465" y="2292980"/>
        <a:ext cx="66069" cy="66069"/>
      </dsp:txXfrm>
    </dsp:sp>
    <dsp:sp modelId="{1F2DE504-8BF2-4004-9F6D-13BA0EE7B7F7}">
      <dsp:nvSpPr>
        <dsp:cNvPr id="0" name=""/>
        <dsp:cNvSpPr/>
      </dsp:nvSpPr>
      <dsp:spPr>
        <a:xfrm>
          <a:off x="1239709" y="1019331"/>
          <a:ext cx="669580" cy="1876268"/>
        </a:xfrm>
        <a:custGeom>
          <a:avLst/>
          <a:gdLst/>
          <a:ahLst/>
          <a:cxnLst/>
          <a:rect l="0" t="0" r="0" b="0"/>
          <a:pathLst>
            <a:path>
              <a:moveTo>
                <a:pt x="0" y="1876268"/>
              </a:moveTo>
              <a:lnTo>
                <a:pt x="334790" y="1876268"/>
              </a:lnTo>
              <a:lnTo>
                <a:pt x="334790" y="0"/>
              </a:lnTo>
              <a:lnTo>
                <a:pt x="669580" y="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700" kern="1200"/>
        </a:p>
      </dsp:txBody>
      <dsp:txXfrm>
        <a:off x="1524695" y="1907661"/>
        <a:ext cx="99608" cy="99608"/>
      </dsp:txXfrm>
    </dsp:sp>
    <dsp:sp modelId="{7AFD4FCC-D239-4F10-B72C-95833A40454C}">
      <dsp:nvSpPr>
        <dsp:cNvPr id="0" name=""/>
        <dsp:cNvSpPr/>
      </dsp:nvSpPr>
      <dsp:spPr>
        <a:xfrm>
          <a:off x="1239709" y="282234"/>
          <a:ext cx="669580" cy="2613365"/>
        </a:xfrm>
        <a:custGeom>
          <a:avLst/>
          <a:gdLst/>
          <a:ahLst/>
          <a:cxnLst/>
          <a:rect l="0" t="0" r="0" b="0"/>
          <a:pathLst>
            <a:path>
              <a:moveTo>
                <a:pt x="0" y="2613365"/>
              </a:moveTo>
              <a:lnTo>
                <a:pt x="334790" y="2613365"/>
              </a:lnTo>
              <a:lnTo>
                <a:pt x="334790" y="0"/>
              </a:lnTo>
              <a:lnTo>
                <a:pt x="669580" y="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900" kern="1200"/>
        </a:p>
      </dsp:txBody>
      <dsp:txXfrm>
        <a:off x="1507055" y="1521472"/>
        <a:ext cx="134888" cy="134888"/>
      </dsp:txXfrm>
    </dsp:sp>
    <dsp:sp modelId="{CBFB5432-8FA7-472E-ADCE-454D8A3252FE}">
      <dsp:nvSpPr>
        <dsp:cNvPr id="0" name=""/>
        <dsp:cNvSpPr/>
      </dsp:nvSpPr>
      <dsp:spPr>
        <a:xfrm rot="16200000">
          <a:off x="-1874198" y="2275745"/>
          <a:ext cx="4988105" cy="123970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vert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 dirty="0">
              <a:solidFill>
                <a:schemeClr val="tx1"/>
              </a:solidFill>
            </a:rPr>
            <a:t>Исполнение бюджета с 1 января по 31 января</a:t>
          </a:r>
        </a:p>
      </dsp:txBody>
      <dsp:txXfrm>
        <a:off x="-1874198" y="2275745"/>
        <a:ext cx="4988105" cy="1239709"/>
      </dsp:txXfrm>
    </dsp:sp>
    <dsp:sp modelId="{58F9594C-A3E3-4379-8858-89E5E4EEF365}">
      <dsp:nvSpPr>
        <dsp:cNvPr id="0" name=""/>
        <dsp:cNvSpPr/>
      </dsp:nvSpPr>
      <dsp:spPr>
        <a:xfrm>
          <a:off x="1909289" y="40615"/>
          <a:ext cx="6744148" cy="48323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chemeClr val="tx1"/>
              </a:solidFill>
            </a:rPr>
            <a:t>1) Бюджетный кодекс</a:t>
          </a:r>
        </a:p>
      </dsp:txBody>
      <dsp:txXfrm>
        <a:off x="1909289" y="40615"/>
        <a:ext cx="6744148" cy="483237"/>
      </dsp:txXfrm>
    </dsp:sp>
    <dsp:sp modelId="{53ADDF70-14FD-4C47-A7D9-0191B9F15DD4}">
      <dsp:nvSpPr>
        <dsp:cNvPr id="0" name=""/>
        <dsp:cNvSpPr/>
      </dsp:nvSpPr>
      <dsp:spPr>
        <a:xfrm>
          <a:off x="1909289" y="777713"/>
          <a:ext cx="6744148" cy="48323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chemeClr val="tx1"/>
              </a:solidFill>
            </a:rPr>
            <a:t>2) Закон о Республиканском бюджете и решение о местном бюджете</a:t>
          </a:r>
        </a:p>
      </dsp:txBody>
      <dsp:txXfrm>
        <a:off x="1909289" y="777713"/>
        <a:ext cx="6744148" cy="483237"/>
      </dsp:txXfrm>
    </dsp:sp>
    <dsp:sp modelId="{BA18DFEC-E424-4959-BC08-ACAC33849D21}">
      <dsp:nvSpPr>
        <dsp:cNvPr id="0" name=""/>
        <dsp:cNvSpPr/>
      </dsp:nvSpPr>
      <dsp:spPr>
        <a:xfrm>
          <a:off x="1909289" y="1514810"/>
          <a:ext cx="6744148" cy="48323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chemeClr val="tx1"/>
              </a:solidFill>
            </a:rPr>
            <a:t>3) Постановление Правительства Республики Казахстан  или акимата о реализации закона  о республиканском бюджете или решения маслихата о местном бюджете</a:t>
          </a:r>
        </a:p>
      </dsp:txBody>
      <dsp:txXfrm>
        <a:off x="1909289" y="1514810"/>
        <a:ext cx="6744148" cy="483237"/>
      </dsp:txXfrm>
    </dsp:sp>
    <dsp:sp modelId="{CB383B83-F1D3-49FC-A8D3-799CA74BA11A}">
      <dsp:nvSpPr>
        <dsp:cNvPr id="0" name=""/>
        <dsp:cNvSpPr/>
      </dsp:nvSpPr>
      <dsp:spPr>
        <a:xfrm>
          <a:off x="1909289" y="2251907"/>
          <a:ext cx="6744148" cy="48323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chemeClr val="tx1"/>
              </a:solidFill>
            </a:rPr>
            <a:t>4) Бюджетные программы государственных органов</a:t>
          </a:r>
        </a:p>
      </dsp:txBody>
      <dsp:txXfrm>
        <a:off x="1909289" y="2251907"/>
        <a:ext cx="6744148" cy="483237"/>
      </dsp:txXfrm>
    </dsp:sp>
    <dsp:sp modelId="{B29CFD73-1A97-44CA-BDD3-840B4817B10E}">
      <dsp:nvSpPr>
        <dsp:cNvPr id="0" name=""/>
        <dsp:cNvSpPr/>
      </dsp:nvSpPr>
      <dsp:spPr>
        <a:xfrm>
          <a:off x="1909289" y="2989005"/>
          <a:ext cx="6774058" cy="50347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chemeClr val="tx1"/>
              </a:solidFill>
            </a:rPr>
            <a:t>5) Сводный план финансирования по обязательствам, сводный план поступлений и финансирования по платежам</a:t>
          </a:r>
        </a:p>
      </dsp:txBody>
      <dsp:txXfrm>
        <a:off x="1909289" y="2989005"/>
        <a:ext cx="6774058" cy="503475"/>
      </dsp:txXfrm>
    </dsp:sp>
    <dsp:sp modelId="{343AFCDD-B5B1-4DE8-92DD-A7854BC9DF9C}">
      <dsp:nvSpPr>
        <dsp:cNvPr id="0" name=""/>
        <dsp:cNvSpPr/>
      </dsp:nvSpPr>
      <dsp:spPr>
        <a:xfrm>
          <a:off x="1909289" y="3746340"/>
          <a:ext cx="6738220" cy="535766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chemeClr val="tx1"/>
              </a:solidFill>
            </a:rPr>
            <a:t>6) Планы финансирования по обязательствам и платежам администратора бюджетных программ</a:t>
          </a:r>
        </a:p>
      </dsp:txBody>
      <dsp:txXfrm>
        <a:off x="1909289" y="3746340"/>
        <a:ext cx="6738220" cy="535766"/>
      </dsp:txXfrm>
    </dsp:sp>
    <dsp:sp modelId="{F4E32954-5BCB-4F8D-9A37-BF4063F0BAF1}">
      <dsp:nvSpPr>
        <dsp:cNvPr id="0" name=""/>
        <dsp:cNvSpPr/>
      </dsp:nvSpPr>
      <dsp:spPr>
        <a:xfrm>
          <a:off x="1909289" y="4535966"/>
          <a:ext cx="6744148" cy="47752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chemeClr val="tx1"/>
              </a:solidFill>
            </a:rPr>
            <a:t>7) Индивидуальные планы финансирования по обязательствам и платежам государственных учреждений</a:t>
          </a:r>
        </a:p>
      </dsp:txBody>
      <dsp:txXfrm>
        <a:off x="1909289" y="4535966"/>
        <a:ext cx="6744148" cy="477520"/>
      </dsp:txXfrm>
    </dsp:sp>
    <dsp:sp modelId="{E903B2F5-E1C2-4011-A0E9-841199ED873F}">
      <dsp:nvSpPr>
        <dsp:cNvPr id="0" name=""/>
        <dsp:cNvSpPr/>
      </dsp:nvSpPr>
      <dsp:spPr>
        <a:xfrm>
          <a:off x="1909289" y="5267346"/>
          <a:ext cx="6744148" cy="48323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>
              <a:solidFill>
                <a:schemeClr val="tx1"/>
              </a:solidFill>
            </a:rPr>
            <a:t>8) </a:t>
          </a:r>
          <a:r>
            <a:rPr lang="ru-RU" sz="1400" b="1" kern="1200" dirty="0">
              <a:solidFill>
                <a:schemeClr val="tx1"/>
              </a:solidFill>
            </a:rPr>
            <a:t>НПА, определяющие порядок исполнения бюджета в соответствии с Бюджетным кодексом</a:t>
          </a:r>
        </a:p>
      </dsp:txBody>
      <dsp:txXfrm>
        <a:off x="1909289" y="5267346"/>
        <a:ext cx="6744148" cy="4832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532" tIns="46266" rIns="92532" bIns="4626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532" tIns="46266" rIns="92532" bIns="4626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1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8800"/>
            <a:ext cx="297180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532" tIns="46266" rIns="92532" bIns="46266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1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9448800"/>
            <a:ext cx="297180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532" tIns="46266" rIns="92532" bIns="4626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A1EF82E-CBFE-403E-B37E-6C4650BD316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377441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532" tIns="46266" rIns="92532" bIns="4626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532" tIns="46266" rIns="92532" bIns="4626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41388" y="746125"/>
            <a:ext cx="4975225" cy="3730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9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724400"/>
            <a:ext cx="5486400" cy="44767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532" tIns="46266" rIns="92532" bIns="4626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149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8800"/>
            <a:ext cx="297180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532" tIns="46266" rIns="92532" bIns="46266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9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9448800"/>
            <a:ext cx="297180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532" tIns="46266" rIns="92532" bIns="4626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0435CBA-D727-4559-99C5-70B3981DCDB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565638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435CBA-D727-4559-99C5-70B3981DCDB8}" type="slidenum">
              <a:rPr lang="ru-RU" altLang="ru-RU" smtClean="0"/>
              <a:pPr>
                <a:defRPr/>
              </a:pPr>
              <a:t>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663885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>
              <a:latin typeface="Arial" charset="0"/>
            </a:endParaRPr>
          </a:p>
        </p:txBody>
      </p:sp>
      <p:sp>
        <p:nvSpPr>
          <p:cNvPr id="15364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651391FD-F509-42E4-A571-FEF1B1AE1ED3}" type="slidenum">
              <a:rPr lang="ru-RU" altLang="ru-RU" smtClean="0"/>
              <a:pPr/>
              <a:t>6</a:t>
            </a:fld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795967-7CA7-463E-89C5-4849BE561C0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FAE69-5C80-427B-8CD5-F89256E40B3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F14E2F-9270-4FFE-BB90-5F1EEBA3BFA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D159BB-E92E-4B54-96C5-01D23B29F68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FE1368-5117-4E88-B9F6-D6EEEA107A5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160FD1-9B58-4423-A353-FE109CE92A3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C33ED2-4C9A-455F-8634-605C49DD3B8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204284-F1BD-4B19-80D1-E41B22569E7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37E5B8-0BAE-4177-BD77-C5630906B9B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B46B56-2F3B-47C6-A749-9B0D20CF035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5E6DE3-AA1B-490F-8749-0CD848EB4DD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F4C691C2-4B0A-4210-BDDD-D7CD291A6CB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523641" r:id="rId1"/>
    <p:sldLayoutId id="2147523642" r:id="rId2"/>
    <p:sldLayoutId id="2147523643" r:id="rId3"/>
    <p:sldLayoutId id="2147523644" r:id="rId4"/>
    <p:sldLayoutId id="2147523645" r:id="rId5"/>
    <p:sldLayoutId id="2147523646" r:id="rId6"/>
    <p:sldLayoutId id="2147523647" r:id="rId7"/>
    <p:sldLayoutId id="2147523648" r:id="rId8"/>
    <p:sldLayoutId id="2147523649" r:id="rId9"/>
    <p:sldLayoutId id="2147523650" r:id="rId10"/>
    <p:sldLayoutId id="214752365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 descr="C:\Users\User\Desktop\фы-0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Заголовок 1"/>
          <p:cNvSpPr txBox="1">
            <a:spLocks/>
          </p:cNvSpPr>
          <p:nvPr/>
        </p:nvSpPr>
        <p:spPr bwMode="auto">
          <a:xfrm>
            <a:off x="304800" y="2438400"/>
            <a:ext cx="8610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ru-RU" altLang="ru-RU" sz="6000" b="1" dirty="0">
                <a:solidFill>
                  <a:srgbClr val="0000FF"/>
                </a:solidFill>
                <a:latin typeface="Calibri" pitchFamily="34" charset="0"/>
              </a:rPr>
              <a:t>Исполнение бюджета </a:t>
            </a:r>
            <a:r>
              <a:rPr lang="ru-RU" altLang="ru-RU" sz="6000" b="1" dirty="0">
                <a:solidFill>
                  <a:srgbClr val="0000FF"/>
                </a:solidFill>
              </a:rPr>
              <a:t>Уалихановского района на 1.01.2026 г.</a:t>
            </a:r>
            <a:endParaRPr lang="ru-RU" altLang="ru-RU" sz="6000" b="1" dirty="0">
              <a:solidFill>
                <a:srgbClr val="0000FF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C:\Users\User\Desktop\фы-0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" name="Схема 2"/>
          <p:cNvGraphicFramePr/>
          <p:nvPr/>
        </p:nvGraphicFramePr>
        <p:xfrm>
          <a:off x="304800" y="762000"/>
          <a:ext cx="8686800" cy="579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076" name="Заголовок 1"/>
          <p:cNvSpPr>
            <a:spLocks noGrp="1"/>
          </p:cNvSpPr>
          <p:nvPr>
            <p:ph type="title"/>
          </p:nvPr>
        </p:nvSpPr>
        <p:spPr>
          <a:xfrm>
            <a:off x="304800" y="76200"/>
            <a:ext cx="8610600" cy="457200"/>
          </a:xfrm>
        </p:spPr>
        <p:txBody>
          <a:bodyPr/>
          <a:lstStyle/>
          <a:p>
            <a:pPr eaLnBrk="1" hangingPunct="1"/>
            <a:r>
              <a:rPr lang="ru-RU" altLang="ru-RU" sz="2000" b="1">
                <a:solidFill>
                  <a:srgbClr val="0033CC"/>
                </a:solidFill>
              </a:rPr>
              <a:t>Основные документы по исполнению бюджета</a:t>
            </a:r>
            <a:endParaRPr lang="ru-RU" altLang="ru-RU" sz="2000" b="1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C:\Users\User\Desktop\фы-0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Заголовок 1"/>
          <p:cNvSpPr>
            <a:spLocks noGrp="1"/>
          </p:cNvSpPr>
          <p:nvPr>
            <p:ph type="title"/>
          </p:nvPr>
        </p:nvSpPr>
        <p:spPr>
          <a:xfrm>
            <a:off x="3886200" y="304800"/>
            <a:ext cx="4648200" cy="628650"/>
          </a:xfrm>
        </p:spPr>
        <p:txBody>
          <a:bodyPr/>
          <a:lstStyle/>
          <a:p>
            <a:pPr eaLnBrk="1" hangingPunct="1"/>
            <a:r>
              <a:rPr lang="ru-RU" altLang="ru-RU" sz="2000" b="1">
                <a:solidFill>
                  <a:srgbClr val="0033CC"/>
                </a:solidFill>
              </a:rPr>
              <a:t>Исполнение бюджета  </a:t>
            </a:r>
            <a:r>
              <a:rPr lang="ru-RU" altLang="ru-RU" sz="2000" b="1" u="sng">
                <a:solidFill>
                  <a:srgbClr val="0033CC"/>
                </a:solidFill>
              </a:rPr>
              <a:t>Уалихановского района </a:t>
            </a:r>
            <a:r>
              <a:rPr lang="ru-RU" altLang="ru-RU" sz="2000" b="1">
                <a:solidFill>
                  <a:srgbClr val="0033CC"/>
                </a:solidFill>
              </a:rPr>
              <a:t>по доходам </a:t>
            </a:r>
            <a:endParaRPr lang="ru-RU" altLang="ru-RU" sz="2000" b="1"/>
          </a:p>
        </p:txBody>
      </p:sp>
      <p:graphicFrame>
        <p:nvGraphicFramePr>
          <p:cNvPr id="5" name="Group 12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9124390"/>
              </p:ext>
            </p:extLst>
          </p:nvPr>
        </p:nvGraphicFramePr>
        <p:xfrm>
          <a:off x="233363" y="1290638"/>
          <a:ext cx="8758238" cy="5173664"/>
        </p:xfrm>
        <a:graphic>
          <a:graphicData uri="http://schemas.openxmlformats.org/drawingml/2006/table">
            <a:tbl>
              <a:tblPr/>
              <a:tblGrid>
                <a:gridCol w="27640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45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67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334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2233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61452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82" marB="4568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Фактическое исполнение</a:t>
                      </a:r>
                    </a:p>
                  </a:txBody>
                  <a:tcPr marL="91447" marR="91447" marT="45675" marB="4567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Отчетный период 2025 года</a:t>
                      </a:r>
                    </a:p>
                  </a:txBody>
                  <a:tcPr marL="91447" marR="91447" marT="45675" marB="4567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04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 года</a:t>
                      </a:r>
                    </a:p>
                  </a:txBody>
                  <a:tcPr marL="91447" marR="91447" marT="45666" marB="4566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года</a:t>
                      </a:r>
                    </a:p>
                  </a:txBody>
                  <a:tcPr marL="91447" marR="91447" marT="45666" marB="4566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года</a:t>
                      </a:r>
                    </a:p>
                  </a:txBody>
                  <a:tcPr marL="91447" marR="91447" marT="45666" marB="4566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Годовой план</a:t>
                      </a:r>
                    </a:p>
                  </a:txBody>
                  <a:tcPr marL="91447" marR="91447" marT="45666" marB="4566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 на 1.12</a:t>
                      </a:r>
                    </a:p>
                  </a:txBody>
                  <a:tcPr marL="91447" marR="91447" marT="45666" marB="4566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 на 1.12</a:t>
                      </a:r>
                    </a:p>
                  </a:txBody>
                  <a:tcPr marL="91447" marR="91447" marT="45666" marB="4566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исп. (год)</a:t>
                      </a:r>
                    </a:p>
                  </a:txBody>
                  <a:tcPr marL="91447" marR="91447" marT="45666" marB="4566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исп. (1.12)</a:t>
                      </a:r>
                    </a:p>
                  </a:txBody>
                  <a:tcPr marL="91447" marR="91447" marT="45666" marB="4566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833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ВСЕГО ДОХОДЫ:</a:t>
                      </a:r>
                    </a:p>
                  </a:txBody>
                  <a:tcPr marL="9525" marR="9525" marT="95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4 769,985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7 021,790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4 937,400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4 239,865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4 239,865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4 425,495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603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Собственные доходы, учитываемые НК</a:t>
                      </a:r>
                    </a:p>
                  </a:txBody>
                  <a:tcPr marL="9525" marR="9525" marT="95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764,820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850,623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816,490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945,213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945,213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1 131,304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833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Другие собственные доходы </a:t>
                      </a:r>
                    </a:p>
                  </a:txBody>
                  <a:tcPr marL="9525" marR="9525" marT="95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53,045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50,151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64,538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52,933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52,933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79,855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660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Поступление</a:t>
                      </a:r>
                      <a:r>
                        <a:rPr lang="ru-RU" sz="14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займов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64,323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50,965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79,378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80,964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80,964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41,526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627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Погашение</a:t>
                      </a:r>
                      <a:r>
                        <a:rPr lang="ru-RU" sz="14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бюджетных кредитов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37,939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33,110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41,958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38,174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38,174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50,229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660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Трансферты - всего</a:t>
                      </a:r>
                    </a:p>
                  </a:txBody>
                  <a:tcPr marL="9525" marR="9525" marT="95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3 849,857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6 036,942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3 935,036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3 122,582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3 122,582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3 122,582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731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Субвенция</a:t>
                      </a:r>
                    </a:p>
                  </a:txBody>
                  <a:tcPr marL="9525" marR="9525" marT="95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3 035,885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2 031,812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1 909,127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1 576,267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1 576,267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1 576,267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488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Целевые трансферты</a:t>
                      </a:r>
                    </a:p>
                  </a:txBody>
                  <a:tcPr marL="9525" marR="9525" marT="95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813,972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4 005,130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2 025,909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1 546,315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1 546,315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1 546,315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788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                  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текущие</a:t>
                      </a:r>
                    </a:p>
                  </a:txBody>
                  <a:tcPr marL="9525" marR="9525" marT="95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813,972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1 256,585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1 251,768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1 192,787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1 192,787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1 192,787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482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                 на развитие</a:t>
                      </a:r>
                    </a:p>
                  </a:txBody>
                  <a:tcPr marL="9525" marR="9525" marT="95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2 748,545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774,142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353,527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353,527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353,527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6" name="Прямоугольник 2"/>
          <p:cNvSpPr>
            <a:spLocks noChangeArrowheads="1"/>
          </p:cNvSpPr>
          <p:nvPr/>
        </p:nvSpPr>
        <p:spPr bwMode="auto">
          <a:xfrm>
            <a:off x="8208963" y="1033463"/>
            <a:ext cx="935037" cy="26193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050" i="1" dirty="0">
                <a:solidFill>
                  <a:srgbClr val="0000FF"/>
                </a:solidFill>
              </a:rPr>
              <a:t>млн. тенге</a:t>
            </a:r>
            <a:endParaRPr lang="ru-RU" sz="1050" i="1" dirty="0"/>
          </a:p>
        </p:txBody>
      </p:sp>
      <p:sp>
        <p:nvSpPr>
          <p:cNvPr id="4226" name="AutoShape 174" descr="Картинки по запросу картинки бюджет"/>
          <p:cNvSpPr>
            <a:spLocks noChangeAspect="1" noChangeArrowheads="1"/>
          </p:cNvSpPr>
          <p:nvPr/>
        </p:nvSpPr>
        <p:spPr bwMode="auto">
          <a:xfrm>
            <a:off x="134938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altLang="ru-RU"/>
          </a:p>
        </p:txBody>
      </p:sp>
      <p:pic>
        <p:nvPicPr>
          <p:cNvPr id="4227" name="Picture 176" descr="Картинки по запросу картинки бюджет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9738" y="82550"/>
            <a:ext cx="1298575" cy="973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28" name="Picture 178" descr="Картинки по запросу картинки бюджет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52600" y="228600"/>
            <a:ext cx="1524000" cy="105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 descr="C:\Users\User\Desktop\фы-0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Заголовок 1"/>
          <p:cNvSpPr>
            <a:spLocks noGrp="1"/>
          </p:cNvSpPr>
          <p:nvPr>
            <p:ph type="title"/>
          </p:nvPr>
        </p:nvSpPr>
        <p:spPr>
          <a:xfrm>
            <a:off x="3886200" y="76200"/>
            <a:ext cx="5029200" cy="1143000"/>
          </a:xfrm>
        </p:spPr>
        <p:txBody>
          <a:bodyPr/>
          <a:lstStyle/>
          <a:p>
            <a:pPr eaLnBrk="1" hangingPunct="1"/>
            <a:r>
              <a:rPr lang="ru-RU" altLang="ru-RU" sz="2000" b="1">
                <a:solidFill>
                  <a:srgbClr val="0033CC"/>
                </a:solidFill>
              </a:rPr>
              <a:t>Исполнение налоговых и неналоговых поступлений, поступлений от продажи основного капитала</a:t>
            </a:r>
            <a:br>
              <a:rPr lang="ru-RU" altLang="ru-RU" sz="2000" b="1">
                <a:solidFill>
                  <a:srgbClr val="0033CC"/>
                </a:solidFill>
              </a:rPr>
            </a:br>
            <a:r>
              <a:rPr lang="ru-RU" altLang="ru-RU" sz="1200" i="1">
                <a:solidFill>
                  <a:srgbClr val="0033CC"/>
                </a:solidFill>
              </a:rPr>
              <a:t>(по источникам поступлений)</a:t>
            </a:r>
            <a:endParaRPr lang="ru-RU" altLang="ru-RU" sz="1200" i="1"/>
          </a:p>
        </p:txBody>
      </p:sp>
      <p:sp>
        <p:nvSpPr>
          <p:cNvPr id="6" name="Прямоугольник 2"/>
          <p:cNvSpPr>
            <a:spLocks noChangeArrowheads="1"/>
          </p:cNvSpPr>
          <p:nvPr/>
        </p:nvSpPr>
        <p:spPr bwMode="auto">
          <a:xfrm>
            <a:off x="8167688" y="881063"/>
            <a:ext cx="935037" cy="26193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050" i="1" dirty="0">
                <a:solidFill>
                  <a:srgbClr val="0000FF"/>
                </a:solidFill>
              </a:rPr>
              <a:t>млн. тенге</a:t>
            </a:r>
            <a:endParaRPr lang="ru-RU" sz="1050" i="1" dirty="0"/>
          </a:p>
        </p:txBody>
      </p:sp>
      <p:pic>
        <p:nvPicPr>
          <p:cNvPr id="5125" name="Picture 170" descr="Картинки по запросу картинки налоги и налогооблож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90500"/>
            <a:ext cx="1431925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172" descr="Картинки по запросу картинки налоги и налогообложение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52600" y="228600"/>
            <a:ext cx="13716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Group 123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1317545400"/>
              </p:ext>
            </p:extLst>
          </p:nvPr>
        </p:nvGraphicFramePr>
        <p:xfrm>
          <a:off x="82550" y="1266825"/>
          <a:ext cx="8980489" cy="5591170"/>
        </p:xfrm>
        <a:graphic>
          <a:graphicData uri="http://schemas.openxmlformats.org/drawingml/2006/table">
            <a:tbl>
              <a:tblPr/>
              <a:tblGrid>
                <a:gridCol w="24386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82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82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0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82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449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3828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120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0008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72479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6" marR="91456" marT="45672" marB="4567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Фактическое исполнение</a:t>
                      </a:r>
                    </a:p>
                  </a:txBody>
                  <a:tcPr marL="91447" marR="91447" marT="45671" marB="45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Отчетный период 2025 года</a:t>
                      </a:r>
                    </a:p>
                  </a:txBody>
                  <a:tcPr marL="91447" marR="91447" marT="45671" marB="45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851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2022 год</a:t>
                      </a:r>
                    </a:p>
                  </a:txBody>
                  <a:tcPr marL="91456" marR="91456" marT="45672" marB="4567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2023 год</a:t>
                      </a:r>
                    </a:p>
                  </a:txBody>
                  <a:tcPr marL="91456" marR="91456" marT="45672" marB="4567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2024 год</a:t>
                      </a:r>
                    </a:p>
                  </a:txBody>
                  <a:tcPr marL="91456" marR="91456" marT="45672" marB="4567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Годовой план</a:t>
                      </a:r>
                    </a:p>
                  </a:txBody>
                  <a:tcPr marL="91456" marR="91456" marT="45672" marB="4567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 на 1.01</a:t>
                      </a:r>
                    </a:p>
                  </a:txBody>
                  <a:tcPr marL="91456" marR="91456" marT="45672" marB="4567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 на 1.01</a:t>
                      </a:r>
                    </a:p>
                  </a:txBody>
                  <a:tcPr marL="91456" marR="91456" marT="45672" marB="4567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исполнения</a:t>
                      </a:r>
                    </a:p>
                  </a:txBody>
                  <a:tcPr marL="91458" marR="91458" marT="45675" marB="4567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63" marB="4566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851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663" marB="4566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5" marR="91445" marT="45663" marB="4566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5" marR="91445" marT="45663" marB="4566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5" marR="91445" marT="45663" marB="4566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663" marB="4566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663" marB="4566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663" marB="4566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</a:p>
                  </a:txBody>
                  <a:tcPr marL="91458" marR="91458" marT="45675" marB="4567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1.01</a:t>
                      </a:r>
                    </a:p>
                  </a:txBody>
                  <a:tcPr marL="91458" marR="91458" marT="45675" marB="4567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8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 </a:t>
                      </a:r>
                    </a:p>
                  </a:txBody>
                  <a:tcPr marL="91456" marR="91456" marT="45674" marB="4567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817,865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908,725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881,028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998,145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998,145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1 211,159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54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том числе:</a:t>
                      </a:r>
                      <a:endParaRPr kumimoji="0" lang="ru-RU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6" marR="91456" marT="45674" marB="4567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8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Налоговые поступления</a:t>
                      </a:r>
                    </a:p>
                  </a:txBody>
                  <a:tcPr marL="91456" marR="91456" marT="45674" marB="4567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764,820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850,623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816,490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945,213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945,213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1 131,304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81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Подоходный налог</a:t>
                      </a:r>
                    </a:p>
                  </a:txBody>
                  <a:tcPr marL="91456" marR="91456" marT="45674" marB="4567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8,874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25,682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102,904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97,507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97,507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106,195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81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Социальный налог</a:t>
                      </a:r>
                    </a:p>
                  </a:txBody>
                  <a:tcPr marL="91456" marR="91456" marT="45674" marB="4567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363,281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422,725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441,561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511,444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511,444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526,681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81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Налоги на собственность </a:t>
                      </a:r>
                    </a:p>
                  </a:txBody>
                  <a:tcPr marL="91456" marR="91456" marT="45674" marB="4567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137,684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167,657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180,677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220,760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220,760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229,213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24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Внутренние налоги на товары, работы и услуги</a:t>
                      </a:r>
                    </a:p>
                  </a:txBody>
                  <a:tcPr marL="91456" marR="91456" marT="45674" marB="4567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200,273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222,643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81,522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104,209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104,209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256,582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246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246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81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Государственный пошлина</a:t>
                      </a:r>
                    </a:p>
                  </a:txBody>
                  <a:tcPr marL="91456" marR="91456" marT="45674" marB="4567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54,709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11,916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9,826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11,293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11,293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12,633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98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Неналоговые поступления</a:t>
                      </a:r>
                    </a:p>
                  </a:txBody>
                  <a:tcPr marL="91456" marR="91456" marT="45674" marB="4567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29,398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37,714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45,073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44,889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44,889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70,439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55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Доходы от </a:t>
                      </a:r>
                      <a:r>
                        <a:rPr kumimoji="0" lang="ru-RU" sz="10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гос</a:t>
                      </a:r>
                      <a:r>
                        <a:rPr kumimoji="0" lang="ru-RU" sz="1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собственности</a:t>
                      </a:r>
                    </a:p>
                  </a:txBody>
                  <a:tcPr marL="91456" marR="91456" marT="45674" marB="4567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17,339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15,465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13,732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15,495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15,495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16,580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81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Штрафы, пени, санкции, взыскания,</a:t>
                      </a:r>
                    </a:p>
                  </a:txBody>
                  <a:tcPr marL="91456" marR="91456" marT="45674" marB="4567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0,695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0,945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0,639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0,300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0,300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0,425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81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Прочие неналоговые поступления</a:t>
                      </a:r>
                    </a:p>
                  </a:txBody>
                  <a:tcPr marL="91456" marR="91456" marT="45674" marB="4567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11,014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20,388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28,801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27,067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27,067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51,262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189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189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44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sng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Поступления от продажи основного капитала</a:t>
                      </a:r>
                    </a:p>
                  </a:txBody>
                  <a:tcPr marL="91456" marR="91456" marT="45674" marB="4567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23,647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12,437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19,464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8,044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8,044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9,416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4002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Поступления от продажи имущества</a:t>
                      </a:r>
                    </a:p>
                  </a:txBody>
                  <a:tcPr marL="91456" marR="91456" marT="45674" marB="4567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8,716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6,775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12,187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2,319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2,319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3,319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4224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Продажа земли</a:t>
                      </a:r>
                    </a:p>
                  </a:txBody>
                  <a:tcPr marL="91456" marR="91456" marT="45674" marB="4567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14,932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5,662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7,277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5,725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5,725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6,097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C:\Users\User\Desktop\фы-0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Заголовок 1"/>
          <p:cNvSpPr>
            <a:spLocks noGrp="1"/>
          </p:cNvSpPr>
          <p:nvPr>
            <p:ph type="title"/>
          </p:nvPr>
        </p:nvSpPr>
        <p:spPr>
          <a:xfrm>
            <a:off x="4038600" y="209550"/>
            <a:ext cx="4648200" cy="628650"/>
          </a:xfrm>
        </p:spPr>
        <p:txBody>
          <a:bodyPr/>
          <a:lstStyle/>
          <a:p>
            <a:pPr eaLnBrk="1" hangingPunct="1"/>
            <a:r>
              <a:rPr lang="ru-RU" altLang="ru-RU" sz="2000" b="1">
                <a:solidFill>
                  <a:srgbClr val="0033CC"/>
                </a:solidFill>
              </a:rPr>
              <a:t>Исполнение бюджета </a:t>
            </a:r>
            <a:r>
              <a:rPr lang="ru-RU" altLang="ru-RU" sz="2000" b="1" u="sng">
                <a:solidFill>
                  <a:srgbClr val="0033CC"/>
                </a:solidFill>
              </a:rPr>
              <a:t>Уалихановского района</a:t>
            </a:r>
            <a:r>
              <a:rPr lang="ru-RU" altLang="ru-RU" sz="2000" b="1">
                <a:solidFill>
                  <a:srgbClr val="0033CC"/>
                </a:solidFill>
              </a:rPr>
              <a:t> по расходам</a:t>
            </a:r>
            <a:endParaRPr lang="ru-RU" altLang="ru-RU" sz="2000" b="1"/>
          </a:p>
        </p:txBody>
      </p:sp>
      <p:graphicFrame>
        <p:nvGraphicFramePr>
          <p:cNvPr id="5" name="Group 12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9837292"/>
              </p:ext>
            </p:extLst>
          </p:nvPr>
        </p:nvGraphicFramePr>
        <p:xfrm>
          <a:off x="161925" y="1219200"/>
          <a:ext cx="8753475" cy="5559423"/>
        </p:xfrm>
        <a:graphic>
          <a:graphicData uri="http://schemas.openxmlformats.org/drawingml/2006/table">
            <a:tbl>
              <a:tblPr/>
              <a:tblGrid>
                <a:gridCol w="2352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1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44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3827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353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6022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9" marB="4567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Фактическое исполнение</a:t>
                      </a:r>
                    </a:p>
                  </a:txBody>
                  <a:tcPr marL="91447" marR="91447" marT="45680" marB="4568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Отчетный период 2025 года</a:t>
                      </a:r>
                    </a:p>
                  </a:txBody>
                  <a:tcPr marL="91447" marR="91447" marT="45680" marB="4568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02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2022 год</a:t>
                      </a:r>
                    </a:p>
                  </a:txBody>
                  <a:tcPr marL="91456" marR="91456" marT="45672" marB="4567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2023 год</a:t>
                      </a:r>
                    </a:p>
                  </a:txBody>
                  <a:tcPr marL="91456" marR="91456" marT="45672" marB="4567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2024 год</a:t>
                      </a:r>
                    </a:p>
                  </a:txBody>
                  <a:tcPr marL="91456" marR="91456" marT="45672" marB="4567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Годовой план</a:t>
                      </a:r>
                    </a:p>
                  </a:txBody>
                  <a:tcPr marL="91447" marR="91447" marT="45671" marB="45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 на 1.01</a:t>
                      </a:r>
                    </a:p>
                  </a:txBody>
                  <a:tcPr marL="91447" marR="91447" marT="45671" marB="45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 на 1.01</a:t>
                      </a:r>
                    </a:p>
                  </a:txBody>
                  <a:tcPr marL="91447" marR="91447" marT="45671" marB="45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исп. (год)</a:t>
                      </a:r>
                    </a:p>
                  </a:txBody>
                  <a:tcPr marL="91447" marR="91447" marT="45671" marB="45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исп. (1.01)</a:t>
                      </a:r>
                    </a:p>
                  </a:txBody>
                  <a:tcPr marL="91447" marR="91447" marT="45671" marB="45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5868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ВСЕГО РАСХОДЫ:</a:t>
                      </a:r>
                    </a:p>
                  </a:txBody>
                  <a:tcPr marL="9526" marR="9526" marT="35990" marB="359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2 360,968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6 883,060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4 228,031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3 689,063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3 689,063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3 675,818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89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в том числе</a:t>
                      </a:r>
                    </a:p>
                  </a:txBody>
                  <a:tcPr marL="9526" marR="9526" marT="35990" marB="359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874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Госуслуги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общего</a:t>
                      </a:r>
                      <a:r>
                        <a:rPr lang="ru-RU" sz="14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характера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6" marR="9526" marT="35990" marB="359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756,543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851,604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930,869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863,297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863,297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863,106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38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Оборона</a:t>
                      </a:r>
                    </a:p>
                  </a:txBody>
                  <a:tcPr marL="9526" marR="9526" marT="35990" marB="359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26,384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28,404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25,874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40,497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40,497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40,496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878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Социальное обеспечение и социальная помощь</a:t>
                      </a:r>
                    </a:p>
                  </a:txBody>
                  <a:tcPr marL="9526" marR="9526" marT="35990" marB="359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414,764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354,801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264,805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289,327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289,327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289,318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878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Жилищно-коммунальное хозяйство</a:t>
                      </a:r>
                    </a:p>
                  </a:txBody>
                  <a:tcPr marL="9526" marR="9526" marT="35990" marB="359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173,592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2 249,478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736,658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416,091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416,091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415,526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1218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Культура, спорт и информационное пространство</a:t>
                      </a:r>
                    </a:p>
                  </a:txBody>
                  <a:tcPr marL="9526" marR="9526" marT="35990" marB="359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378,208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519,580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698,637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783,105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783,105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782,872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9878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Сельское, водное, лесное, рыбное хозяйство</a:t>
                      </a:r>
                    </a:p>
                  </a:txBody>
                  <a:tcPr marL="9526" marR="9526" marT="35990" marB="359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128,473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146,071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132,838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119,646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119,646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119,643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743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Транспорт и коммуникации</a:t>
                      </a:r>
                    </a:p>
                  </a:txBody>
                  <a:tcPr marL="9526" marR="9526" marT="35990" marB="359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355,675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855,496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506,119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668,482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668,482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666,381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731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Прочие</a:t>
                      </a:r>
                    </a:p>
                  </a:txBody>
                  <a:tcPr marL="9526" marR="9526" marT="35990" marB="359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127,329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1 877,626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932,232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508,619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508,619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498,475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6" name="Прямоугольник 2"/>
          <p:cNvSpPr>
            <a:spLocks noChangeArrowheads="1"/>
          </p:cNvSpPr>
          <p:nvPr/>
        </p:nvSpPr>
        <p:spPr bwMode="auto">
          <a:xfrm>
            <a:off x="8056563" y="957263"/>
            <a:ext cx="935037" cy="26193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050" i="1" dirty="0">
                <a:solidFill>
                  <a:srgbClr val="0000FF"/>
                </a:solidFill>
              </a:rPr>
              <a:t>млн. тенге</a:t>
            </a:r>
            <a:endParaRPr lang="ru-RU" sz="1050" i="1" dirty="0"/>
          </a:p>
        </p:txBody>
      </p:sp>
      <p:sp>
        <p:nvSpPr>
          <p:cNvPr id="6274" name="AutoShape 4" descr="Картинки по запросу картинки бюджет"/>
          <p:cNvSpPr>
            <a:spLocks noChangeAspect="1" noChangeArrowheads="1"/>
          </p:cNvSpPr>
          <p:nvPr/>
        </p:nvSpPr>
        <p:spPr bwMode="auto">
          <a:xfrm>
            <a:off x="134938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altLang="ru-RU"/>
          </a:p>
        </p:txBody>
      </p:sp>
      <p:sp>
        <p:nvSpPr>
          <p:cNvPr id="6275" name="AutoShape 6" descr="Картинки по запросу картинки бюджет"/>
          <p:cNvSpPr>
            <a:spLocks noChangeAspect="1" noChangeArrowheads="1"/>
          </p:cNvSpPr>
          <p:nvPr/>
        </p:nvSpPr>
        <p:spPr bwMode="auto">
          <a:xfrm>
            <a:off x="287338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altLang="ru-RU"/>
          </a:p>
        </p:txBody>
      </p:sp>
      <p:pic>
        <p:nvPicPr>
          <p:cNvPr id="6276" name="Picture 8" descr="Картинки по запросу картинки бюджет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87325"/>
            <a:ext cx="1447800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77" name="Picture 2" descr="Картинки по запросу картинки налоги и налогообложение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57400" y="28575"/>
            <a:ext cx="1295400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06444BF-F46C-4D4E-B422-A82910B4FFF1}" type="slidenum">
              <a:rPr lang="ru-RU" altLang="ru-RU" smtClean="0"/>
              <a:pPr/>
              <a:t>6</a:t>
            </a:fld>
            <a:endParaRPr lang="ru-RU" altLang="ru-RU"/>
          </a:p>
        </p:txBody>
      </p:sp>
      <p:pic>
        <p:nvPicPr>
          <p:cNvPr id="8195" name="Picture 4" descr="C:\Users\User\Desktop\фы-0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267200" y="304800"/>
            <a:ext cx="4724400" cy="1093788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Georgia" pitchFamily="18" charset="0"/>
              <a:buNone/>
              <a:defRPr/>
            </a:pPr>
            <a:r>
              <a:rPr lang="ru-RU" altLang="ru-RU" sz="2000" b="1" dirty="0">
                <a:solidFill>
                  <a:srgbClr val="0033CC"/>
                </a:solidFill>
              </a:rPr>
              <a:t>Расходы на реализацию мероприятий в сфере социальной помощи и социального обеспечения</a:t>
            </a:r>
            <a:br>
              <a:rPr lang="ru-RU" sz="2000" b="1" dirty="0">
                <a:solidFill>
                  <a:srgbClr val="0000FF"/>
                </a:solidFill>
                <a:latin typeface="+mn-lt"/>
              </a:rPr>
            </a:br>
            <a:endParaRPr lang="ru-RU" altLang="ru-RU" sz="2000" b="1" dirty="0">
              <a:solidFill>
                <a:srgbClr val="0033CC"/>
              </a:solidFill>
            </a:endParaRPr>
          </a:p>
        </p:txBody>
      </p:sp>
      <p:graphicFrame>
        <p:nvGraphicFramePr>
          <p:cNvPr id="7" name="Group 123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3052563157"/>
              </p:ext>
            </p:extLst>
          </p:nvPr>
        </p:nvGraphicFramePr>
        <p:xfrm>
          <a:off x="233363" y="1600200"/>
          <a:ext cx="8758238" cy="4011614"/>
        </p:xfrm>
        <a:graphic>
          <a:graphicData uri="http://schemas.openxmlformats.org/drawingml/2006/table">
            <a:tbl>
              <a:tblPr/>
              <a:tblGrid>
                <a:gridCol w="27640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52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32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203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650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60192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46" marB="4564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Фактическое исполнение  </a:t>
                      </a:r>
                    </a:p>
                  </a:txBody>
                  <a:tcPr marL="91447" marR="91447" marT="45646" marB="4564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Отчетный период 2025 года</a:t>
                      </a:r>
                    </a:p>
                  </a:txBody>
                  <a:tcPr marL="91447" marR="91447" marT="45646" marB="4564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02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2021 год</a:t>
                      </a:r>
                    </a:p>
                  </a:txBody>
                  <a:tcPr marL="91456" marR="91456" marT="45672" marB="4567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2022 год</a:t>
                      </a:r>
                    </a:p>
                  </a:txBody>
                  <a:tcPr marL="91456" marR="91456" marT="45672" marB="4567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2024 год</a:t>
                      </a:r>
                    </a:p>
                  </a:txBody>
                  <a:tcPr marL="91456" marR="91456" marT="45672" marB="4567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Годовой план</a:t>
                      </a:r>
                    </a:p>
                  </a:txBody>
                  <a:tcPr marL="91447" marR="91447" marT="45646" marB="4564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 на 1.01</a:t>
                      </a:r>
                    </a:p>
                  </a:txBody>
                  <a:tcPr marL="91447" marR="91447" marT="45646" marB="4564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 на 1.01</a:t>
                      </a:r>
                    </a:p>
                  </a:txBody>
                  <a:tcPr marL="91447" marR="91447" marT="45646" marB="4564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исп. (год)</a:t>
                      </a:r>
                    </a:p>
                  </a:txBody>
                  <a:tcPr marL="91447" marR="91447" marT="45646" marB="4564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исп. (1.01)</a:t>
                      </a:r>
                    </a:p>
                  </a:txBody>
                  <a:tcPr marL="91447" marR="91447" marT="45646" marB="4564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4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Расходы на социальную помощь и социальное обеспечение </a:t>
                      </a: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 всего                                      </a:t>
                      </a:r>
                    </a:p>
                  </a:txBody>
                  <a:tcPr marL="91447" marR="91447" marT="45646" marB="456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414,764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354,801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264,805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289,327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289,327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289,318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том числе:</a:t>
                      </a:r>
                      <a:endParaRPr kumimoji="0" 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46" marB="456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05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Социальное обеспечение</a:t>
                      </a:r>
                    </a:p>
                  </a:txBody>
                  <a:tcPr marL="91447" marR="91447" marT="45646" marB="456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19,018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30,636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27,086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15,885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15,885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15,885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01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Социальная помощь</a:t>
                      </a:r>
                    </a:p>
                  </a:txBody>
                  <a:tcPr marL="91447" marR="91447" marT="45646" marB="456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322,381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242,533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169,292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192,360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192,359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192,360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00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Прочие услуги в области социальной помощи и социального обеспечения</a:t>
                      </a:r>
                    </a:p>
                  </a:txBody>
                  <a:tcPr marL="91447" marR="91447" marT="45646" marB="456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73,365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81,633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68,427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81,082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81,083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81,073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8272" name="Picture 5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214313"/>
            <a:ext cx="1357313" cy="928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8273" name="Picture 5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14513" y="447675"/>
            <a:ext cx="1428750" cy="1076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0" name="Прямоугольник 2"/>
          <p:cNvSpPr>
            <a:spLocks noChangeArrowheads="1"/>
          </p:cNvSpPr>
          <p:nvPr/>
        </p:nvSpPr>
        <p:spPr bwMode="auto">
          <a:xfrm>
            <a:off x="8001000" y="1393825"/>
            <a:ext cx="935038" cy="2619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050" i="1" dirty="0">
                <a:solidFill>
                  <a:srgbClr val="0000FF"/>
                </a:solidFill>
              </a:rPr>
              <a:t>млн. тенге</a:t>
            </a:r>
            <a:endParaRPr lang="ru-RU" sz="1050" i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81BA925-CDB1-44C8-A8EB-36CA7EFE61F6}" type="slidenum">
              <a:rPr lang="ru-RU" altLang="ru-RU" smtClean="0"/>
              <a:pPr/>
              <a:t>7</a:t>
            </a:fld>
            <a:endParaRPr lang="ru-RU" altLang="ru-RU"/>
          </a:p>
        </p:txBody>
      </p:sp>
      <p:pic>
        <p:nvPicPr>
          <p:cNvPr id="9219" name="Picture 4" descr="C:\Users\User\Desktop\фы-0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>
          <a:xfrm>
            <a:off x="4152900" y="38100"/>
            <a:ext cx="4800600" cy="1093788"/>
          </a:xfrm>
        </p:spPr>
        <p:txBody>
          <a:bodyPr/>
          <a:lstStyle/>
          <a:p>
            <a:pPr eaLnBrk="1" hangingPunct="1">
              <a:buFont typeface="Georgia" pitchFamily="18" charset="0"/>
              <a:buNone/>
            </a:pPr>
            <a:r>
              <a:rPr lang="ru-RU" altLang="ru-RU" sz="2000" b="1">
                <a:solidFill>
                  <a:srgbClr val="0033CC"/>
                </a:solidFill>
              </a:rPr>
              <a:t>Расходы на реализацию мероприятий в сфере </a:t>
            </a:r>
            <a:r>
              <a:rPr lang="ru-RU" altLang="ru-RU" sz="2000" b="1">
                <a:solidFill>
                  <a:srgbClr val="0033CC"/>
                </a:solidFill>
                <a:cs typeface="Arial" charset="0"/>
              </a:rPr>
              <a:t>культуры, спорт и информационное пространство</a:t>
            </a:r>
            <a:endParaRPr lang="ru-RU" altLang="ru-RU" sz="2000" b="1">
              <a:solidFill>
                <a:srgbClr val="0033CC"/>
              </a:solidFill>
            </a:endParaRPr>
          </a:p>
        </p:txBody>
      </p:sp>
      <p:sp>
        <p:nvSpPr>
          <p:cNvPr id="9" name="Прямоугольник 2"/>
          <p:cNvSpPr>
            <a:spLocks noChangeArrowheads="1"/>
          </p:cNvSpPr>
          <p:nvPr/>
        </p:nvSpPr>
        <p:spPr bwMode="auto">
          <a:xfrm>
            <a:off x="8218488" y="952500"/>
            <a:ext cx="936625" cy="2619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050" i="1" dirty="0">
                <a:solidFill>
                  <a:srgbClr val="0000FF"/>
                </a:solidFill>
              </a:rPr>
              <a:t>млн. тенге</a:t>
            </a:r>
            <a:endParaRPr lang="ru-RU" sz="1050" i="1" dirty="0"/>
          </a:p>
        </p:txBody>
      </p:sp>
      <p:graphicFrame>
        <p:nvGraphicFramePr>
          <p:cNvPr id="10" name="Group 123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27045448"/>
              </p:ext>
            </p:extLst>
          </p:nvPr>
        </p:nvGraphicFramePr>
        <p:xfrm>
          <a:off x="144463" y="1347788"/>
          <a:ext cx="8856661" cy="4511676"/>
        </p:xfrm>
        <a:graphic>
          <a:graphicData uri="http://schemas.openxmlformats.org/drawingml/2006/table">
            <a:tbl>
              <a:tblPr/>
              <a:tblGrid>
                <a:gridCol w="27951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76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76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76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76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094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144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5768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5768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81481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5" marR="91435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Фактическое исполнение  </a:t>
                      </a:r>
                    </a:p>
                  </a:txBody>
                  <a:tcPr marL="91435" marR="91435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Отчетный период 2025 года</a:t>
                      </a:r>
                    </a:p>
                  </a:txBody>
                  <a:tcPr marL="91435" marR="91435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0529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2022 год</a:t>
                      </a:r>
                    </a:p>
                  </a:txBody>
                  <a:tcPr marL="91456" marR="91456" marT="45672" marB="4567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2023 год</a:t>
                      </a:r>
                    </a:p>
                  </a:txBody>
                  <a:tcPr marL="91456" marR="91456" marT="45672" marB="4567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2024 год</a:t>
                      </a:r>
                    </a:p>
                  </a:txBody>
                  <a:tcPr marL="91456" marR="91456" marT="45672" marB="4567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Годовой план</a:t>
                      </a:r>
                    </a:p>
                  </a:txBody>
                  <a:tcPr marL="91435" marR="91435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 на 1.01</a:t>
                      </a:r>
                    </a:p>
                  </a:txBody>
                  <a:tcPr marL="91435" marR="91435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 на 1.01</a:t>
                      </a:r>
                    </a:p>
                  </a:txBody>
                  <a:tcPr marL="91435" marR="91435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исп. (год)</a:t>
                      </a:r>
                    </a:p>
                  </a:txBody>
                  <a:tcPr marL="91435" marR="91435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исп. (1.01)</a:t>
                      </a:r>
                    </a:p>
                  </a:txBody>
                  <a:tcPr marL="91435" marR="91435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44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Расходы на культуру, спорт и информационное пространство – всего        </a:t>
                      </a:r>
                    </a:p>
                  </a:txBody>
                  <a:tcPr marL="91435" marR="91435" marT="45696" marB="456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378,208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519,580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698,637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783,105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783,105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782,872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50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том числе:</a:t>
                      </a:r>
                      <a:endParaRPr kumimoji="0" 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5" marR="91435" marT="45696" marB="456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90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Деятельность в области культуры</a:t>
                      </a:r>
                    </a:p>
                  </a:txBody>
                  <a:tcPr marL="91435" marR="91435" marT="45696" marB="456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198,121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293,735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288,422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352,714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352,714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352,492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том числе:       поддержка  культурно- </a:t>
                      </a:r>
                      <a:r>
                        <a:rPr kumimoji="0" lang="ru-RU" sz="10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досуговой</a:t>
                      </a:r>
                      <a:r>
                        <a:rPr kumimoji="0" lang="ru-RU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работы на местном уровне</a:t>
                      </a:r>
                      <a:endParaRPr kumimoji="0" 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5" marR="91435" marT="45696" marB="456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131,589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169,374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186,447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219,895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219,895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219,673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90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поддержка  культурно- </a:t>
                      </a:r>
                      <a:r>
                        <a:rPr kumimoji="0" lang="ru-RU" sz="10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досуговой</a:t>
                      </a:r>
                      <a:r>
                        <a:rPr kumimoji="0" lang="ru-RU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работы 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5" marR="91435" marT="45696" marB="456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66,532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80,849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90,840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82,833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82,833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82,833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90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развитие объектов культуры</a:t>
                      </a:r>
                    </a:p>
                  </a:txBody>
                  <a:tcPr marL="91435" marR="91435" marT="45696" marB="456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49,986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49,986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49,986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44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Спорт</a:t>
                      </a:r>
                    </a:p>
                  </a:txBody>
                  <a:tcPr marL="91435" marR="91435" marT="45696" marB="456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40,472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58,056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52,238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50,262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50,262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50,254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90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том числе:  развитие объектов спорта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35" marR="91435" marT="45696" marB="456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2,283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16,380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90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000" b="0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Информационное пространство</a:t>
                      </a:r>
                    </a:p>
                  </a:txBody>
                  <a:tcPr marL="91435" marR="91435" marT="45696" marB="456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85,373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103,441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123,969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157,209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157,209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157,207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739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000" b="0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Прочие услуги по организации культуры, спорта, туризма и информационного пространства</a:t>
                      </a:r>
                    </a:p>
                  </a:txBody>
                  <a:tcPr marL="91435" marR="91435" marT="45696" marB="456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54,241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64,348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234,007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222,920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222,920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222,919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C:\Users\User\Desktop\фы-0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3962400" y="228600"/>
            <a:ext cx="4876800" cy="1093788"/>
          </a:xfrm>
        </p:spPr>
        <p:txBody>
          <a:bodyPr/>
          <a:lstStyle/>
          <a:p>
            <a:pPr eaLnBrk="1" hangingPunct="1">
              <a:buFont typeface="Georgia" pitchFamily="18" charset="0"/>
              <a:buNone/>
            </a:pPr>
            <a:r>
              <a:rPr lang="ru-RU" altLang="ru-RU" sz="2000" b="1">
                <a:solidFill>
                  <a:srgbClr val="0033CC"/>
                </a:solidFill>
              </a:rPr>
              <a:t>Расходы на жилищно-коммунальное хозяйство</a:t>
            </a:r>
          </a:p>
        </p:txBody>
      </p:sp>
      <p:sp>
        <p:nvSpPr>
          <p:cNvPr id="56430" name="Прямоугольник 2"/>
          <p:cNvSpPr>
            <a:spLocks noChangeArrowheads="1"/>
          </p:cNvSpPr>
          <p:nvPr/>
        </p:nvSpPr>
        <p:spPr bwMode="auto">
          <a:xfrm>
            <a:off x="8001000" y="1393825"/>
            <a:ext cx="935038" cy="2619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050" i="1" dirty="0">
                <a:solidFill>
                  <a:srgbClr val="0000FF"/>
                </a:solidFill>
              </a:rPr>
              <a:t>млн. тенге</a:t>
            </a:r>
            <a:endParaRPr lang="ru-RU" sz="1050" i="1" dirty="0"/>
          </a:p>
        </p:txBody>
      </p:sp>
      <p:graphicFrame>
        <p:nvGraphicFramePr>
          <p:cNvPr id="8" name="Group 123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4196506709"/>
              </p:ext>
            </p:extLst>
          </p:nvPr>
        </p:nvGraphicFramePr>
        <p:xfrm>
          <a:off x="381000" y="1670050"/>
          <a:ext cx="8610599" cy="4519616"/>
        </p:xfrm>
        <a:graphic>
          <a:graphicData uri="http://schemas.openxmlformats.org/drawingml/2006/table">
            <a:tbl>
              <a:tblPr/>
              <a:tblGrid>
                <a:gridCol w="27174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66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66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66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37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95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921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65" marB="4566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Фактическое исполнение  </a:t>
                      </a:r>
                    </a:p>
                  </a:txBody>
                  <a:tcPr marL="91435" marR="91435" marT="45681" marB="456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Отчетный период 2025 года</a:t>
                      </a:r>
                    </a:p>
                  </a:txBody>
                  <a:tcPr marL="91435" marR="91435" marT="45681" marB="456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4837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2022 год</a:t>
                      </a:r>
                    </a:p>
                  </a:txBody>
                  <a:tcPr marL="91456" marR="91456" marT="45672" marB="4567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2023 год</a:t>
                      </a:r>
                    </a:p>
                  </a:txBody>
                  <a:tcPr marL="91456" marR="91456" marT="45672" marB="4567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2024 год</a:t>
                      </a:r>
                    </a:p>
                  </a:txBody>
                  <a:tcPr marL="91456" marR="91456" marT="45672" marB="4567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Годовой план</a:t>
                      </a:r>
                    </a:p>
                  </a:txBody>
                  <a:tcPr marL="91435" marR="91435" marT="45681" marB="456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 на 1.12</a:t>
                      </a:r>
                    </a:p>
                  </a:txBody>
                  <a:tcPr marL="91435" marR="91435" marT="45681" marB="456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 на 1.12</a:t>
                      </a:r>
                    </a:p>
                  </a:txBody>
                  <a:tcPr marL="91435" marR="91435" marT="45681" marB="456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исп. (год)</a:t>
                      </a:r>
                    </a:p>
                  </a:txBody>
                  <a:tcPr marL="91435" marR="91435" marT="45681" marB="456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исп. (1.12)</a:t>
                      </a:r>
                    </a:p>
                  </a:txBody>
                  <a:tcPr marL="91435" marR="91435" marT="45681" marB="456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753" marB="457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173,592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2 249,478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736,658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416,091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416,091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415,526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1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том числе:</a:t>
                      </a:r>
                    </a:p>
                  </a:txBody>
                  <a:tcPr marL="91439" marR="91439" marT="45753" marB="457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Жилищное хозяйство</a:t>
                      </a:r>
                    </a:p>
                  </a:txBody>
                  <a:tcPr marL="91439" marR="91439" marT="45753" marB="457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59,481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195,444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241,487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101,824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101,824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101,824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91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Приобретение жилья</a:t>
                      </a:r>
                    </a:p>
                  </a:txBody>
                  <a:tcPr marL="91439" marR="91439" marT="45753" marB="457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42,360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94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Коммунальное хозяйство</a:t>
                      </a:r>
                    </a:p>
                  </a:txBody>
                  <a:tcPr marL="91439" marR="91439" marT="45753" marB="457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12,303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1 903,053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381,908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215,323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215,323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214,986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67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том числе:   развитие системы водоснабжения и водоотведения</a:t>
                      </a:r>
                    </a:p>
                  </a:txBody>
                  <a:tcPr marL="91439" marR="91439" marT="45753" marB="457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#ДЕЛ/0!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1 891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341,188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#ДЕЛ/0!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#ДЕЛ/0!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2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Благоустройство населенных пунктов</a:t>
                      </a:r>
                    </a:p>
                  </a:txBody>
                  <a:tcPr marL="91439" marR="91439" marT="45753" marB="457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101,808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150,981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113,262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98,943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98,943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98,717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94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том числе:  освещение  улиц (текущий ремонт и оплата за электроэнергию)</a:t>
                      </a:r>
                    </a:p>
                  </a:txBody>
                  <a:tcPr marL="91439" marR="91439" marT="45753" marB="457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62,847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63,705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81,371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56,458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56,458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56,277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944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Благоустройство сел,</a:t>
                      </a:r>
                    </a:p>
                  </a:txBody>
                  <a:tcPr marL="91439" marR="91439" marT="45753" marB="457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30,177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42,486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42,486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42,440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C:\Users\User\Desktop\фы-0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3200400" y="85725"/>
            <a:ext cx="5735638" cy="1209675"/>
          </a:xfrm>
        </p:spPr>
        <p:txBody>
          <a:bodyPr/>
          <a:lstStyle/>
          <a:p>
            <a:pPr eaLnBrk="1" hangingPunct="1">
              <a:buFont typeface="Georgia" pitchFamily="18" charset="0"/>
              <a:buNone/>
            </a:pPr>
            <a:r>
              <a:rPr lang="ru-RU" altLang="ru-RU" sz="2000" b="1">
                <a:solidFill>
                  <a:srgbClr val="0033CC"/>
                </a:solidFill>
              </a:rPr>
              <a:t>Расходы на обеспечение транспортной инфраструктуры и коммуникаций</a:t>
            </a:r>
          </a:p>
        </p:txBody>
      </p:sp>
      <p:sp>
        <p:nvSpPr>
          <p:cNvPr id="56430" name="Прямоугольник 2"/>
          <p:cNvSpPr>
            <a:spLocks noChangeArrowheads="1"/>
          </p:cNvSpPr>
          <p:nvPr/>
        </p:nvSpPr>
        <p:spPr bwMode="auto">
          <a:xfrm>
            <a:off x="8001000" y="1393825"/>
            <a:ext cx="935038" cy="2619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050" i="1" dirty="0">
                <a:solidFill>
                  <a:srgbClr val="0000FF"/>
                </a:solidFill>
              </a:rPr>
              <a:t>млн. тенге</a:t>
            </a:r>
            <a:endParaRPr lang="ru-RU" sz="1050" i="1" dirty="0"/>
          </a:p>
        </p:txBody>
      </p:sp>
      <p:graphicFrame>
        <p:nvGraphicFramePr>
          <p:cNvPr id="7" name="Group 123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3588632219"/>
              </p:ext>
            </p:extLst>
          </p:nvPr>
        </p:nvGraphicFramePr>
        <p:xfrm>
          <a:off x="381000" y="1670050"/>
          <a:ext cx="8610599" cy="4371977"/>
        </p:xfrm>
        <a:graphic>
          <a:graphicData uri="http://schemas.openxmlformats.org/drawingml/2006/table">
            <a:tbl>
              <a:tblPr/>
              <a:tblGrid>
                <a:gridCol w="27174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66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66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66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66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86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9459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3663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3663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4449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81" marB="456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Фактическое исполнение  </a:t>
                      </a:r>
                    </a:p>
                  </a:txBody>
                  <a:tcPr marL="91435" marR="91435" marT="45682" marB="4568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Отчетный период 2025 года</a:t>
                      </a:r>
                    </a:p>
                  </a:txBody>
                  <a:tcPr marL="91435" marR="91435" marT="45682" marB="4568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3322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2022 год</a:t>
                      </a:r>
                    </a:p>
                  </a:txBody>
                  <a:tcPr marL="91456" marR="91456" marT="45672" marB="4567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2023 год</a:t>
                      </a:r>
                    </a:p>
                  </a:txBody>
                  <a:tcPr marL="91456" marR="91456" marT="45672" marB="4567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2024 год</a:t>
                      </a:r>
                    </a:p>
                  </a:txBody>
                  <a:tcPr marL="91456" marR="91456" marT="45672" marB="4567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Годовой план</a:t>
                      </a:r>
                    </a:p>
                  </a:txBody>
                  <a:tcPr marL="91435" marR="91435" marT="45682" marB="4568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 на 1.01</a:t>
                      </a:r>
                    </a:p>
                  </a:txBody>
                  <a:tcPr marL="91435" marR="91435" marT="45682" marB="4568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 на 1.01</a:t>
                      </a:r>
                    </a:p>
                  </a:txBody>
                  <a:tcPr marL="91435" marR="91435" marT="45682" marB="4568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исп. (год)</a:t>
                      </a:r>
                    </a:p>
                  </a:txBody>
                  <a:tcPr marL="91435" marR="91435" marT="45682" marB="4568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исп. (1.01)</a:t>
                      </a:r>
                    </a:p>
                  </a:txBody>
                  <a:tcPr marL="91435" marR="91435" marT="45682" marB="4568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4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 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769" marB="457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441,319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1 814,764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924,672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986,258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986,258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983,875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2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том числе:</a:t>
                      </a:r>
                    </a:p>
                  </a:txBody>
                  <a:tcPr marL="91439" marR="91439" marT="45769" marB="457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682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Обеспечение функционирования автомобильных дорог в селе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9,656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16,750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33,713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14,285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14,285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12,768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669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средний ремонт автомобильных дорог в селе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53,037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5,001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433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Обеспечение функционирования автомобильных дорог районного значения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10,894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29,264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82,984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67,599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67,599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67,599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433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средний ремонт автомобильных дорог районного значения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282,088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804,477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360,705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564,797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564,797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564,214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4330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Реализация мероприятий  в рамках проекта «</a:t>
                      </a:r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Ауыл</a:t>
                      </a:r>
                      <a:r>
                        <a:rPr lang="ru-RU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-Ел </a:t>
                      </a:r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бесігі</a:t>
                      </a:r>
                      <a:r>
                        <a:rPr lang="ru-RU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» Средний ремонт дорог  в селе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85,644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964,268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432,953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334,576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334,576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334,293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C:\Users\User\Desktop\фы-0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4343400" y="85725"/>
            <a:ext cx="4592638" cy="1570038"/>
          </a:xfrm>
        </p:spPr>
        <p:txBody>
          <a:bodyPr/>
          <a:lstStyle/>
          <a:p>
            <a:pPr eaLnBrk="1" hangingPunct="1">
              <a:buFont typeface="Georgia" pitchFamily="18" charset="0"/>
              <a:buNone/>
            </a:pPr>
            <a:r>
              <a:rPr lang="ru-RU" altLang="ru-RU" sz="2000" b="1">
                <a:solidFill>
                  <a:srgbClr val="0033CC"/>
                </a:solidFill>
              </a:rPr>
              <a:t>Расходы на сельское, лесное хозяйство, охрана окружающей среды и животного мира</a:t>
            </a:r>
          </a:p>
        </p:txBody>
      </p:sp>
      <p:sp>
        <p:nvSpPr>
          <p:cNvPr id="56430" name="Прямоугольник 2"/>
          <p:cNvSpPr>
            <a:spLocks noChangeArrowheads="1"/>
          </p:cNvSpPr>
          <p:nvPr/>
        </p:nvSpPr>
        <p:spPr bwMode="auto">
          <a:xfrm>
            <a:off x="8001000" y="1393825"/>
            <a:ext cx="935038" cy="2619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050" i="1" dirty="0">
                <a:solidFill>
                  <a:srgbClr val="0000FF"/>
                </a:solidFill>
              </a:rPr>
              <a:t>млн. тенге</a:t>
            </a:r>
            <a:endParaRPr lang="ru-RU" sz="1050" i="1" dirty="0"/>
          </a:p>
        </p:txBody>
      </p:sp>
      <p:graphicFrame>
        <p:nvGraphicFramePr>
          <p:cNvPr id="8" name="Group 123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1675637682"/>
              </p:ext>
            </p:extLst>
          </p:nvPr>
        </p:nvGraphicFramePr>
        <p:xfrm>
          <a:off x="381000" y="1670050"/>
          <a:ext cx="8534400" cy="3731858"/>
        </p:xfrm>
        <a:graphic>
          <a:graphicData uri="http://schemas.openxmlformats.org/drawingml/2006/table">
            <a:tbl>
              <a:tblPr/>
              <a:tblGrid>
                <a:gridCol w="2209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2343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63" marB="4566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Фактическое исполнение  </a:t>
                      </a:r>
                    </a:p>
                  </a:txBody>
                  <a:tcPr marL="91435" marR="91435" marT="45680" marB="4568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Отчетный период 2025 года</a:t>
                      </a:r>
                    </a:p>
                  </a:txBody>
                  <a:tcPr marL="91435" marR="91435" marT="45680" marB="4568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0524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2022 год</a:t>
                      </a:r>
                    </a:p>
                  </a:txBody>
                  <a:tcPr marL="91456" marR="91456" marT="45672" marB="4567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2023 год</a:t>
                      </a:r>
                    </a:p>
                  </a:txBody>
                  <a:tcPr marL="91456" marR="91456" marT="45672" marB="4567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2024 год</a:t>
                      </a:r>
                    </a:p>
                  </a:txBody>
                  <a:tcPr marL="91456" marR="91456" marT="45672" marB="4567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Годовой план</a:t>
                      </a:r>
                    </a:p>
                  </a:txBody>
                  <a:tcPr marL="91435" marR="91435" marT="45680" marB="4568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 на 1.01</a:t>
                      </a:r>
                    </a:p>
                  </a:txBody>
                  <a:tcPr marL="91435" marR="91435" marT="45680" marB="4568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 на 1.01</a:t>
                      </a:r>
                    </a:p>
                  </a:txBody>
                  <a:tcPr marL="91435" marR="91435" marT="45680" marB="4568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исп. (год)</a:t>
                      </a:r>
                    </a:p>
                  </a:txBody>
                  <a:tcPr marL="91435" marR="91435" marT="45680" marB="4568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исп. (1.01)</a:t>
                      </a:r>
                    </a:p>
                  </a:txBody>
                  <a:tcPr marL="91435" marR="91435" marT="45680" marB="4568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59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751" marB="457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128,473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146,071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132,838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119,646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119,646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119,643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19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том числе:</a:t>
                      </a:r>
                    </a:p>
                  </a:txBody>
                  <a:tcPr marL="91439" marR="91439" marT="45751" marB="457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96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Сельское хозяйство (в том числе аппарат)</a:t>
                      </a:r>
                    </a:p>
                  </a:txBody>
                  <a:tcPr marL="91439" marR="91439" marT="45751" marB="457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ru-KZ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51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Земельные отношения 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(в том числе аппарат)</a:t>
                      </a:r>
                      <a:endParaRPr kumimoji="0" lang="ru-RU" sz="11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751" marB="457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20,140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23,422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26,140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28,937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28,937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28,934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51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Прочие услуги </a:t>
                      </a:r>
                      <a:r>
                        <a:rPr kumimoji="0" lang="ru-RU" sz="11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kumimoji="0" lang="ru-RU" sz="11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соцподдержка</a:t>
                      </a:r>
                      <a:r>
                        <a:rPr kumimoji="0" lang="ru-RU" sz="11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специалистов)</a:t>
                      </a:r>
                    </a:p>
                  </a:txBody>
                  <a:tcPr marL="91439" marR="91439" marT="45751" marB="457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94,833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88,924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106,698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90,709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90,709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90,709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27509</TotalTime>
  <Words>1407</Words>
  <Application>Microsoft Office PowerPoint</Application>
  <PresentationFormat>Экран (4:3)</PresentationFormat>
  <Paragraphs>759</Paragraphs>
  <Slides>10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Georgia</vt:lpstr>
      <vt:lpstr>Wingdings</vt:lpstr>
      <vt:lpstr>Тема Office</vt:lpstr>
      <vt:lpstr>Презентация PowerPoint</vt:lpstr>
      <vt:lpstr>Основные документы по исполнению бюджета</vt:lpstr>
      <vt:lpstr>Исполнение бюджета  Уалихановского района по доходам </vt:lpstr>
      <vt:lpstr>Исполнение налоговых и неналоговых поступлений, поступлений от продажи основного капитала (по источникам поступлений)</vt:lpstr>
      <vt:lpstr>Исполнение бюджета Уалихановского района по расходам</vt:lpstr>
      <vt:lpstr>Расходы на реализацию мероприятий в сфере социальной помощи и социального обеспечения </vt:lpstr>
      <vt:lpstr>Расходы на реализацию мероприятий в сфере культуры, спорт и информационное пространство</vt:lpstr>
      <vt:lpstr>Расходы на жилищно-коммунальное хозяйство</vt:lpstr>
      <vt:lpstr>Расходы на обеспечение транспортной инфраструктуры и коммуникаций</vt:lpstr>
      <vt:lpstr>Расходы на сельское, лесное хозяйство, охрана окружающей среды и животного мира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Альфия Ф. Садыкова</dc:creator>
  <cp:lastModifiedBy>User</cp:lastModifiedBy>
  <cp:revision>1251</cp:revision>
  <cp:lastPrinted>2020-06-29T10:54:18Z</cp:lastPrinted>
  <dcterms:created xsi:type="dcterms:W3CDTF">1601-01-01T00:00:00Z</dcterms:created>
  <dcterms:modified xsi:type="dcterms:W3CDTF">2026-05-19T07:30:53Z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