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1"/>
  </p:notesMasterIdLst>
  <p:sldIdLst>
    <p:sldId id="277" r:id="rId2"/>
    <p:sldId id="257" r:id="rId3"/>
    <p:sldId id="276" r:id="rId4"/>
    <p:sldId id="270" r:id="rId5"/>
    <p:sldId id="275" r:id="rId6"/>
    <p:sldId id="272" r:id="rId7"/>
    <p:sldId id="263" r:id="rId8"/>
    <p:sldId id="278" r:id="rId9"/>
    <p:sldId id="279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2016E4"/>
    <a:srgbClr val="003399"/>
    <a:srgbClr val="E6FDFE"/>
    <a:srgbClr val="CCECFF"/>
    <a:srgbClr val="0D72ED"/>
    <a:srgbClr val="99CCFF"/>
    <a:srgbClr val="0972F1"/>
    <a:srgbClr val="67B0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7" autoAdjust="0"/>
    <p:restoredTop sz="94803" autoAdjust="0"/>
  </p:normalViewPr>
  <p:slideViewPr>
    <p:cSldViewPr>
      <p:cViewPr>
        <p:scale>
          <a:sx n="70" d="100"/>
          <a:sy n="70" d="100"/>
        </p:scale>
        <p:origin x="-2814" y="-9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/>
            </a:pPr>
            <a:r>
              <a:rPr lang="ru-RU" sz="1800" dirty="0" smtClean="0"/>
              <a:t>Бюджет </a:t>
            </a:r>
            <a:r>
              <a:rPr lang="ru-RU" sz="1800" dirty="0" err="1" smtClean="0"/>
              <a:t>көлемі</a:t>
            </a:r>
            <a:r>
              <a:rPr lang="ru-RU" sz="1800" dirty="0" smtClean="0"/>
              <a:t>, .млн. </a:t>
            </a:r>
            <a:r>
              <a:rPr lang="ru-RU" sz="1800" dirty="0" err="1" smtClean="0"/>
              <a:t>теңге</a:t>
            </a:r>
            <a:endParaRPr lang="ru-RU" sz="1800" dirty="0"/>
          </a:p>
        </c:rich>
      </c:tx>
      <c:layout/>
      <c:overlay val="1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4625612836131352E-2"/>
          <c:y val="0.12885778801810061"/>
          <c:w val="0.94650646263556681"/>
          <c:h val="0.548889146500768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«Услуги по реализации государственной политики в области
Регулирования земельных отношений на территории района (города областного значения)» 
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758601381858989E-2"/>
                  <c:y val="-0.2871774771883958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31641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7585772471137446E-2"/>
                  <c:y val="-0.2871774771883958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35083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758601381858989E-2"/>
                  <c:y val="-0.2871774771883958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35449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2020 год</c:v>
                </c:pt>
                <c:pt idx="1">
                  <c:v>2021 год</c:v>
                </c:pt>
                <c:pt idx="2">
                  <c:v>2022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21267</c:v>
                </c:pt>
                <c:pt idx="1">
                  <c:v>15211</c:v>
                </c:pt>
                <c:pt idx="2">
                  <c:v>16653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2369664"/>
        <c:axId val="23335680"/>
        <c:axId val="0"/>
      </c:bar3DChart>
      <c:catAx>
        <c:axId val="32369664"/>
        <c:scaling>
          <c:orientation val="minMax"/>
        </c:scaling>
        <c:delete val="1"/>
        <c:axPos val="b"/>
        <c:majorTickMark val="out"/>
        <c:minorTickMark val="none"/>
        <c:tickLblPos val="nextTo"/>
        <c:crossAx val="23335680"/>
        <c:crosses val="autoZero"/>
        <c:auto val="1"/>
        <c:lblAlgn val="ctr"/>
        <c:lblOffset val="100"/>
        <c:noMultiLvlLbl val="0"/>
      </c:catAx>
      <c:valAx>
        <c:axId val="23335680"/>
        <c:scaling>
          <c:orientation val="minMax"/>
          <c:max val="1"/>
        </c:scaling>
        <c:delete val="1"/>
        <c:axPos val="l"/>
        <c:majorGridlines/>
        <c:numFmt formatCode="General" sourceLinked="0"/>
        <c:majorTickMark val="out"/>
        <c:minorTickMark val="none"/>
        <c:tickLblPos val="none"/>
        <c:crossAx val="323696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844830482376395"/>
          <c:y val="3.148753856016441E-2"/>
          <c:w val="0.62497550323357687"/>
          <c:h val="0.8088651958958365"/>
        </c:manualLayout>
      </c:layout>
      <c:bar3DChart>
        <c:barDir val="col"/>
        <c:grouping val="percentStacked"/>
        <c:varyColors val="0"/>
        <c:ser>
          <c:idx val="1"/>
          <c:order val="1"/>
          <c:tx>
            <c:strRef>
              <c:f>Лист1!$B$1</c:f>
              <c:strCache>
                <c:ptCount val="1"/>
                <c:pt idx="0">
                  <c:v>Государственные услуги общего характера</c:v>
                </c:pt>
              </c:strCache>
            </c:strRef>
          </c:tx>
          <c:invertIfNegative val="0"/>
          <c:cat>
            <c:numRef>
              <c:f>Лист1!$A$2:$A$7</c:f>
              <c:numCache>
                <c:formatCode>General</c:formatCode>
                <c:ptCount val="6"/>
                <c:pt idx="1">
                  <c:v>2026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1">
                  <c:v>60</c:v>
                </c:pt>
              </c:numCache>
            </c:numRef>
          </c:val>
        </c:ser>
        <c:ser>
          <c:idx val="0"/>
          <c:order val="0"/>
          <c:tx>
            <c:strRef>
              <c:f>Лист1!$B$1</c:f>
              <c:strCache>
                <c:ptCount val="1"/>
                <c:pt idx="0">
                  <c:v>Государственные услуги общего характера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Лист1!$A$2:$A$5</c:f>
              <c:numCache>
                <c:formatCode>General</c:formatCode>
                <c:ptCount val="4"/>
                <c:pt idx="1">
                  <c:v>2026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1">
                  <c:v>60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box"/>
        <c:axId val="23345792"/>
        <c:axId val="23387520"/>
        <c:axId val="0"/>
      </c:bar3DChart>
      <c:catAx>
        <c:axId val="2334579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3387520"/>
        <c:crosses val="autoZero"/>
        <c:auto val="1"/>
        <c:lblAlgn val="ctr"/>
        <c:lblOffset val="100"/>
        <c:noMultiLvlLbl val="0"/>
      </c:catAx>
      <c:valAx>
        <c:axId val="2338752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233457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0.25862</cdr:x>
      <cdr:y>0.73077</cdr:y>
    </cdr:from>
    <cdr:to>
      <cdr:x>0.47931</cdr:x>
      <cdr:y>0.89487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71570" y="407196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0.69167</cdr:x>
      <cdr:y>0.60976</cdr:y>
    </cdr:from>
    <cdr:to>
      <cdr:x>0.79833</cdr:x>
      <cdr:y>0.76586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929354" y="35719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0.75834</cdr:x>
      <cdr:y>0.42373</cdr:y>
    </cdr:from>
    <cdr:to>
      <cdr:x>0.975</cdr:x>
      <cdr:y>0.67073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6500890" y="1785950"/>
          <a:ext cx="1857388" cy="10410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r>
            <a:rPr lang="ru-RU" sz="1400" dirty="0" err="1"/>
            <a:t>Жалпы</a:t>
          </a:r>
          <a:r>
            <a:rPr lang="ru-RU" sz="1400" dirty="0"/>
            <a:t> </a:t>
          </a:r>
          <a:r>
            <a:rPr lang="ru-RU" sz="1400" dirty="0" err="1"/>
            <a:t>сипаттағы мемлекеттік</a:t>
          </a:r>
          <a:r>
            <a:rPr lang="ru-RU" sz="1400" dirty="0"/>
            <a:t> </a:t>
          </a:r>
          <a:r>
            <a:rPr lang="ru-RU" sz="1400" dirty="0" err="1"/>
            <a:t>қызметтер</a:t>
          </a:r>
          <a:endParaRPr lang="ru-RU" sz="14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040421-E7AF-42B4-958E-B695A5208240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9A594B-4FDC-4A1D-B8D6-4CC325FD784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3224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"/>
          <p:cNvSpPr txBox="1">
            <a:spLocks noChangeArrowheads="1"/>
          </p:cNvSpPr>
          <p:nvPr/>
        </p:nvSpPr>
        <p:spPr bwMode="auto">
          <a:xfrm>
            <a:off x="2143125" y="694629"/>
            <a:ext cx="2571750" cy="342936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5801" y="4342889"/>
            <a:ext cx="5484813" cy="4115238"/>
          </a:xfrm>
          <a:noFill/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2026 – 2028 </a:t>
            </a:r>
            <a:r>
              <a:rPr lang="ru-RU" dirty="0" err="1" smtClean="0"/>
              <a:t>жылдарға</a:t>
            </a:r>
            <a:r>
              <a:rPr lang="ru-RU" dirty="0" smtClean="0"/>
              <a:t> </a:t>
            </a:r>
            <a:r>
              <a:rPr lang="ru-RU" dirty="0" err="1" smtClean="0"/>
              <a:t>арналған</a:t>
            </a:r>
            <a:r>
              <a:rPr lang="ru-RU" dirty="0" smtClean="0"/>
              <a:t> </a:t>
            </a:r>
            <a:r>
              <a:rPr lang="ru-RU" dirty="0" err="1" smtClean="0"/>
              <a:t>Азаматтық</a:t>
            </a:r>
            <a:r>
              <a:rPr lang="ru-RU" dirty="0" smtClean="0"/>
              <a:t> </a:t>
            </a:r>
            <a:r>
              <a:rPr lang="ru-RU" dirty="0" err="1" smtClean="0"/>
              <a:t>БЮДЖЕТтің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k-KZ" sz="4000" dirty="0" smtClean="0"/>
              <a:t>Қазақстан Республикасы</a:t>
            </a:r>
          </a:p>
          <a:p>
            <a:r>
              <a:rPr lang="kk-KZ" sz="4000" dirty="0" smtClean="0"/>
              <a:t>Павлодар облысы</a:t>
            </a:r>
          </a:p>
          <a:p>
            <a:r>
              <a:rPr lang="kk-KZ" sz="4000" dirty="0" smtClean="0"/>
              <a:t>Успен ауданының “Жер қатынастары бөлімі” мемлекеттік мекемесі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404664"/>
            <a:ext cx="7467600" cy="792088"/>
          </a:xfrm>
        </p:spPr>
        <p:txBody>
          <a:bodyPr>
            <a:normAutofit/>
          </a:bodyPr>
          <a:lstStyle/>
          <a:p>
            <a:pPr algn="ctr"/>
            <a:r>
              <a:rPr lang="ru-RU" dirty="0" err="1" smtClean="0">
                <a:solidFill>
                  <a:srgbClr val="000099"/>
                </a:solidFill>
              </a:rPr>
              <a:t>Құрметті </a:t>
            </a:r>
            <a:r>
              <a:rPr lang="ru-RU" dirty="0" smtClean="0">
                <a:solidFill>
                  <a:srgbClr val="000099"/>
                </a:solidFill>
              </a:rPr>
              <a:t>сайт </a:t>
            </a:r>
            <a:r>
              <a:rPr lang="ru-RU" dirty="0" err="1" smtClean="0">
                <a:solidFill>
                  <a:srgbClr val="000099"/>
                </a:solidFill>
              </a:rPr>
              <a:t>қонақтары</a:t>
            </a:r>
            <a:r>
              <a:rPr lang="ru-RU" dirty="0" smtClean="0">
                <a:solidFill>
                  <a:srgbClr val="000099"/>
                </a:solidFill>
              </a:rPr>
              <a:t>!</a:t>
            </a:r>
            <a:endParaRPr lang="ru-RU" b="1" dirty="0">
              <a:solidFill>
                <a:srgbClr val="000099"/>
              </a:solidFill>
            </a:endParaRPr>
          </a:p>
        </p:txBody>
      </p:sp>
      <p:sp>
        <p:nvSpPr>
          <p:cNvPr id="3" name="Объект 4"/>
          <p:cNvSpPr txBox="1">
            <a:spLocks/>
          </p:cNvSpPr>
          <p:nvPr/>
        </p:nvSpPr>
        <p:spPr>
          <a:xfrm>
            <a:off x="357158" y="1214422"/>
            <a:ext cx="7929618" cy="4929188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/>
            </a:pPr>
            <a:endParaRPr kumimoji="0" lang="ru-RU" sz="26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1772816"/>
            <a:ext cx="896448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r>
              <a:rPr lang="ru-RU" sz="2800" dirty="0" err="1" smtClean="0">
                <a:solidFill>
                  <a:srgbClr val="000099"/>
                </a:solidFill>
              </a:rPr>
              <a:t>Успен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ауданының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жер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қатынастары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бөлімінің</a:t>
            </a:r>
            <a:r>
              <a:rPr lang="ru-RU" sz="2800" dirty="0" smtClean="0">
                <a:solidFill>
                  <a:srgbClr val="000099"/>
                </a:solidFill>
              </a:rPr>
              <a:t> 2026-2028  </a:t>
            </a:r>
            <a:r>
              <a:rPr lang="ru-RU" sz="2800" dirty="0" err="1" smtClean="0">
                <a:solidFill>
                  <a:srgbClr val="000099"/>
                </a:solidFill>
              </a:rPr>
              <a:t>жылдарға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арналған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Азаматтық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бюджетті</a:t>
            </a:r>
            <a:r>
              <a:rPr lang="kk-KZ" sz="2800" dirty="0" smtClean="0">
                <a:solidFill>
                  <a:srgbClr val="000099"/>
                </a:solidFill>
              </a:rPr>
              <a:t>ң 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ақпаратты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қамтиды</a:t>
            </a:r>
            <a:r>
              <a:rPr lang="ru-RU" sz="2800" dirty="0" smtClean="0">
                <a:solidFill>
                  <a:srgbClr val="000099"/>
                </a:solidFill>
              </a:rPr>
              <a:t>:</a:t>
            </a:r>
          </a:p>
          <a:p>
            <a:pPr lvl="0" algn="just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r>
              <a:rPr lang="ru-RU" sz="2800" dirty="0" err="1" smtClean="0">
                <a:solidFill>
                  <a:srgbClr val="000099"/>
                </a:solidFill>
              </a:rPr>
              <a:t>1.Бюджеттің негізгі</a:t>
            </a:r>
            <a:r>
              <a:rPr lang="ru-RU" sz="2800" dirty="0" smtClean="0">
                <a:solidFill>
                  <a:srgbClr val="000099"/>
                </a:solidFill>
              </a:rPr>
              <a:t> </a:t>
            </a:r>
            <a:r>
              <a:rPr lang="ru-RU" sz="2800" dirty="0" err="1" smtClean="0">
                <a:solidFill>
                  <a:srgbClr val="000099"/>
                </a:solidFill>
              </a:rPr>
              <a:t>көрсеткіштері туралы</a:t>
            </a:r>
            <a:r>
              <a:rPr lang="ru-RU" sz="2800" dirty="0" smtClean="0">
                <a:solidFill>
                  <a:srgbClr val="000099"/>
                </a:solidFill>
              </a:rPr>
              <a:t>;</a:t>
            </a:r>
          </a:p>
          <a:p>
            <a:pPr lvl="0" algn="just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r>
              <a:rPr lang="ru-RU" sz="2800" dirty="0" err="1" smtClean="0">
                <a:solidFill>
                  <a:srgbClr val="000099"/>
                </a:solidFill>
              </a:rPr>
              <a:t>2.Оның қалыптасу параметрлері</a:t>
            </a:r>
            <a:r>
              <a:rPr lang="ru-RU" sz="2800" dirty="0" smtClean="0">
                <a:solidFill>
                  <a:srgbClr val="000099"/>
                </a:solidFill>
              </a:rPr>
              <a:t>; </a:t>
            </a:r>
          </a:p>
          <a:p>
            <a:pPr lvl="0" algn="just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r>
              <a:rPr lang="ru-RU" sz="2800" dirty="0" smtClean="0">
                <a:solidFill>
                  <a:srgbClr val="000099"/>
                </a:solidFill>
              </a:rPr>
              <a:t>3.Бюджет </a:t>
            </a:r>
            <a:r>
              <a:rPr lang="ru-RU" sz="2800" dirty="0" err="1" smtClean="0">
                <a:solidFill>
                  <a:srgbClr val="000099"/>
                </a:solidFill>
              </a:rPr>
              <a:t>қаражатын жұмсау бағыттары бойынша</a:t>
            </a:r>
            <a:endParaRPr lang="ru-RU" sz="2800" dirty="0" smtClean="0">
              <a:solidFill>
                <a:srgbClr val="000099"/>
              </a:solidFill>
            </a:endParaRPr>
          </a:p>
        </p:txBody>
      </p:sp>
      <p:sp>
        <p:nvSpPr>
          <p:cNvPr id="6" name="Объект 4"/>
          <p:cNvSpPr txBox="1">
            <a:spLocks/>
          </p:cNvSpPr>
          <p:nvPr/>
        </p:nvSpPr>
        <p:spPr>
          <a:xfrm>
            <a:off x="509558" y="1366822"/>
            <a:ext cx="7929618" cy="4929188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itchFamily="18" charset="2"/>
              <a:buNone/>
              <a:tabLst/>
              <a:defRPr/>
            </a:pPr>
            <a:endParaRPr kumimoji="0" lang="ru-RU" sz="26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dirty="0" smtClean="0"/>
              <a:t>Бюджет </a:t>
            </a:r>
            <a:r>
              <a:rPr lang="ru-RU" sz="4000" dirty="0" err="1" smtClean="0"/>
              <a:t>процесінің заңнамалық базасы</a:t>
            </a:r>
            <a:endParaRPr lang="ru-RU" sz="4000" dirty="0" smtClean="0"/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>
          <a:xfrm>
            <a:off x="428596" y="1714488"/>
            <a:ext cx="7427168" cy="4846320"/>
          </a:xfrm>
        </p:spPr>
        <p:txBody>
          <a:bodyPr>
            <a:normAutofit fontScale="92500" lnSpcReduction="20000"/>
          </a:bodyPr>
          <a:lstStyle/>
          <a:p>
            <a:pPr algn="just">
              <a:buFont typeface="Wingdings 2" pitchFamily="18" charset="2"/>
              <a:buNone/>
            </a:pPr>
            <a:r>
              <a:rPr lang="ru-RU" sz="2800" dirty="0" smtClean="0">
                <a:latin typeface="Arial Narrow" pitchFamily="34" charset="0"/>
              </a:rPr>
              <a:t>	</a:t>
            </a:r>
          </a:p>
          <a:p>
            <a:pPr algn="just">
              <a:buFont typeface="Wingdings 2" pitchFamily="18" charset="2"/>
              <a:buNone/>
            </a:pPr>
            <a:r>
              <a:rPr lang="ru-RU" sz="2800" dirty="0" err="1" smtClean="0">
                <a:latin typeface="Arial Narrow" pitchFamily="34" charset="0"/>
              </a:rPr>
              <a:t>Успен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ауданының</a:t>
            </a:r>
            <a:r>
              <a:rPr lang="ru-RU" sz="2800" dirty="0" smtClean="0">
                <a:latin typeface="Arial Narrow" pitchFamily="34" charset="0"/>
              </a:rPr>
              <a:t> «</a:t>
            </a:r>
            <a:r>
              <a:rPr lang="ru-RU" sz="2800" dirty="0" err="1" smtClean="0">
                <a:latin typeface="Arial Narrow" pitchFamily="34" charset="0"/>
              </a:rPr>
              <a:t>Жер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қатынастары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бөлімі</a:t>
            </a:r>
            <a:r>
              <a:rPr lang="ru-RU" sz="2800" dirty="0" smtClean="0">
                <a:latin typeface="Arial Narrow" pitchFamily="34" charset="0"/>
              </a:rPr>
              <a:t>" ММ </a:t>
            </a:r>
            <a:r>
              <a:rPr lang="ru-RU" sz="2800" dirty="0" err="1" smtClean="0">
                <a:latin typeface="Arial Narrow" pitchFamily="34" charset="0"/>
              </a:rPr>
              <a:t>бюджеті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Ұлттық</a:t>
            </a:r>
            <a:r>
              <a:rPr lang="ru-RU" sz="2800" dirty="0" smtClean="0">
                <a:latin typeface="Arial Narrow" pitchFamily="34" charset="0"/>
              </a:rPr>
              <a:t> экономика </a:t>
            </a:r>
            <a:r>
              <a:rPr lang="ru-RU" sz="2800" dirty="0" err="1" smtClean="0">
                <a:latin typeface="Arial Narrow" pitchFamily="34" charset="0"/>
              </a:rPr>
              <a:t>министрлігінің</a:t>
            </a:r>
            <a:r>
              <a:rPr lang="ru-RU" sz="2800" dirty="0" smtClean="0">
                <a:latin typeface="Arial Narrow" pitchFamily="34" charset="0"/>
              </a:rPr>
              <a:t> 2014 </a:t>
            </a:r>
            <a:r>
              <a:rPr lang="ru-RU" sz="2800" dirty="0" err="1" smtClean="0">
                <a:latin typeface="Arial Narrow" pitchFamily="34" charset="0"/>
              </a:rPr>
              <a:t>жылғы</a:t>
            </a:r>
            <a:r>
              <a:rPr lang="ru-RU" sz="2800" dirty="0" smtClean="0">
                <a:latin typeface="Arial Narrow" pitchFamily="34" charset="0"/>
              </a:rPr>
              <a:t> 30 </a:t>
            </a:r>
            <a:r>
              <a:rPr lang="ru-RU" sz="2800" dirty="0" err="1" smtClean="0">
                <a:latin typeface="Arial Narrow" pitchFamily="34" charset="0"/>
              </a:rPr>
              <a:t>желтоқсандағы</a:t>
            </a:r>
            <a:r>
              <a:rPr lang="ru-RU" sz="2800" dirty="0" smtClean="0">
                <a:latin typeface="Arial Narrow" pitchFamily="34" charset="0"/>
              </a:rPr>
              <a:t> №195 "</a:t>
            </a:r>
            <a:r>
              <a:rPr lang="ru-RU" sz="2800" dirty="0" err="1" smtClean="0">
                <a:latin typeface="Arial Narrow" pitchFamily="34" charset="0"/>
              </a:rPr>
              <a:t>бюджеттік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бағдарламаларды</a:t>
            </a:r>
            <a:r>
              <a:rPr lang="ru-RU" sz="2800" dirty="0" smtClean="0">
                <a:latin typeface="Arial Narrow" pitchFamily="34" charset="0"/>
              </a:rPr>
              <a:t>(</a:t>
            </a:r>
            <a:r>
              <a:rPr lang="ru-RU" sz="2800" dirty="0" err="1" smtClean="0">
                <a:latin typeface="Arial Narrow" pitchFamily="34" charset="0"/>
              </a:rPr>
              <a:t>кіші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бағдарламаларды</a:t>
            </a:r>
            <a:r>
              <a:rPr lang="ru-RU" sz="2800" dirty="0" smtClean="0">
                <a:latin typeface="Arial Narrow" pitchFamily="34" charset="0"/>
              </a:rPr>
              <a:t>) </a:t>
            </a:r>
            <a:r>
              <a:rPr lang="ru-RU" sz="2800" dirty="0" err="1" smtClean="0">
                <a:latin typeface="Arial Narrow" pitchFamily="34" charset="0"/>
              </a:rPr>
              <a:t>әзірлеу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және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бекіту</a:t>
            </a:r>
            <a:r>
              <a:rPr lang="ru-RU" sz="2800" dirty="0" smtClean="0">
                <a:latin typeface="Arial Narrow" pitchFamily="34" charset="0"/>
              </a:rPr>
              <a:t> (</a:t>
            </a:r>
            <a:r>
              <a:rPr lang="ru-RU" sz="2800" dirty="0" err="1" smtClean="0">
                <a:latin typeface="Arial Narrow" pitchFamily="34" charset="0"/>
              </a:rPr>
              <a:t>қайта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бекіту</a:t>
            </a:r>
            <a:r>
              <a:rPr lang="ru-RU" sz="2800" dirty="0" smtClean="0">
                <a:latin typeface="Arial Narrow" pitchFamily="34" charset="0"/>
              </a:rPr>
              <a:t>) </a:t>
            </a:r>
            <a:r>
              <a:rPr lang="ru-RU" sz="2800" dirty="0" err="1" smtClean="0">
                <a:latin typeface="Arial Narrow" pitchFamily="34" charset="0"/>
              </a:rPr>
              <a:t>қағидаларын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және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олардың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мазмұнына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қойылатын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талаптарды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бекіту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туралы</a:t>
            </a:r>
            <a:r>
              <a:rPr lang="ru-RU" sz="2800" dirty="0" smtClean="0">
                <a:latin typeface="Arial Narrow" pitchFamily="34" charset="0"/>
              </a:rPr>
              <a:t>" </a:t>
            </a:r>
            <a:r>
              <a:rPr lang="ru-RU" sz="2800" dirty="0" err="1" smtClean="0">
                <a:latin typeface="Arial Narrow" pitchFamily="34" charset="0"/>
              </a:rPr>
              <a:t>бұйрығына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сәйкес</a:t>
            </a:r>
            <a:r>
              <a:rPr lang="ru-RU" sz="2800" dirty="0" smtClean="0">
                <a:latin typeface="Arial Narrow" pitchFamily="34" charset="0"/>
              </a:rPr>
              <a:t> 3 </a:t>
            </a:r>
            <a:r>
              <a:rPr lang="ru-RU" sz="2800" dirty="0" err="1" smtClean="0">
                <a:latin typeface="Arial Narrow" pitchFamily="34" charset="0"/>
              </a:rPr>
              <a:t>жылдық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кезеңге</a:t>
            </a:r>
            <a:r>
              <a:rPr lang="ru-RU" sz="2800" dirty="0" smtClean="0">
                <a:latin typeface="Arial Narrow" pitchFamily="34" charset="0"/>
              </a:rPr>
              <a:t> </a:t>
            </a:r>
            <a:r>
              <a:rPr lang="ru-RU" sz="2800" dirty="0" err="1" smtClean="0">
                <a:latin typeface="Arial Narrow" pitchFamily="34" charset="0"/>
              </a:rPr>
              <a:t>әзірленді</a:t>
            </a:r>
            <a:r>
              <a:rPr lang="ru-RU" sz="2800" dirty="0" smtClean="0">
                <a:latin typeface="Arial Narrow" pitchFamily="34" charset="0"/>
              </a:rPr>
              <a:t>.</a:t>
            </a:r>
          </a:p>
          <a:p>
            <a:pPr algn="just">
              <a:buNone/>
            </a:pPr>
            <a:r>
              <a:rPr lang="ru-RU" sz="2000" dirty="0" err="1"/>
              <a:t>Успен</a:t>
            </a:r>
            <a:r>
              <a:rPr lang="ru-RU" sz="2000" dirty="0"/>
              <a:t> </a:t>
            </a:r>
            <a:r>
              <a:rPr lang="ru-RU" sz="2000" dirty="0" err="1"/>
              <a:t>ауданының</a:t>
            </a:r>
            <a:r>
              <a:rPr lang="ru-RU" sz="2000" dirty="0"/>
              <a:t> 2026-2028 </a:t>
            </a:r>
            <a:r>
              <a:rPr lang="ru-RU" sz="2000" dirty="0" err="1"/>
              <a:t>жылдарға</a:t>
            </a:r>
            <a:r>
              <a:rPr lang="ru-RU" sz="2000" dirty="0"/>
              <a:t> </a:t>
            </a:r>
            <a:r>
              <a:rPr lang="ru-RU" sz="2000" dirty="0" err="1"/>
              <a:t>арналған</a:t>
            </a:r>
            <a:r>
              <a:rPr lang="ru-RU" sz="2000" dirty="0"/>
              <a:t> "</a:t>
            </a:r>
            <a:r>
              <a:rPr lang="ru-RU" sz="2000" dirty="0" err="1"/>
              <a:t>жер</a:t>
            </a:r>
            <a:r>
              <a:rPr lang="ru-RU" sz="2000" dirty="0"/>
              <a:t> </a:t>
            </a:r>
            <a:r>
              <a:rPr lang="ru-RU" sz="2000" dirty="0" err="1"/>
              <a:t>қатынастары</a:t>
            </a:r>
            <a:r>
              <a:rPr lang="ru-RU" sz="2000" dirty="0"/>
              <a:t> </a:t>
            </a:r>
            <a:r>
              <a:rPr lang="ru-RU" sz="2000" dirty="0" err="1"/>
              <a:t>бөлімі</a:t>
            </a:r>
            <a:r>
              <a:rPr lang="ru-RU" sz="2000" dirty="0"/>
              <a:t>" ММ </a:t>
            </a:r>
            <a:r>
              <a:rPr lang="ru-RU" sz="2000" dirty="0" err="1"/>
              <a:t>бюджеті</a:t>
            </a:r>
            <a:r>
              <a:rPr lang="ru-RU" sz="2000" dirty="0"/>
              <a:t> </a:t>
            </a:r>
            <a:r>
              <a:rPr lang="ru-RU" sz="2000" dirty="0" err="1"/>
              <a:t>аудандық</a:t>
            </a:r>
            <a:r>
              <a:rPr lang="ru-RU" sz="2000" dirty="0"/>
              <a:t> </a:t>
            </a:r>
            <a:r>
              <a:rPr lang="ru-RU" sz="2000" dirty="0" err="1"/>
              <a:t>мәслихаттың</a:t>
            </a:r>
            <a:r>
              <a:rPr lang="ru-RU" sz="2000" dirty="0"/>
              <a:t> 2026 </a:t>
            </a:r>
            <a:r>
              <a:rPr lang="ru-RU" sz="2000" dirty="0" err="1"/>
              <a:t>жылғы</a:t>
            </a:r>
            <a:r>
              <a:rPr lang="ru-RU" sz="2000" dirty="0"/>
              <a:t> 27 </a:t>
            </a:r>
            <a:r>
              <a:rPr lang="ru-RU" sz="2000" dirty="0" err="1"/>
              <a:t>шілдедегі</a:t>
            </a:r>
            <a:r>
              <a:rPr lang="ru-RU" sz="2000" dirty="0"/>
              <a:t> №241/54 "</a:t>
            </a:r>
            <a:r>
              <a:rPr lang="ru-RU" sz="2000" dirty="0" err="1"/>
              <a:t>Успен</a:t>
            </a:r>
            <a:r>
              <a:rPr lang="ru-RU" sz="2000" dirty="0"/>
              <a:t> </a:t>
            </a:r>
            <a:r>
              <a:rPr lang="ru-RU" sz="2000" dirty="0" err="1"/>
              <a:t>аудандық</a:t>
            </a:r>
            <a:r>
              <a:rPr lang="ru-RU" sz="2000" dirty="0"/>
              <a:t> </a:t>
            </a:r>
            <a:r>
              <a:rPr lang="ru-RU" sz="2000" dirty="0" err="1"/>
              <a:t>мәслихатының</a:t>
            </a:r>
            <a:r>
              <a:rPr lang="ru-RU" sz="2000" dirty="0"/>
              <a:t> 2025 </a:t>
            </a:r>
            <a:r>
              <a:rPr lang="ru-RU" sz="2000" dirty="0" err="1"/>
              <a:t>жылғы</a:t>
            </a:r>
            <a:r>
              <a:rPr lang="ru-RU" sz="2000" dirty="0"/>
              <a:t> 17 </a:t>
            </a:r>
            <a:r>
              <a:rPr lang="ru-RU" sz="2000" dirty="0" err="1"/>
              <a:t>желтоқсандағы</a:t>
            </a:r>
            <a:r>
              <a:rPr lang="ru-RU" sz="2000" dirty="0"/>
              <a:t> № 204/44" 2026-2028 </a:t>
            </a:r>
            <a:r>
              <a:rPr lang="ru-RU" sz="2000" dirty="0" err="1"/>
              <a:t>жылдарға</a:t>
            </a:r>
            <a:r>
              <a:rPr lang="ru-RU" sz="2000" dirty="0"/>
              <a:t> </a:t>
            </a:r>
            <a:r>
              <a:rPr lang="ru-RU" sz="2000" dirty="0" err="1"/>
              <a:t>арналған</a:t>
            </a:r>
            <a:r>
              <a:rPr lang="ru-RU" sz="2000" dirty="0"/>
              <a:t> </a:t>
            </a:r>
            <a:r>
              <a:rPr lang="ru-RU" sz="2000" dirty="0" err="1"/>
              <a:t>Успен</a:t>
            </a:r>
            <a:r>
              <a:rPr lang="ru-RU" sz="2000" dirty="0"/>
              <a:t> </a:t>
            </a:r>
            <a:r>
              <a:rPr lang="ru-RU" sz="2000" dirty="0" err="1"/>
              <a:t>аудандық</a:t>
            </a:r>
            <a:r>
              <a:rPr lang="ru-RU" sz="2000" dirty="0"/>
              <a:t> </a:t>
            </a:r>
            <a:r>
              <a:rPr lang="ru-RU" sz="2000" dirty="0" err="1"/>
              <a:t>бюджеті</a:t>
            </a:r>
            <a:r>
              <a:rPr lang="ru-RU" sz="2000" dirty="0"/>
              <a:t> </a:t>
            </a:r>
            <a:r>
              <a:rPr lang="ru-RU" sz="2000" dirty="0" err="1"/>
              <a:t>туралы</a:t>
            </a:r>
            <a:r>
              <a:rPr lang="ru-RU" sz="2000" dirty="0"/>
              <a:t> "</a:t>
            </a:r>
            <a:r>
              <a:rPr lang="ru-RU" sz="2000" dirty="0" err="1"/>
              <a:t>шешіміне</a:t>
            </a:r>
            <a:r>
              <a:rPr lang="ru-RU" sz="2000" dirty="0"/>
              <a:t> </a:t>
            </a:r>
            <a:r>
              <a:rPr lang="ru-RU" sz="2000" dirty="0" err="1"/>
              <a:t>өзгерістер</a:t>
            </a:r>
            <a:r>
              <a:rPr lang="ru-RU" sz="2000" dirty="0"/>
              <a:t> </a:t>
            </a:r>
            <a:r>
              <a:rPr lang="ru-RU" sz="2000" dirty="0" err="1"/>
              <a:t>енгізу</a:t>
            </a:r>
            <a:r>
              <a:rPr lang="ru-RU" sz="2000" dirty="0"/>
              <a:t> </a:t>
            </a:r>
            <a:r>
              <a:rPr lang="ru-RU" sz="2000" dirty="0" err="1"/>
              <a:t>туралы</a:t>
            </a:r>
            <a:r>
              <a:rPr lang="ru-RU" sz="2000" dirty="0"/>
              <a:t>" </a:t>
            </a:r>
            <a:r>
              <a:rPr lang="ru-RU" sz="2000" dirty="0" err="1"/>
              <a:t>шешіміне</a:t>
            </a:r>
            <a:r>
              <a:rPr lang="ru-RU" sz="2000" dirty="0"/>
              <a:t> </a:t>
            </a:r>
            <a:r>
              <a:rPr lang="ru-RU" sz="2000" dirty="0" err="1"/>
              <a:t>сәйкес</a:t>
            </a:r>
            <a:r>
              <a:rPr lang="ru-RU" sz="2000" dirty="0"/>
              <a:t> </a:t>
            </a:r>
            <a:r>
              <a:rPr lang="ru-RU" sz="2000" dirty="0" err="1"/>
              <a:t>қалыптастырылды</a:t>
            </a:r>
            <a:endParaRPr lang="ru-RU" sz="2800" dirty="0" smtClean="0">
              <a:latin typeface="Arial Narrow" pitchFamily="34" charset="0"/>
            </a:endParaRPr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4"/>
          <p:cNvSpPr txBox="1">
            <a:spLocks/>
          </p:cNvSpPr>
          <p:nvPr/>
        </p:nvSpPr>
        <p:spPr>
          <a:xfrm>
            <a:off x="2928926" y="785794"/>
            <a:ext cx="2714644" cy="62698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/>
          <a:lstStyle/>
          <a:p>
            <a:pPr algn="ctr" eaLnBrk="0" hangingPunct="0">
              <a:defRPr/>
            </a:pPr>
            <a:r>
              <a:rPr lang="ru-RU" sz="2200" b="1" dirty="0" err="1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Орындау</a:t>
            </a:r>
            <a:endParaRPr lang="ru-RU" sz="2200" b="1" dirty="0" smtClean="0">
              <a:solidFill>
                <a:srgbClr val="0000FF"/>
              </a:solidFill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571736" y="0"/>
            <a:ext cx="4286280" cy="76944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2200" b="1" dirty="0" err="1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Бюджеттік</a:t>
            </a:r>
            <a:r>
              <a:rPr lang="ru-RU" sz="2200" b="1" dirty="0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процестің сызбасы</a:t>
            </a:r>
            <a:endParaRPr lang="ru-RU" sz="2200" b="1" dirty="0" smtClean="0">
              <a:solidFill>
                <a:srgbClr val="0000FF"/>
              </a:solidFill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891610" y="1700808"/>
            <a:ext cx="4348691" cy="43088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2200" b="1" dirty="0" err="1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Жер</a:t>
            </a:r>
            <a:r>
              <a:rPr lang="ru-RU" sz="2200" b="1" dirty="0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қатынастары бөлімі</a:t>
            </a:r>
            <a:endParaRPr lang="ru-RU" sz="2200" b="1" dirty="0" smtClean="0">
              <a:solidFill>
                <a:srgbClr val="0000FF"/>
              </a:solidFill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445349" y="2564904"/>
            <a:ext cx="5600764" cy="43088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2200" b="1" dirty="0" err="1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Қаржыландыру жоспарын</a:t>
            </a:r>
            <a:r>
              <a:rPr lang="ru-RU" sz="2200" b="1" dirty="0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жасау</a:t>
            </a:r>
            <a:endParaRPr lang="ru-RU" sz="2200" b="1" dirty="0" smtClean="0">
              <a:solidFill>
                <a:srgbClr val="0000FF"/>
              </a:solidFill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57224" y="4786322"/>
            <a:ext cx="7500990" cy="76944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2200" b="1" dirty="0" err="1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Бөлім бюджетінің орындалуы</a:t>
            </a:r>
            <a:r>
              <a:rPr lang="ru-RU" sz="2200" b="1" dirty="0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бойынша</a:t>
            </a:r>
            <a:r>
              <a:rPr lang="ru-RU" sz="2200" b="1" dirty="0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жылдық есепті</a:t>
            </a:r>
            <a:r>
              <a:rPr lang="ru-RU" sz="2200" b="1" dirty="0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қалыптастыру</a:t>
            </a:r>
            <a:endParaRPr lang="ru-RU" sz="2200" b="1" dirty="0" smtClean="0">
              <a:solidFill>
                <a:srgbClr val="0000FF"/>
              </a:solidFill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57158" y="5857892"/>
            <a:ext cx="8429684" cy="43088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2200" b="1" dirty="0" err="1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Қаржыландырудың жиынтық жоспарына</a:t>
            </a:r>
            <a:r>
              <a:rPr lang="ru-RU" sz="2200" b="1" dirty="0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өзгерістер енгізу</a:t>
            </a:r>
            <a:endParaRPr lang="ru-RU" sz="2200" b="1" dirty="0" smtClean="0">
              <a:solidFill>
                <a:srgbClr val="0000FF"/>
              </a:solidFill>
              <a:latin typeface="Arial" pitchFamily="34" charset="0"/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71472" y="3643314"/>
            <a:ext cx="8286808" cy="769441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2200" b="1" dirty="0" err="1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Аудандық мәслихаттың шешімімен</a:t>
            </a:r>
            <a:r>
              <a:rPr lang="ru-RU" sz="2200" b="1" dirty="0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бюджеттің атқарылуы бойынша</a:t>
            </a:r>
            <a:r>
              <a:rPr lang="ru-RU" sz="2200" b="1" dirty="0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жылдық есепті</a:t>
            </a:r>
            <a:r>
              <a:rPr lang="ru-RU" sz="2200" b="1" dirty="0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 </a:t>
            </a:r>
            <a:r>
              <a:rPr lang="ru-RU" sz="2200" b="1" dirty="0" err="1" smtClean="0">
                <a:solidFill>
                  <a:srgbClr val="0000FF"/>
                </a:solidFill>
                <a:latin typeface="Arial" pitchFamily="34" charset="0"/>
                <a:cs typeface="Times New Roman" pitchFamily="18" charset="0"/>
              </a:rPr>
              <a:t>жасау</a:t>
            </a:r>
            <a:endParaRPr lang="ru-RU" sz="2200" b="1" dirty="0" smtClean="0">
              <a:solidFill>
                <a:srgbClr val="0000FF"/>
              </a:solidFill>
              <a:latin typeface="Arial" pitchFamily="34" charset="0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8153400" y="1295400"/>
            <a:ext cx="838200" cy="5334000"/>
          </a:xfrm>
          <a:prstGeom prst="roundRect">
            <a:avLst>
              <a:gd name="adj" fmla="val 16667"/>
            </a:avLst>
          </a:prstGeom>
          <a:solidFill>
            <a:srgbClr val="73D0E9">
              <a:alpha val="78038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1000" b="1" dirty="0" smtClean="0">
                <a:solidFill>
                  <a:srgbClr val="000000"/>
                </a:solidFill>
              </a:rPr>
              <a:t>31 </a:t>
            </a:r>
            <a:r>
              <a:rPr lang="ru-RU" altLang="ru-RU" sz="1000" b="1" dirty="0" err="1" smtClean="0">
                <a:solidFill>
                  <a:srgbClr val="000000"/>
                </a:solidFill>
              </a:rPr>
              <a:t>желтоқсанда аяқтала ды</a:t>
            </a:r>
            <a:endParaRPr lang="ru-RU" altLang="ru-RU" sz="1000" b="1" dirty="0">
              <a:solidFill>
                <a:srgbClr val="000000"/>
              </a:solidFill>
            </a:endParaRPr>
          </a:p>
        </p:txBody>
      </p:sp>
      <p:sp>
        <p:nvSpPr>
          <p:cNvPr id="13315" name="Text Box 2"/>
          <p:cNvSpPr txBox="1">
            <a:spLocks noChangeArrowheads="1"/>
          </p:cNvSpPr>
          <p:nvPr/>
        </p:nvSpPr>
        <p:spPr bwMode="auto">
          <a:xfrm>
            <a:off x="250825" y="404813"/>
            <a:ext cx="8686800" cy="371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125"/>
              </a:spcBef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dirty="0">
                <a:solidFill>
                  <a:srgbClr val="000000"/>
                </a:solidFill>
              </a:rPr>
              <a:t> </a:t>
            </a:r>
            <a:r>
              <a:rPr lang="ru-RU" altLang="ru-RU" dirty="0" err="1" smtClean="0">
                <a:solidFill>
                  <a:srgbClr val="000000"/>
                </a:solidFill>
              </a:rPr>
              <a:t>Бюджетті</a:t>
            </a:r>
            <a:r>
              <a:rPr lang="ru-RU" altLang="ru-RU" dirty="0" smtClean="0">
                <a:solidFill>
                  <a:srgbClr val="000000"/>
                </a:solidFill>
              </a:rPr>
              <a:t> </a:t>
            </a:r>
            <a:r>
              <a:rPr lang="ru-RU" altLang="ru-RU" dirty="0" err="1" smtClean="0">
                <a:solidFill>
                  <a:srgbClr val="000000"/>
                </a:solidFill>
              </a:rPr>
              <a:t>атқару үшін мынадай</a:t>
            </a:r>
            <a:r>
              <a:rPr lang="ru-RU" altLang="ru-RU" dirty="0" smtClean="0">
                <a:solidFill>
                  <a:srgbClr val="000000"/>
                </a:solidFill>
              </a:rPr>
              <a:t> </a:t>
            </a:r>
            <a:r>
              <a:rPr lang="ru-RU" altLang="ru-RU" dirty="0" err="1" smtClean="0">
                <a:solidFill>
                  <a:srgbClr val="000000"/>
                </a:solidFill>
              </a:rPr>
              <a:t>құжаттар негіз</a:t>
            </a:r>
            <a:r>
              <a:rPr lang="ru-RU" altLang="ru-RU" dirty="0" smtClean="0">
                <a:solidFill>
                  <a:srgbClr val="000000"/>
                </a:solidFill>
              </a:rPr>
              <a:t> </a:t>
            </a:r>
            <a:r>
              <a:rPr lang="ru-RU" altLang="ru-RU" dirty="0" err="1" smtClean="0">
                <a:solidFill>
                  <a:srgbClr val="000000"/>
                </a:solidFill>
              </a:rPr>
              <a:t>болып</a:t>
            </a:r>
            <a:r>
              <a:rPr lang="ru-RU" altLang="ru-RU" dirty="0" smtClean="0">
                <a:solidFill>
                  <a:srgbClr val="000000"/>
                </a:solidFill>
              </a:rPr>
              <a:t> </a:t>
            </a:r>
            <a:r>
              <a:rPr lang="ru-RU" altLang="ru-RU" dirty="0" err="1" smtClean="0">
                <a:solidFill>
                  <a:srgbClr val="000000"/>
                </a:solidFill>
              </a:rPr>
              <a:t>табылады</a:t>
            </a:r>
            <a:endParaRPr lang="ru-RU" altLang="ru-RU" sz="2000" b="1" dirty="0">
              <a:solidFill>
                <a:srgbClr val="0000FF"/>
              </a:solidFill>
            </a:endParaRPr>
          </a:p>
        </p:txBody>
      </p:sp>
      <p:sp>
        <p:nvSpPr>
          <p:cNvPr id="13316" name="AutoShape 3"/>
          <p:cNvSpPr>
            <a:spLocks noChangeArrowheads="1"/>
          </p:cNvSpPr>
          <p:nvPr/>
        </p:nvSpPr>
        <p:spPr bwMode="auto">
          <a:xfrm>
            <a:off x="152400" y="1371600"/>
            <a:ext cx="762000" cy="5334000"/>
          </a:xfrm>
          <a:prstGeom prst="roundRect">
            <a:avLst>
              <a:gd name="adj" fmla="val 16667"/>
            </a:avLst>
          </a:prstGeom>
          <a:solidFill>
            <a:srgbClr val="73D0E9">
              <a:alpha val="72156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1000" b="1" dirty="0" smtClean="0">
                <a:solidFill>
                  <a:srgbClr val="000000"/>
                </a:solidFill>
              </a:rPr>
              <a:t>1 </a:t>
            </a:r>
            <a:r>
              <a:rPr lang="ru-RU" altLang="ru-RU" sz="1000" b="1" dirty="0" err="1" smtClean="0">
                <a:solidFill>
                  <a:srgbClr val="000000"/>
                </a:solidFill>
              </a:rPr>
              <a:t>қаңтардан басталады</a:t>
            </a:r>
            <a:endParaRPr lang="ru-RU" altLang="ru-RU" sz="1000" b="1" dirty="0">
              <a:solidFill>
                <a:srgbClr val="000000"/>
              </a:solidFill>
            </a:endParaRPr>
          </a:p>
        </p:txBody>
      </p:sp>
      <p:sp>
        <p:nvSpPr>
          <p:cNvPr id="13317" name="AutoShape 4"/>
          <p:cNvSpPr>
            <a:spLocks noChangeArrowheads="1"/>
          </p:cNvSpPr>
          <p:nvPr/>
        </p:nvSpPr>
        <p:spPr bwMode="auto">
          <a:xfrm>
            <a:off x="1066800" y="1524000"/>
            <a:ext cx="6934200" cy="465138"/>
          </a:xfrm>
          <a:prstGeom prst="roundRect">
            <a:avLst>
              <a:gd name="adj" fmla="val 16667"/>
            </a:avLst>
          </a:prstGeom>
          <a:solidFill>
            <a:srgbClr val="0070C0">
              <a:alpha val="72156"/>
            </a:srgbClr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ru-RU" sz="1000" b="1" dirty="0" smtClean="0">
                <a:solidFill>
                  <a:srgbClr val="000000"/>
                </a:solidFill>
              </a:rPr>
              <a:t>БЮДЖЕТТІҢ АТҚАРЫЛУЫ</a:t>
            </a:r>
            <a:endParaRPr lang="ru-RU" altLang="ru-RU" sz="1000" b="1" dirty="0">
              <a:solidFill>
                <a:srgbClr val="000000"/>
              </a:solidFill>
            </a:endParaRPr>
          </a:p>
        </p:txBody>
      </p:sp>
      <p:sp>
        <p:nvSpPr>
          <p:cNvPr id="13318" name="Line 5"/>
          <p:cNvSpPr>
            <a:spLocks noChangeShapeType="1"/>
          </p:cNvSpPr>
          <p:nvPr/>
        </p:nvSpPr>
        <p:spPr bwMode="auto">
          <a:xfrm>
            <a:off x="914400" y="1524000"/>
            <a:ext cx="152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343" name="AutoShape 6"/>
          <p:cNvSpPr>
            <a:spLocks noChangeArrowheads="1"/>
          </p:cNvSpPr>
          <p:nvPr/>
        </p:nvSpPr>
        <p:spPr bwMode="auto">
          <a:xfrm>
            <a:off x="1019175" y="2106613"/>
            <a:ext cx="6934200" cy="38100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Бюджет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кодексі</a:t>
            </a:r>
            <a:endParaRPr lang="ru-RU" altLang="ru-RU" sz="1200" dirty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4" name="AutoShape 7"/>
          <p:cNvSpPr>
            <a:spLocks noChangeArrowheads="1"/>
          </p:cNvSpPr>
          <p:nvPr/>
        </p:nvSpPr>
        <p:spPr bwMode="auto">
          <a:xfrm>
            <a:off x="1071538" y="2571744"/>
            <a:ext cx="6934200" cy="38100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Республикалық 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бюджет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Заң және мәслихаттың жергілікті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бюджет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шешімі</a:t>
            </a:r>
            <a:endParaRPr lang="ru-RU" altLang="ru-RU" sz="1100" dirty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5" name="AutoShape 8"/>
          <p:cNvSpPr>
            <a:spLocks noChangeArrowheads="1"/>
          </p:cNvSpPr>
          <p:nvPr/>
        </p:nvSpPr>
        <p:spPr bwMode="auto">
          <a:xfrm>
            <a:off x="1042988" y="3130550"/>
            <a:ext cx="6934200" cy="730498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Республикалық 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бюджет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заңды немесе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жергілікті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бюджет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мәслихаттың шешімін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іске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асыру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туралы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ҚР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Үкіметінің немесе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әкімдіктің қаулылары</a:t>
            </a:r>
            <a:endParaRPr lang="ru-RU" altLang="ru-RU" sz="1100" dirty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48" name="AutoShape 12"/>
          <p:cNvSpPr>
            <a:spLocks noChangeArrowheads="1"/>
          </p:cNvSpPr>
          <p:nvPr/>
        </p:nvSpPr>
        <p:spPr bwMode="auto">
          <a:xfrm>
            <a:off x="1115616" y="4077072"/>
            <a:ext cx="6984776" cy="576064"/>
          </a:xfrm>
          <a:prstGeom prst="roundRect">
            <a:avLst>
              <a:gd name="adj" fmla="val 0"/>
            </a:avLst>
          </a:prstGeom>
          <a:solidFill>
            <a:schemeClr val="bg2"/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Мемлекеттік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мекемелердің міндеттемелері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мен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төлемдері бойынша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қаржыландырудың жеке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жоспарлары</a:t>
            </a:r>
            <a:endParaRPr lang="ru-RU" altLang="ru-RU" sz="1100" dirty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350" name="AutoShape 14"/>
          <p:cNvSpPr>
            <a:spLocks noChangeArrowheads="1"/>
          </p:cNvSpPr>
          <p:nvPr/>
        </p:nvSpPr>
        <p:spPr bwMode="auto">
          <a:xfrm>
            <a:off x="1043608" y="5733256"/>
            <a:ext cx="6934200" cy="488950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Бюджет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кодексіне</a:t>
            </a:r>
            <a:r>
              <a:rPr lang="ru-RU" altLang="ru-RU" sz="1100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charset="0"/>
              </a:rPr>
              <a:t>сәйкес бюджеттің атқарылу тәртібін айқындайтын нормативтік-құқықтық актілер</a:t>
            </a:r>
            <a:endParaRPr lang="ru-RU" altLang="ru-RU" sz="1100" dirty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3327" name="Line 15"/>
          <p:cNvSpPr>
            <a:spLocks noChangeShapeType="1"/>
          </p:cNvSpPr>
          <p:nvPr/>
        </p:nvSpPr>
        <p:spPr bwMode="auto">
          <a:xfrm>
            <a:off x="8001000" y="1524000"/>
            <a:ext cx="152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5" name="AutoShape 14"/>
          <p:cNvSpPr>
            <a:spLocks noChangeArrowheads="1"/>
          </p:cNvSpPr>
          <p:nvPr/>
        </p:nvSpPr>
        <p:spPr bwMode="auto">
          <a:xfrm>
            <a:off x="1115616" y="5013176"/>
            <a:ext cx="6934200" cy="353988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200">
                <a:solidFill>
                  <a:srgbClr val="404040"/>
                </a:solidFill>
                <a:latin typeface="Trebuchet MS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Trebuchet MS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Trebuchet MS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600">
                <a:solidFill>
                  <a:srgbClr val="404040"/>
                </a:solidFill>
                <a:latin typeface="Trebuchet MS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itchFamily="18" charset="0"/>
              <a:buChar char="*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Trebuchet MS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"Қазақстан Республикасының Жер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кодексі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1100" dirty="0" err="1" smtClean="0">
                <a:latin typeface="Times New Roman" pitchFamily="18" charset="0"/>
                <a:cs typeface="Times New Roman" pitchFamily="18" charset="0"/>
              </a:rPr>
              <a:t>кодексінің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14-бабы 1-3 (№ 442 от 20.07.2003 ж.),</a:t>
            </a:r>
            <a:endParaRPr lang="ru-RU" altLang="ru-RU" sz="11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49266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Успен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ауданының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жер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қатынастары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бөлімінің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2026-2028 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жылдарға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арналған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бюджеттің</a:t>
            </a:r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0" y="1500174"/>
            <a:ext cx="3714744" cy="4857784"/>
          </a:xfrm>
        </p:spPr>
        <p:txBody>
          <a:bodyPr>
            <a:normAutofit fontScale="92500" lnSpcReduction="20000"/>
          </a:bodyPr>
          <a:lstStyle/>
          <a:p>
            <a:r>
              <a:rPr lang="ru-RU" sz="2000" dirty="0" err="1" smtClean="0"/>
              <a:t>Азаматтық бюджет-бұл барлық азаматтарды</a:t>
            </a:r>
            <a:r>
              <a:rPr lang="ru-RU" sz="2000" dirty="0" smtClean="0"/>
              <a:t> </a:t>
            </a:r>
            <a:r>
              <a:rPr lang="ru-RU" sz="2000" dirty="0" err="1" smtClean="0"/>
              <a:t>белгілі</a:t>
            </a:r>
            <a:r>
              <a:rPr lang="ru-RU" sz="2000" dirty="0" smtClean="0"/>
              <a:t> </a:t>
            </a:r>
            <a:r>
              <a:rPr lang="ru-RU" sz="2000" dirty="0" err="1" smtClean="0"/>
              <a:t>бір</a:t>
            </a:r>
            <a:r>
              <a:rPr lang="ru-RU" sz="2000" dirty="0" smtClean="0"/>
              <a:t> сапа </a:t>
            </a:r>
            <a:r>
              <a:rPr lang="ru-RU" sz="2000" dirty="0" err="1" smtClean="0"/>
              <a:t>стандарттарына</a:t>
            </a:r>
            <a:r>
              <a:rPr lang="ru-RU" sz="2000" dirty="0" smtClean="0"/>
              <a:t> </a:t>
            </a:r>
            <a:r>
              <a:rPr lang="ru-RU" sz="2000" dirty="0" err="1" smtClean="0"/>
              <a:t>сәйкес белгілі</a:t>
            </a:r>
            <a:r>
              <a:rPr lang="ru-RU" sz="2000" dirty="0" smtClean="0"/>
              <a:t> </a:t>
            </a:r>
            <a:r>
              <a:rPr lang="ru-RU" sz="2000" dirty="0" err="1" smtClean="0"/>
              <a:t>бір</a:t>
            </a:r>
            <a:r>
              <a:rPr lang="ru-RU" sz="2000" dirty="0" smtClean="0"/>
              <a:t> </a:t>
            </a:r>
            <a:r>
              <a:rPr lang="ru-RU" sz="2000" dirty="0" err="1" smtClean="0"/>
              <a:t>қаржы кезеңіне арналған </a:t>
            </a:r>
            <a:r>
              <a:rPr lang="ru-RU" sz="2000" dirty="0" smtClean="0"/>
              <a:t>бюджет </a:t>
            </a:r>
            <a:r>
              <a:rPr lang="ru-RU" sz="2000" dirty="0" err="1" smtClean="0"/>
              <a:t>параметрлерімен</a:t>
            </a:r>
            <a:r>
              <a:rPr lang="ru-RU" sz="2000" dirty="0" smtClean="0"/>
              <a:t>, </a:t>
            </a:r>
            <a:r>
              <a:rPr lang="ru-RU" sz="2000" dirty="0" err="1" smtClean="0"/>
              <a:t>басымдықтарымен және шешімдерімен</a:t>
            </a:r>
            <a:r>
              <a:rPr lang="ru-RU" sz="2000" dirty="0" smtClean="0"/>
              <a:t> </a:t>
            </a:r>
            <a:r>
              <a:rPr lang="ru-RU" sz="2000" dirty="0" err="1" smtClean="0"/>
              <a:t>таныстыру</a:t>
            </a:r>
            <a:r>
              <a:rPr lang="ru-RU" sz="2000" dirty="0" smtClean="0"/>
              <a:t> </a:t>
            </a:r>
            <a:r>
              <a:rPr lang="ru-RU" sz="2000" dirty="0" err="1" smtClean="0"/>
              <a:t>мақсатында тиісті</a:t>
            </a:r>
            <a:r>
              <a:rPr lang="ru-RU" sz="2000" dirty="0" smtClean="0"/>
              <a:t> (</a:t>
            </a:r>
            <a:r>
              <a:rPr lang="ru-RU" sz="2000" dirty="0" err="1" smtClean="0"/>
              <a:t>республикалық немесе</a:t>
            </a:r>
            <a:r>
              <a:rPr lang="ru-RU" sz="2000" dirty="0" smtClean="0"/>
              <a:t> </a:t>
            </a:r>
            <a:r>
              <a:rPr lang="ru-RU" sz="2000" dirty="0" err="1" smtClean="0"/>
              <a:t>жергілікті</a:t>
            </a:r>
            <a:r>
              <a:rPr lang="ru-RU" sz="2000" dirty="0" smtClean="0"/>
              <a:t>) </a:t>
            </a:r>
            <a:r>
              <a:rPr lang="ru-RU" sz="2000" dirty="0" err="1" smtClean="0"/>
              <a:t>деңгейдегі уәкілетті мемлекеттік</a:t>
            </a:r>
            <a:r>
              <a:rPr lang="ru-RU" sz="2000" dirty="0" smtClean="0"/>
              <a:t> орган </a:t>
            </a:r>
            <a:r>
              <a:rPr lang="ru-RU" sz="2000" dirty="0" err="1" smtClean="0"/>
              <a:t>әзірлейтін құжат</a:t>
            </a:r>
            <a:r>
              <a:rPr lang="ru-RU" sz="2000" dirty="0" smtClean="0"/>
              <a:t>.</a:t>
            </a:r>
          </a:p>
          <a:p>
            <a:r>
              <a:rPr lang="ru-RU" sz="2000" dirty="0" err="1" smtClean="0"/>
              <a:t>Азаматтық </a:t>
            </a:r>
            <a:r>
              <a:rPr lang="ru-RU" sz="2000" dirty="0" smtClean="0"/>
              <a:t>бюджет </a:t>
            </a:r>
            <a:r>
              <a:rPr lang="ru-RU" sz="2000" dirty="0" err="1" smtClean="0"/>
              <a:t>бюджет</a:t>
            </a:r>
            <a:r>
              <a:rPr lang="ru-RU" sz="2000" dirty="0" smtClean="0"/>
              <a:t> </a:t>
            </a:r>
            <a:r>
              <a:rPr lang="ru-RU" sz="2000" dirty="0" err="1" smtClean="0"/>
              <a:t>процесінің мынадай</a:t>
            </a:r>
            <a:r>
              <a:rPr lang="ru-RU" sz="2000" dirty="0" smtClean="0"/>
              <a:t> </a:t>
            </a:r>
            <a:r>
              <a:rPr lang="ru-RU" sz="2000" dirty="0" err="1" smtClean="0"/>
              <a:t>сатыларында</a:t>
            </a:r>
            <a:r>
              <a:rPr lang="ru-RU" sz="2000" dirty="0" smtClean="0"/>
              <a:t> </a:t>
            </a:r>
            <a:r>
              <a:rPr lang="ru-RU" sz="2000" dirty="0" err="1" smtClean="0"/>
              <a:t>жасалады</a:t>
            </a:r>
            <a:r>
              <a:rPr lang="ru-RU" sz="2000" dirty="0" smtClean="0"/>
              <a:t>: </a:t>
            </a:r>
            <a:r>
              <a:rPr lang="ru-RU" sz="2000" dirty="0" err="1" smtClean="0"/>
              <a:t>бюджетті</a:t>
            </a:r>
            <a:r>
              <a:rPr lang="ru-RU" sz="2000" dirty="0" smtClean="0"/>
              <a:t> </a:t>
            </a:r>
            <a:r>
              <a:rPr lang="ru-RU" sz="2000" dirty="0" err="1" smtClean="0"/>
              <a:t>жоспарлау</a:t>
            </a:r>
            <a:r>
              <a:rPr lang="ru-RU" sz="2000" dirty="0" smtClean="0"/>
              <a:t> (</a:t>
            </a:r>
            <a:r>
              <a:rPr lang="ru-RU" sz="2000" dirty="0" err="1" smtClean="0"/>
              <a:t>қалыптастыру</a:t>
            </a:r>
            <a:r>
              <a:rPr lang="ru-RU" sz="2000" dirty="0" smtClean="0"/>
              <a:t>, </a:t>
            </a:r>
            <a:r>
              <a:rPr lang="ru-RU" sz="2000" dirty="0" err="1" smtClean="0"/>
              <a:t>бекіту</a:t>
            </a:r>
            <a:r>
              <a:rPr lang="ru-RU" sz="2000" dirty="0" smtClean="0"/>
              <a:t>, </a:t>
            </a:r>
            <a:r>
              <a:rPr lang="ru-RU" sz="2000" dirty="0" err="1" smtClean="0"/>
              <a:t>нақ тылау</a:t>
            </a:r>
            <a:r>
              <a:rPr lang="ru-RU" sz="2000" dirty="0" smtClean="0"/>
              <a:t>), </a:t>
            </a:r>
            <a:r>
              <a:rPr lang="ru-RU" sz="2000" dirty="0" err="1" smtClean="0"/>
              <a:t>атқару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535525694"/>
              </p:ext>
            </p:extLst>
          </p:nvPr>
        </p:nvGraphicFramePr>
        <p:xfrm>
          <a:off x="4000496" y="1142984"/>
          <a:ext cx="4143404" cy="5572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286248" y="5357826"/>
            <a:ext cx="33575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err="1" smtClean="0"/>
              <a:t>Жер</a:t>
            </a:r>
            <a:r>
              <a:rPr lang="ru-RU" sz="1100" dirty="0" smtClean="0"/>
              <a:t> </a:t>
            </a:r>
            <a:r>
              <a:rPr lang="ru-RU" sz="1100" dirty="0" err="1" smtClean="0"/>
              <a:t>қатынастарын реттеу</a:t>
            </a:r>
            <a:r>
              <a:rPr lang="ru-RU" sz="1100" dirty="0" smtClean="0"/>
              <a:t> </a:t>
            </a:r>
            <a:r>
              <a:rPr lang="ru-RU" sz="1100" dirty="0" err="1" smtClean="0"/>
              <a:t>саласында</a:t>
            </a:r>
            <a:r>
              <a:rPr lang="ru-RU" sz="1100" dirty="0" smtClean="0"/>
              <a:t> </a:t>
            </a:r>
          </a:p>
          <a:p>
            <a:r>
              <a:rPr lang="ru-RU" sz="1100" dirty="0" err="1" smtClean="0"/>
              <a:t>аудан(облыстық маңызы </a:t>
            </a:r>
            <a:r>
              <a:rPr lang="ru-RU" sz="1100" dirty="0" smtClean="0"/>
              <a:t>бар </a:t>
            </a:r>
            <a:r>
              <a:rPr lang="ru-RU" sz="1100" dirty="0" err="1" smtClean="0"/>
              <a:t>қала</a:t>
            </a:r>
            <a:r>
              <a:rPr lang="ru-RU" sz="1100" dirty="0" smtClean="0"/>
              <a:t>) </a:t>
            </a:r>
            <a:r>
              <a:rPr lang="ru-RU" sz="1100" dirty="0" err="1" smtClean="0"/>
              <a:t>аумағында жер</a:t>
            </a:r>
            <a:r>
              <a:rPr lang="ru-RU" sz="1100" dirty="0" smtClean="0"/>
              <a:t> </a:t>
            </a:r>
            <a:r>
              <a:rPr lang="ru-RU" sz="1100" dirty="0" err="1" smtClean="0"/>
              <a:t>мемлекеттік</a:t>
            </a:r>
            <a:r>
              <a:rPr lang="ru-RU" sz="1100" dirty="0" smtClean="0"/>
              <a:t> </a:t>
            </a:r>
            <a:r>
              <a:rPr lang="ru-RU" sz="1100" dirty="0" err="1" smtClean="0"/>
              <a:t>саясатты</a:t>
            </a:r>
            <a:r>
              <a:rPr lang="ru-RU" sz="1100" dirty="0" smtClean="0"/>
              <a:t> </a:t>
            </a:r>
            <a:r>
              <a:rPr lang="ru-RU" sz="1100" dirty="0" err="1" smtClean="0"/>
              <a:t>іске</a:t>
            </a:r>
            <a:r>
              <a:rPr lang="ru-RU" sz="1100" dirty="0" smtClean="0"/>
              <a:t> </a:t>
            </a:r>
            <a:r>
              <a:rPr lang="ru-RU" sz="1100" dirty="0" err="1" smtClean="0"/>
              <a:t>асыру</a:t>
            </a:r>
            <a:r>
              <a:rPr lang="ru-RU" sz="1100" dirty="0" smtClean="0"/>
              <a:t> </a:t>
            </a:r>
            <a:r>
              <a:rPr lang="ru-RU" sz="1100" dirty="0" err="1" smtClean="0"/>
              <a:t>жөніндегі қызметтер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22848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51520" y="692696"/>
            <a:ext cx="8305800" cy="64807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8596" y="0"/>
            <a:ext cx="85011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3399"/>
                </a:solidFill>
              </a:rPr>
              <a:t>            </a:t>
            </a:r>
            <a:r>
              <a:rPr lang="ru-RU" sz="2400" b="1" dirty="0" err="1" smtClean="0">
                <a:solidFill>
                  <a:srgbClr val="003399"/>
                </a:solidFill>
              </a:rPr>
              <a:t>Жер</a:t>
            </a:r>
            <a:r>
              <a:rPr lang="ru-RU" sz="2400" b="1" dirty="0" smtClean="0">
                <a:solidFill>
                  <a:srgbClr val="003399"/>
                </a:solidFill>
              </a:rPr>
              <a:t> </a:t>
            </a:r>
            <a:r>
              <a:rPr lang="ru-RU" sz="2400" b="1" dirty="0" err="1" smtClean="0">
                <a:solidFill>
                  <a:srgbClr val="003399"/>
                </a:solidFill>
              </a:rPr>
              <a:t>қатынастары</a:t>
            </a:r>
            <a:r>
              <a:rPr lang="ru-RU" sz="2400" b="1" dirty="0" smtClean="0">
                <a:solidFill>
                  <a:srgbClr val="003399"/>
                </a:solidFill>
              </a:rPr>
              <a:t> </a:t>
            </a:r>
            <a:r>
              <a:rPr lang="ru-RU" sz="2400" b="1" dirty="0" err="1" smtClean="0">
                <a:solidFill>
                  <a:srgbClr val="003399"/>
                </a:solidFill>
              </a:rPr>
              <a:t>бөлімінің</a:t>
            </a:r>
            <a:r>
              <a:rPr lang="ru-RU" sz="2400" b="1" dirty="0" smtClean="0">
                <a:solidFill>
                  <a:srgbClr val="003399"/>
                </a:solidFill>
              </a:rPr>
              <a:t> 2026-2028</a:t>
            </a:r>
          </a:p>
          <a:p>
            <a:pPr algn="ctr"/>
            <a:r>
              <a:rPr lang="ru-RU" sz="2400" b="1" dirty="0" smtClean="0">
                <a:solidFill>
                  <a:srgbClr val="003399"/>
                </a:solidFill>
              </a:rPr>
              <a:t> </a:t>
            </a:r>
            <a:r>
              <a:rPr lang="ru-RU" sz="2400" b="1" dirty="0" err="1" smtClean="0">
                <a:solidFill>
                  <a:srgbClr val="003399"/>
                </a:solidFill>
              </a:rPr>
              <a:t>жылдарға арналған</a:t>
            </a:r>
            <a:endParaRPr lang="ru-RU" sz="2400" b="1" dirty="0" smtClean="0">
              <a:solidFill>
                <a:srgbClr val="003399"/>
              </a:solidFill>
            </a:endParaRPr>
          </a:p>
          <a:p>
            <a:pPr algn="ctr"/>
            <a:r>
              <a:rPr lang="ru-RU" sz="2400" b="1" dirty="0" err="1" smtClean="0">
                <a:solidFill>
                  <a:srgbClr val="003399"/>
                </a:solidFill>
              </a:rPr>
              <a:t>Бюджеттік</a:t>
            </a:r>
            <a:r>
              <a:rPr lang="ru-RU" sz="2400" b="1" dirty="0" smtClean="0">
                <a:solidFill>
                  <a:srgbClr val="003399"/>
                </a:solidFill>
              </a:rPr>
              <a:t> </a:t>
            </a:r>
            <a:r>
              <a:rPr lang="ru-RU" sz="2400" b="1" dirty="0" err="1" smtClean="0">
                <a:solidFill>
                  <a:srgbClr val="003399"/>
                </a:solidFill>
              </a:rPr>
              <a:t>шығыстарының</a:t>
            </a:r>
            <a:r>
              <a:rPr lang="ru-RU" sz="2400" b="1" dirty="0" smtClean="0">
                <a:solidFill>
                  <a:srgbClr val="003399"/>
                </a:solidFill>
              </a:rPr>
              <a:t> </a:t>
            </a:r>
            <a:r>
              <a:rPr lang="ru-RU" sz="2400" b="1" dirty="0" err="1" smtClean="0">
                <a:solidFill>
                  <a:srgbClr val="003399"/>
                </a:solidFill>
              </a:rPr>
              <a:t>құрылымы</a:t>
            </a:r>
            <a:r>
              <a:rPr lang="ru-RU" sz="2400" b="1" dirty="0" smtClean="0">
                <a:solidFill>
                  <a:srgbClr val="003399"/>
                </a:solidFill>
              </a:rPr>
              <a:t>, </a:t>
            </a:r>
            <a:r>
              <a:rPr lang="ru-RU" sz="2400" b="1" dirty="0" err="1" smtClean="0">
                <a:solidFill>
                  <a:srgbClr val="003399"/>
                </a:solidFill>
              </a:rPr>
              <a:t>мың</a:t>
            </a:r>
            <a:r>
              <a:rPr lang="ru-RU" sz="2400" b="1" dirty="0" smtClean="0">
                <a:solidFill>
                  <a:srgbClr val="003399"/>
                </a:solidFill>
              </a:rPr>
              <a:t>, </a:t>
            </a:r>
            <a:r>
              <a:rPr lang="ru-RU" sz="2400" b="1" dirty="0" err="1" smtClean="0">
                <a:solidFill>
                  <a:srgbClr val="003399"/>
                </a:solidFill>
              </a:rPr>
              <a:t>теңге</a:t>
            </a:r>
            <a:endParaRPr lang="ru-RU" sz="2400" b="1" dirty="0" smtClean="0">
              <a:solidFill>
                <a:srgbClr val="003399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0645348"/>
              </p:ext>
            </p:extLst>
          </p:nvPr>
        </p:nvGraphicFramePr>
        <p:xfrm>
          <a:off x="285720" y="1857364"/>
          <a:ext cx="8640959" cy="309634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91099"/>
                <a:gridCol w="4634895"/>
                <a:gridCol w="1171655"/>
                <a:gridCol w="1171655"/>
                <a:gridCol w="1171655"/>
              </a:tblGrid>
              <a:tr h="10289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№ п/п</a:t>
                      </a:r>
                      <a:endParaRPr lang="ru-RU" sz="1800" b="1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Атауы</a:t>
                      </a:r>
                      <a:endParaRPr lang="ru-RU" sz="1800" b="1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2026 </a:t>
                      </a:r>
                      <a:r>
                        <a:rPr lang="ru-RU" sz="18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жыл</a:t>
                      </a:r>
                      <a:endParaRPr lang="ru-RU" sz="1800" dirty="0" smtClean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2027 </a:t>
                      </a:r>
                      <a:r>
                        <a:rPr lang="ru-RU" sz="18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жыл</a:t>
                      </a:r>
                      <a:endParaRPr lang="ru-RU" sz="1800" dirty="0" smtClean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2028 </a:t>
                      </a:r>
                      <a:r>
                        <a:rPr lang="ru-RU" sz="18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жыл</a:t>
                      </a:r>
                      <a:endParaRPr lang="ru-RU" sz="1800" dirty="0" smtClean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4491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47528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1200" dirty="0" smtClean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800" b="1" u="none" strike="noStrike" kern="1200" baseline="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800" b="1" u="none" strike="noStrike" kern="1200" baseline="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Шығыстар</a:t>
                      </a:r>
                      <a:endParaRPr kumimoji="0" lang="ru-RU" sz="1800" b="1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1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30163</a:t>
                      </a:r>
                      <a:endParaRPr kumimoji="0" lang="ru-RU" sz="18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1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32850</a:t>
                      </a:r>
                      <a:endParaRPr kumimoji="0" lang="ru-RU" sz="18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dirty="0" smtClean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33216</a:t>
                      </a:r>
                      <a:endParaRPr lang="ru-RU" sz="1800" b="1" i="0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74902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     </a:t>
                      </a:r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Жалпы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мемлекеттік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қызметтер</a:t>
                      </a:r>
                      <a:endParaRPr kumimoji="0" lang="ru-RU" sz="1800" b="0" i="1" u="none" strike="noStrike" kern="1200" dirty="0" smtClean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сипаттағы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800" b="1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30163</a:t>
                      </a:r>
                      <a:endParaRPr kumimoji="0" lang="ru-RU" sz="18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1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32850</a:t>
                      </a:r>
                      <a:endParaRPr kumimoji="0" lang="ru-RU" sz="18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dirty="0" smtClean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33216</a:t>
                      </a:r>
                      <a:endParaRPr lang="ru-RU" sz="1800" b="1" i="0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51520" y="692696"/>
            <a:ext cx="8305800" cy="64807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142852"/>
            <a:ext cx="85011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3399"/>
                </a:solidFill>
              </a:rPr>
              <a:t>       </a:t>
            </a:r>
            <a:r>
              <a:rPr lang="ru-RU" sz="2400" b="1" dirty="0" err="1" smtClean="0">
                <a:solidFill>
                  <a:srgbClr val="003399"/>
                </a:solidFill>
              </a:rPr>
              <a:t>Жер</a:t>
            </a:r>
            <a:r>
              <a:rPr lang="ru-RU" sz="2400" b="1" dirty="0" smtClean="0">
                <a:solidFill>
                  <a:srgbClr val="003399"/>
                </a:solidFill>
              </a:rPr>
              <a:t> </a:t>
            </a:r>
            <a:r>
              <a:rPr lang="ru-RU" sz="2400" b="1" dirty="0" err="1" smtClean="0">
                <a:solidFill>
                  <a:srgbClr val="003399"/>
                </a:solidFill>
              </a:rPr>
              <a:t>қатынастары</a:t>
            </a:r>
            <a:r>
              <a:rPr lang="ru-RU" sz="2400" b="1" dirty="0" smtClean="0">
                <a:solidFill>
                  <a:srgbClr val="003399"/>
                </a:solidFill>
              </a:rPr>
              <a:t> </a:t>
            </a:r>
            <a:r>
              <a:rPr lang="ru-RU" sz="2400" b="1" dirty="0" err="1" smtClean="0">
                <a:solidFill>
                  <a:srgbClr val="003399"/>
                </a:solidFill>
              </a:rPr>
              <a:t>бөлімінің</a:t>
            </a:r>
            <a:r>
              <a:rPr lang="ru-RU" sz="2400" b="1" dirty="0" smtClean="0">
                <a:solidFill>
                  <a:srgbClr val="003399"/>
                </a:solidFill>
              </a:rPr>
              <a:t> 2026-2028</a:t>
            </a:r>
          </a:p>
          <a:p>
            <a:pPr algn="ctr"/>
            <a:r>
              <a:rPr lang="ru-RU" sz="2400" b="1" dirty="0" smtClean="0">
                <a:solidFill>
                  <a:srgbClr val="003399"/>
                </a:solidFill>
              </a:rPr>
              <a:t> </a:t>
            </a:r>
            <a:r>
              <a:rPr lang="ru-RU" sz="2400" b="1" dirty="0" err="1" smtClean="0">
                <a:solidFill>
                  <a:srgbClr val="003399"/>
                </a:solidFill>
              </a:rPr>
              <a:t>жылдарға</a:t>
            </a:r>
            <a:r>
              <a:rPr lang="ru-RU" sz="2400" b="1" dirty="0" smtClean="0">
                <a:solidFill>
                  <a:srgbClr val="003399"/>
                </a:solidFill>
              </a:rPr>
              <a:t> </a:t>
            </a:r>
            <a:r>
              <a:rPr lang="ru-RU" sz="2400" b="1" dirty="0" err="1" smtClean="0">
                <a:solidFill>
                  <a:srgbClr val="003399"/>
                </a:solidFill>
              </a:rPr>
              <a:t>арналған</a:t>
            </a:r>
            <a:r>
              <a:rPr lang="ru-RU" sz="2400" b="1" dirty="0" smtClean="0">
                <a:solidFill>
                  <a:srgbClr val="003399"/>
                </a:solidFill>
              </a:rPr>
              <a:t> </a:t>
            </a:r>
            <a:r>
              <a:rPr lang="ru-RU" sz="2400" b="1" dirty="0" err="1" smtClean="0">
                <a:solidFill>
                  <a:srgbClr val="003399"/>
                </a:solidFill>
              </a:rPr>
              <a:t>Бюджеттік</a:t>
            </a:r>
            <a:r>
              <a:rPr lang="ru-RU" sz="2400" b="1" dirty="0" smtClean="0">
                <a:solidFill>
                  <a:srgbClr val="003399"/>
                </a:solidFill>
              </a:rPr>
              <a:t> </a:t>
            </a:r>
            <a:r>
              <a:rPr lang="ru-RU" sz="2400" b="1" dirty="0" err="1" smtClean="0">
                <a:solidFill>
                  <a:srgbClr val="003399"/>
                </a:solidFill>
              </a:rPr>
              <a:t>шығыстарының</a:t>
            </a:r>
            <a:r>
              <a:rPr lang="ru-RU" sz="2400" b="1" dirty="0" smtClean="0">
                <a:solidFill>
                  <a:srgbClr val="003399"/>
                </a:solidFill>
              </a:rPr>
              <a:t> </a:t>
            </a:r>
            <a:r>
              <a:rPr lang="ru-RU" sz="2400" b="1" dirty="0" err="1" smtClean="0">
                <a:solidFill>
                  <a:srgbClr val="003399"/>
                </a:solidFill>
              </a:rPr>
              <a:t>құрылымы</a:t>
            </a:r>
            <a:r>
              <a:rPr lang="ru-RU" sz="2400" b="1" dirty="0" smtClean="0">
                <a:solidFill>
                  <a:srgbClr val="003399"/>
                </a:solidFill>
              </a:rPr>
              <a:t>, </a:t>
            </a:r>
            <a:r>
              <a:rPr lang="ru-RU" sz="2400" b="1" dirty="0" err="1" smtClean="0">
                <a:solidFill>
                  <a:srgbClr val="003399"/>
                </a:solidFill>
              </a:rPr>
              <a:t>мың</a:t>
            </a:r>
            <a:r>
              <a:rPr lang="ru-RU" sz="2400" b="1" dirty="0" smtClean="0">
                <a:solidFill>
                  <a:srgbClr val="003399"/>
                </a:solidFill>
              </a:rPr>
              <a:t>, </a:t>
            </a:r>
            <a:r>
              <a:rPr lang="ru-RU" sz="2400" b="1" dirty="0" err="1" smtClean="0">
                <a:solidFill>
                  <a:srgbClr val="003399"/>
                </a:solidFill>
              </a:rPr>
              <a:t>теңге</a:t>
            </a:r>
            <a:r>
              <a:rPr lang="ru-RU" sz="2400" b="1" dirty="0" smtClean="0">
                <a:solidFill>
                  <a:srgbClr val="003399"/>
                </a:solidFill>
              </a:rPr>
              <a:t> </a:t>
            </a:r>
          </a:p>
          <a:p>
            <a:pPr algn="ctr"/>
            <a:endParaRPr lang="ru-RU" sz="2400" b="1" dirty="0" smtClean="0">
              <a:solidFill>
                <a:srgbClr val="003399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230965"/>
              </p:ext>
            </p:extLst>
          </p:nvPr>
        </p:nvGraphicFramePr>
        <p:xfrm>
          <a:off x="251520" y="1340768"/>
          <a:ext cx="8640959" cy="3876888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91099"/>
                <a:gridCol w="4634895"/>
                <a:gridCol w="1171655"/>
                <a:gridCol w="1171655"/>
                <a:gridCol w="1171655"/>
              </a:tblGrid>
              <a:tr h="10289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№ п/п</a:t>
                      </a:r>
                      <a:endParaRPr lang="ru-RU" sz="1800" b="1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Атауы</a:t>
                      </a:r>
                      <a:endParaRPr lang="ru-RU" sz="1800" b="1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2026 </a:t>
                      </a:r>
                      <a:r>
                        <a:rPr lang="ru-RU" sz="18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жыл</a:t>
                      </a:r>
                      <a:endParaRPr lang="ru-RU" sz="1800" dirty="0" smtClean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2027 </a:t>
                      </a:r>
                      <a:r>
                        <a:rPr lang="ru-RU" sz="18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жыл</a:t>
                      </a:r>
                      <a:endParaRPr lang="ru-RU" sz="1800" dirty="0" smtClean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u="none" strike="noStrike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2028 </a:t>
                      </a:r>
                      <a:r>
                        <a:rPr lang="ru-RU" sz="1800" u="none" strike="noStrike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жыл</a:t>
                      </a:r>
                      <a:endParaRPr lang="ru-RU" sz="1800" dirty="0" smtClean="0">
                        <a:solidFill>
                          <a:srgbClr val="000099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44491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ru-RU" sz="1800" b="0" i="0" u="none" strike="noStrike" dirty="0">
                        <a:solidFill>
                          <a:srgbClr val="000099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47528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1200" dirty="0" smtClean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800" b="1" u="none" strike="noStrike" kern="1200" baseline="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800" b="1" u="none" strike="noStrike" kern="1200" baseline="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</a:rPr>
                        <a:t>Шығыстар</a:t>
                      </a:r>
                      <a:endParaRPr kumimoji="0" lang="ru-RU" sz="1800" b="1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800" b="1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1478</a:t>
                      </a:r>
                      <a:endParaRPr kumimoji="0" lang="ru-RU" sz="18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1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2233</a:t>
                      </a:r>
                      <a:endParaRPr kumimoji="0" lang="ru-RU" sz="18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dirty="0" smtClean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2233</a:t>
                      </a:r>
                      <a:endParaRPr lang="ru-RU" sz="1800" b="1" i="0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874902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800" b="0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     </a:t>
                      </a:r>
                      <a:endParaRPr kumimoji="0" lang="ru-RU" sz="1800" b="0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None/>
                      </a:pP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Аудандардың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облыстық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маңызы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бар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қалалардың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аудандық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маңызы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бар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қалалардың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ауылдық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округтердің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кенттердің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ауылдардың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шекараларын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белгілеу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кезінде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жүргізілетін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жерге</a:t>
                      </a:r>
                      <a:r>
                        <a:rPr kumimoji="0" lang="ru-RU" sz="1800" b="0" i="1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ru-RU" sz="1800" b="0" i="1" u="none" strike="noStrike" kern="1200" dirty="0" err="1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орналастыру</a:t>
                      </a:r>
                      <a:endParaRPr kumimoji="0" lang="ru-RU" sz="1800" b="0" i="1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800" b="1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1478</a:t>
                      </a:r>
                      <a:endParaRPr kumimoji="0" lang="ru-RU" sz="18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800" b="1" i="0" u="none" strike="noStrike" kern="12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2233</a:t>
                      </a:r>
                      <a:endParaRPr kumimoji="0" lang="ru-RU" sz="1800" b="1" i="0" u="none" strike="noStrike" kern="1200" dirty="0">
                        <a:solidFill>
                          <a:srgbClr val="000099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dirty="0" smtClean="0">
                          <a:solidFill>
                            <a:srgbClr val="000099"/>
                          </a:solidFill>
                          <a:latin typeface="+mn-lt"/>
                          <a:cs typeface="Arial" pitchFamily="34" charset="0"/>
                        </a:rPr>
                        <a:t>2233</a:t>
                      </a:r>
                      <a:endParaRPr lang="ru-RU" sz="1800" b="1" i="0" dirty="0">
                        <a:solidFill>
                          <a:srgbClr val="000099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4282" y="142852"/>
            <a:ext cx="85011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0099"/>
                </a:solidFill>
              </a:rPr>
              <a:t>2026 </a:t>
            </a:r>
            <a:r>
              <a:rPr lang="ru-RU" sz="2400" b="1" dirty="0" err="1" smtClean="0">
                <a:solidFill>
                  <a:srgbClr val="000099"/>
                </a:solidFill>
              </a:rPr>
              <a:t>жылы</a:t>
            </a:r>
            <a:r>
              <a:rPr lang="ru-RU" sz="2400" b="1" dirty="0" smtClean="0">
                <a:solidFill>
                  <a:srgbClr val="000099"/>
                </a:solidFill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</a:rPr>
              <a:t>Успен</a:t>
            </a:r>
            <a:r>
              <a:rPr lang="ru-RU" sz="2400" b="1" dirty="0" smtClean="0">
                <a:solidFill>
                  <a:srgbClr val="000099"/>
                </a:solidFill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</a:rPr>
              <a:t>ауданының</a:t>
            </a:r>
            <a:r>
              <a:rPr lang="ru-RU" sz="2400" b="1" dirty="0" smtClean="0">
                <a:solidFill>
                  <a:srgbClr val="000099"/>
                </a:solidFill>
              </a:rPr>
              <a:t> «</a:t>
            </a:r>
            <a:r>
              <a:rPr lang="ru-RU" sz="2400" b="1" dirty="0" err="1" smtClean="0">
                <a:solidFill>
                  <a:srgbClr val="000099"/>
                </a:solidFill>
              </a:rPr>
              <a:t>Жер</a:t>
            </a:r>
            <a:r>
              <a:rPr lang="ru-RU" sz="2400" b="1" dirty="0" smtClean="0">
                <a:solidFill>
                  <a:srgbClr val="000099"/>
                </a:solidFill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</a:rPr>
              <a:t>қатынастары</a:t>
            </a:r>
            <a:r>
              <a:rPr lang="ru-RU" sz="2400" b="1" dirty="0" smtClean="0">
                <a:solidFill>
                  <a:srgbClr val="000099"/>
                </a:solidFill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</a:rPr>
              <a:t>бөлімі</a:t>
            </a:r>
            <a:r>
              <a:rPr lang="ru-RU" sz="2400" b="1" dirty="0" smtClean="0">
                <a:solidFill>
                  <a:srgbClr val="000099"/>
                </a:solidFill>
              </a:rPr>
              <a:t>" ММ бюджет </a:t>
            </a:r>
            <a:r>
              <a:rPr lang="ru-RU" sz="2400" b="1" dirty="0" err="1" smtClean="0">
                <a:solidFill>
                  <a:srgbClr val="000099"/>
                </a:solidFill>
              </a:rPr>
              <a:t>қаражатын</a:t>
            </a:r>
            <a:r>
              <a:rPr lang="ru-RU" sz="2400" b="1" dirty="0" smtClean="0">
                <a:solidFill>
                  <a:srgbClr val="000099"/>
                </a:solidFill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</a:rPr>
              <a:t>жұмсаудың</a:t>
            </a:r>
            <a:r>
              <a:rPr lang="ru-RU" sz="2400" b="1" dirty="0" smtClean="0">
                <a:solidFill>
                  <a:srgbClr val="000099"/>
                </a:solidFill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</a:rPr>
              <a:t>негізгі</a:t>
            </a:r>
            <a:r>
              <a:rPr lang="ru-RU" sz="2400" b="1" dirty="0" smtClean="0">
                <a:solidFill>
                  <a:srgbClr val="000099"/>
                </a:solidFill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</a:rPr>
              <a:t>бағыттары</a:t>
            </a:r>
            <a:endParaRPr lang="ru-RU" sz="2400" b="1" dirty="0" smtClean="0">
              <a:solidFill>
                <a:srgbClr val="000099"/>
              </a:solidFill>
            </a:endParaRPr>
          </a:p>
          <a:p>
            <a:pPr algn="ctr"/>
            <a:r>
              <a:rPr lang="ru-RU" sz="2400" b="1" dirty="0" err="1" smtClean="0">
                <a:solidFill>
                  <a:srgbClr val="000099"/>
                </a:solidFill>
              </a:rPr>
              <a:t>жылына</a:t>
            </a:r>
            <a:r>
              <a:rPr lang="ru-RU" sz="2400" b="1" dirty="0" smtClean="0">
                <a:solidFill>
                  <a:srgbClr val="000099"/>
                </a:solidFill>
              </a:rPr>
              <a:t> </a:t>
            </a:r>
            <a:r>
              <a:rPr lang="ru-RU" sz="2400" b="1" dirty="0" err="1" smtClean="0">
                <a:solidFill>
                  <a:srgbClr val="000099"/>
                </a:solidFill>
              </a:rPr>
              <a:t>(мың теңге</a:t>
            </a:r>
            <a:r>
              <a:rPr lang="ru-RU" sz="2400" b="1" dirty="0" smtClean="0">
                <a:solidFill>
                  <a:srgbClr val="000099"/>
                </a:solidFill>
              </a:rPr>
              <a:t>)</a:t>
            </a:r>
            <a:endParaRPr lang="ru-RU" sz="2800" dirty="0" smtClean="0">
              <a:solidFill>
                <a:srgbClr val="003399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837472776"/>
              </p:ext>
            </p:extLst>
          </p:nvPr>
        </p:nvGraphicFramePr>
        <p:xfrm>
          <a:off x="571440" y="1857364"/>
          <a:ext cx="8572560" cy="4214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1439</TotalTime>
  <Words>390</Words>
  <Application>Microsoft Office PowerPoint</Application>
  <PresentationFormat>Экран (4:3)</PresentationFormat>
  <Paragraphs>86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Изящная</vt:lpstr>
      <vt:lpstr>2026 – 2028 жылдарға арналған Азаматтық БЮДЖЕТтің </vt:lpstr>
      <vt:lpstr>Құрметті сайт қонақтары!</vt:lpstr>
      <vt:lpstr>Бюджет процесінің заңнамалық базасы</vt:lpstr>
      <vt:lpstr>Презентация PowerPoint</vt:lpstr>
      <vt:lpstr>Презентация PowerPoint</vt:lpstr>
      <vt:lpstr>Успен ауданының жер қатынастары бөлімінің 2026-2028 жылдарға арналған бюджеттің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на 2018-2020 годы</dc:title>
  <dc:creator>alser</dc:creator>
  <cp:lastModifiedBy>Владелец</cp:lastModifiedBy>
  <cp:revision>308</cp:revision>
  <dcterms:created xsi:type="dcterms:W3CDTF">2018-01-26T02:54:43Z</dcterms:created>
  <dcterms:modified xsi:type="dcterms:W3CDTF">2026-08-14T12:36:15Z</dcterms:modified>
</cp:coreProperties>
</file>