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handoutMasterIdLst>
    <p:handoutMasterId r:id="rId9"/>
  </p:handoutMasterIdLst>
  <p:sldIdLst>
    <p:sldId id="351" r:id="rId2"/>
    <p:sldId id="352" r:id="rId3"/>
    <p:sldId id="363" r:id="rId4"/>
    <p:sldId id="333" r:id="rId5"/>
    <p:sldId id="362" r:id="rId6"/>
    <p:sldId id="345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543" autoAdjust="0"/>
  </p:normalViewPr>
  <p:slideViewPr>
    <p:cSldViewPr>
      <p:cViewPr varScale="1">
        <p:scale>
          <a:sx n="111" d="100"/>
          <a:sy n="111" d="100"/>
        </p:scale>
        <p:origin x="136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968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AFB076-E8E9-4005-A660-90E4B6DDAC2F}" type="doc">
      <dgm:prSet loTypeId="urn:microsoft.com/office/officeart/2005/8/layout/arrow2" loCatId="process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KZ"/>
        </a:p>
      </dgm:t>
    </dgm:pt>
    <dgm:pt modelId="{141CAC25-E1F6-4EAC-8D20-62089DAEE151}">
      <dgm:prSet phldrT="[Текст]" custT="1"/>
      <dgm:spPr/>
      <dgm:t>
        <a:bodyPr/>
        <a:lstStyle/>
        <a:p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жылға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арналған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жоспар</a:t>
          </a:r>
          <a:r>
            <a:rPr lang="ru-RU" sz="2000" b="1" i="0" u="none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80328,0 </a:t>
          </a:r>
          <a:r>
            <a:rPr lang="ru-RU" sz="2000" baseline="0" dirty="0" err="1"/>
            <a:t>т.т</a:t>
          </a:r>
          <a:r>
            <a:rPr lang="ru-RU" sz="2000" baseline="0" dirty="0"/>
            <a:t> </a:t>
          </a:r>
        </a:p>
      </dgm:t>
    </dgm:pt>
    <dgm:pt modelId="{80AB1494-FB6E-4325-A711-FC03444ABF27}" type="parTrans" cxnId="{DB69302E-E4D8-4219-88BC-DCDD53031923}">
      <dgm:prSet/>
      <dgm:spPr/>
      <dgm:t>
        <a:bodyPr/>
        <a:lstStyle/>
        <a:p>
          <a:endParaRPr lang="ru-RU"/>
        </a:p>
      </dgm:t>
    </dgm:pt>
    <dgm:pt modelId="{57B5F001-7B28-4E78-88A5-9AD43949CC54}" type="sibTrans" cxnId="{DB69302E-E4D8-4219-88BC-DCDD53031923}">
      <dgm:prSet/>
      <dgm:spPr/>
      <dgm:t>
        <a:bodyPr/>
        <a:lstStyle/>
        <a:p>
          <a:endParaRPr lang="ru-RU"/>
        </a:p>
      </dgm:t>
    </dgm:pt>
    <dgm:pt modelId="{1D81421C-DBF2-4598-A461-024E6B15FC96}">
      <dgm:prSet phldrT="[Текст]" custT="1"/>
      <dgm:spPr/>
      <dgm:t>
        <a:bodyPr/>
        <a:lstStyle/>
        <a:p>
          <a:r>
            <a:rPr lang="ru-RU" sz="2000" baseline="0" dirty="0"/>
            <a:t>01.02.2026 </a:t>
          </a:r>
          <a:r>
            <a:rPr lang="ru-RU" sz="2000" baseline="0" dirty="0" err="1"/>
            <a:t>жылға</a:t>
          </a:r>
          <a:r>
            <a:rPr lang="ru-RU" sz="2000" baseline="0" dirty="0"/>
            <a:t> </a:t>
          </a:r>
          <a:r>
            <a:rPr lang="ru-RU" sz="2000" baseline="0" dirty="0" err="1"/>
            <a:t>арналған</a:t>
          </a:r>
          <a:r>
            <a:rPr lang="ru-RU" sz="2000" baseline="0" dirty="0"/>
            <a:t> </a:t>
          </a:r>
          <a:r>
            <a:rPr lang="ru-RU" sz="2000" baseline="0" dirty="0" err="1"/>
            <a:t>жоспар</a:t>
          </a:r>
          <a:r>
            <a:rPr lang="ru-RU" sz="2000" baseline="0" dirty="0"/>
            <a:t> </a:t>
          </a:r>
          <a:r>
            <a:rPr lang="ru-RU" sz="2000" b="1" i="0" u="none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66809,0 </a:t>
          </a:r>
          <a:r>
            <a:rPr lang="ru-RU" sz="2000" b="1" i="0" u="none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м</a:t>
          </a:r>
          <a:r>
            <a:rPr lang="ru-RU" sz="2000" b="0" baseline="0" dirty="0" err="1"/>
            <a:t>.т</a:t>
          </a:r>
          <a:endParaRPr lang="ru-RU" sz="2000" b="0" baseline="0" dirty="0"/>
        </a:p>
      </dgm:t>
    </dgm:pt>
    <dgm:pt modelId="{17E9D268-4C8C-45A0-81DF-238CC83F4499}" type="parTrans" cxnId="{0B66685F-E864-4452-8372-540458E71D58}">
      <dgm:prSet/>
      <dgm:spPr/>
      <dgm:t>
        <a:bodyPr/>
        <a:lstStyle/>
        <a:p>
          <a:endParaRPr lang="ru-RU"/>
        </a:p>
      </dgm:t>
    </dgm:pt>
    <dgm:pt modelId="{E70536F0-4CAB-4697-843E-EBC83D996164}" type="sibTrans" cxnId="{0B66685F-E864-4452-8372-540458E71D58}">
      <dgm:prSet/>
      <dgm:spPr/>
      <dgm:t>
        <a:bodyPr/>
        <a:lstStyle/>
        <a:p>
          <a:endParaRPr lang="ru-RU"/>
        </a:p>
      </dgm:t>
    </dgm:pt>
    <dgm:pt modelId="{27B81B9D-1885-400B-A93A-BD91322107BF}">
      <dgm:prSet phldrT="[Текст]" custT="1"/>
      <dgm:spPr/>
      <dgm:t>
        <a:bodyPr/>
        <a:lstStyle/>
        <a:p>
          <a:r>
            <a:rPr lang="ru-RU" sz="2000" kern="1200" baseline="0" dirty="0" err="1"/>
            <a:t>Өсу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қарқыны</a:t>
          </a:r>
          <a:r>
            <a:rPr lang="ru-RU" sz="2000" kern="1200" baseline="0" dirty="0"/>
            <a:t> </a:t>
          </a: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81,8</a:t>
          </a:r>
          <a:r>
            <a:rPr lang="ru-RU" sz="2000" kern="1200" baseline="0" dirty="0"/>
            <a:t>%</a:t>
          </a:r>
        </a:p>
      </dgm:t>
    </dgm:pt>
    <dgm:pt modelId="{08899D74-F808-4A43-96B0-64A065F07FE0}" type="parTrans" cxnId="{BF47AF0B-BFB6-428F-9014-C86FC3B19D6B}">
      <dgm:prSet/>
      <dgm:spPr/>
      <dgm:t>
        <a:bodyPr/>
        <a:lstStyle/>
        <a:p>
          <a:endParaRPr lang="ru-RU"/>
        </a:p>
      </dgm:t>
    </dgm:pt>
    <dgm:pt modelId="{07AA12A9-DF45-4F0E-84F1-DE55090EE707}" type="sibTrans" cxnId="{BF47AF0B-BFB6-428F-9014-C86FC3B19D6B}">
      <dgm:prSet/>
      <dgm:spPr/>
      <dgm:t>
        <a:bodyPr/>
        <a:lstStyle/>
        <a:p>
          <a:endParaRPr lang="ru-RU"/>
        </a:p>
      </dgm:t>
    </dgm:pt>
    <dgm:pt modelId="{66DAC439-744B-4F19-A241-CE67F1FB7D69}" type="pres">
      <dgm:prSet presAssocID="{5AAFB076-E8E9-4005-A660-90E4B6DDAC2F}" presName="arrowDiagram" presStyleCnt="0">
        <dgm:presLayoutVars>
          <dgm:chMax val="5"/>
          <dgm:dir/>
          <dgm:resizeHandles val="exact"/>
        </dgm:presLayoutVars>
      </dgm:prSet>
      <dgm:spPr/>
    </dgm:pt>
    <dgm:pt modelId="{57594172-32B6-4ADA-8B20-393A879EDCC9}" type="pres">
      <dgm:prSet presAssocID="{5AAFB076-E8E9-4005-A660-90E4B6DDAC2F}" presName="arrow" presStyleLbl="bgShp" presStyleIdx="0" presStyleCnt="1" custLinFactNeighborX="9580" custLinFactNeighborY="5704"/>
      <dgm:spPr/>
    </dgm:pt>
    <dgm:pt modelId="{B86954FF-AB42-40EA-B5A1-949DAD523746}" type="pres">
      <dgm:prSet presAssocID="{5AAFB076-E8E9-4005-A660-90E4B6DDAC2F}" presName="arrowDiagram3" presStyleCnt="0"/>
      <dgm:spPr/>
    </dgm:pt>
    <dgm:pt modelId="{E6DC323D-0180-4E13-8405-D6BB2B2F8467}" type="pres">
      <dgm:prSet presAssocID="{141CAC25-E1F6-4EAC-8D20-62089DAEE151}" presName="bullet3a" presStyleLbl="node1" presStyleIdx="0" presStyleCnt="3"/>
      <dgm:spPr/>
    </dgm:pt>
    <dgm:pt modelId="{43ED75DD-1F91-4A7B-94E2-A18393233DEC}" type="pres">
      <dgm:prSet presAssocID="{141CAC25-E1F6-4EAC-8D20-62089DAEE151}" presName="textBox3a" presStyleLbl="revTx" presStyleIdx="0" presStyleCnt="3">
        <dgm:presLayoutVars>
          <dgm:bulletEnabled val="1"/>
        </dgm:presLayoutVars>
      </dgm:prSet>
      <dgm:spPr/>
    </dgm:pt>
    <dgm:pt modelId="{9664017D-12BF-4A5C-8F5D-DA06E3504199}" type="pres">
      <dgm:prSet presAssocID="{1D81421C-DBF2-4598-A461-024E6B15FC96}" presName="bullet3b" presStyleLbl="node1" presStyleIdx="1" presStyleCnt="3" custLinFactNeighborX="10796" custLinFactNeighborY="3178"/>
      <dgm:spPr/>
    </dgm:pt>
    <dgm:pt modelId="{ABEC93AD-59DE-4C05-807F-4DA2BD51BE72}" type="pres">
      <dgm:prSet presAssocID="{1D81421C-DBF2-4598-A461-024E6B15FC96}" presName="textBox3b" presStyleLbl="revTx" presStyleIdx="1" presStyleCnt="3">
        <dgm:presLayoutVars>
          <dgm:bulletEnabled val="1"/>
        </dgm:presLayoutVars>
      </dgm:prSet>
      <dgm:spPr/>
    </dgm:pt>
    <dgm:pt modelId="{06E3CAAD-7C4A-4009-AE2D-A776F39277D2}" type="pres">
      <dgm:prSet presAssocID="{27B81B9D-1885-400B-A93A-BD91322107BF}" presName="bullet3c" presStyleLbl="node1" presStyleIdx="2" presStyleCnt="3"/>
      <dgm:spPr/>
    </dgm:pt>
    <dgm:pt modelId="{8E67F943-4252-46BB-8443-53CDBBE74950}" type="pres">
      <dgm:prSet presAssocID="{27B81B9D-1885-400B-A93A-BD91322107B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7EBF650B-9EC5-4905-905E-6B8028E95335}" type="presOf" srcId="{5AAFB076-E8E9-4005-A660-90E4B6DDAC2F}" destId="{66DAC439-744B-4F19-A241-CE67F1FB7D69}" srcOrd="0" destOrd="0" presId="urn:microsoft.com/office/officeart/2005/8/layout/arrow2"/>
    <dgm:cxn modelId="{BF47AF0B-BFB6-428F-9014-C86FC3B19D6B}" srcId="{5AAFB076-E8E9-4005-A660-90E4B6DDAC2F}" destId="{27B81B9D-1885-400B-A93A-BD91322107BF}" srcOrd="2" destOrd="0" parTransId="{08899D74-F808-4A43-96B0-64A065F07FE0}" sibTransId="{07AA12A9-DF45-4F0E-84F1-DE55090EE707}"/>
    <dgm:cxn modelId="{DB69302E-E4D8-4219-88BC-DCDD53031923}" srcId="{5AAFB076-E8E9-4005-A660-90E4B6DDAC2F}" destId="{141CAC25-E1F6-4EAC-8D20-62089DAEE151}" srcOrd="0" destOrd="0" parTransId="{80AB1494-FB6E-4325-A711-FC03444ABF27}" sibTransId="{57B5F001-7B28-4E78-88A5-9AD43949CC54}"/>
    <dgm:cxn modelId="{0B66685F-E864-4452-8372-540458E71D58}" srcId="{5AAFB076-E8E9-4005-A660-90E4B6DDAC2F}" destId="{1D81421C-DBF2-4598-A461-024E6B15FC96}" srcOrd="1" destOrd="0" parTransId="{17E9D268-4C8C-45A0-81DF-238CC83F4499}" sibTransId="{E70536F0-4CAB-4697-843E-EBC83D996164}"/>
    <dgm:cxn modelId="{9B6F4957-3244-44AE-AF03-D2B7A16F6226}" type="presOf" srcId="{141CAC25-E1F6-4EAC-8D20-62089DAEE151}" destId="{43ED75DD-1F91-4A7B-94E2-A18393233DEC}" srcOrd="0" destOrd="0" presId="urn:microsoft.com/office/officeart/2005/8/layout/arrow2"/>
    <dgm:cxn modelId="{EA5517DA-E55F-4872-9490-6F34288AB14E}" type="presOf" srcId="{1D81421C-DBF2-4598-A461-024E6B15FC96}" destId="{ABEC93AD-59DE-4C05-807F-4DA2BD51BE72}" srcOrd="0" destOrd="0" presId="urn:microsoft.com/office/officeart/2005/8/layout/arrow2"/>
    <dgm:cxn modelId="{36A0D6DF-8E7E-4A04-99FD-6DC6CA1C57D1}" type="presOf" srcId="{27B81B9D-1885-400B-A93A-BD91322107BF}" destId="{8E67F943-4252-46BB-8443-53CDBBE74950}" srcOrd="0" destOrd="0" presId="urn:microsoft.com/office/officeart/2005/8/layout/arrow2"/>
    <dgm:cxn modelId="{88FFC6B7-29AB-4023-9A21-04A8AD29B154}" type="presParOf" srcId="{66DAC439-744B-4F19-A241-CE67F1FB7D69}" destId="{57594172-32B6-4ADA-8B20-393A879EDCC9}" srcOrd="0" destOrd="0" presId="urn:microsoft.com/office/officeart/2005/8/layout/arrow2"/>
    <dgm:cxn modelId="{23449656-B6F8-4494-85C0-F89CBD86E443}" type="presParOf" srcId="{66DAC439-744B-4F19-A241-CE67F1FB7D69}" destId="{B86954FF-AB42-40EA-B5A1-949DAD523746}" srcOrd="1" destOrd="0" presId="urn:microsoft.com/office/officeart/2005/8/layout/arrow2"/>
    <dgm:cxn modelId="{638C534D-D834-400F-AA3E-6E2FD69B7928}" type="presParOf" srcId="{B86954FF-AB42-40EA-B5A1-949DAD523746}" destId="{E6DC323D-0180-4E13-8405-D6BB2B2F8467}" srcOrd="0" destOrd="0" presId="urn:microsoft.com/office/officeart/2005/8/layout/arrow2"/>
    <dgm:cxn modelId="{946C8C27-68D9-42F5-B701-894BDF1D4BD8}" type="presParOf" srcId="{B86954FF-AB42-40EA-B5A1-949DAD523746}" destId="{43ED75DD-1F91-4A7B-94E2-A18393233DEC}" srcOrd="1" destOrd="0" presId="urn:microsoft.com/office/officeart/2005/8/layout/arrow2"/>
    <dgm:cxn modelId="{D799E816-29A1-4FAF-BAF9-19252CA2432E}" type="presParOf" srcId="{B86954FF-AB42-40EA-B5A1-949DAD523746}" destId="{9664017D-12BF-4A5C-8F5D-DA06E3504199}" srcOrd="2" destOrd="0" presId="urn:microsoft.com/office/officeart/2005/8/layout/arrow2"/>
    <dgm:cxn modelId="{D65D9889-6C2A-4BA8-8FAC-EF8F15CE6EA8}" type="presParOf" srcId="{B86954FF-AB42-40EA-B5A1-949DAD523746}" destId="{ABEC93AD-59DE-4C05-807F-4DA2BD51BE72}" srcOrd="3" destOrd="0" presId="urn:microsoft.com/office/officeart/2005/8/layout/arrow2"/>
    <dgm:cxn modelId="{8297F1EA-3A2E-4888-BDDE-21201ECA9E6F}" type="presParOf" srcId="{B86954FF-AB42-40EA-B5A1-949DAD523746}" destId="{06E3CAAD-7C4A-4009-AE2D-A776F39277D2}" srcOrd="4" destOrd="0" presId="urn:microsoft.com/office/officeart/2005/8/layout/arrow2"/>
    <dgm:cxn modelId="{2712B8A8-6821-435E-B100-796AD05F24BE}" type="presParOf" srcId="{B86954FF-AB42-40EA-B5A1-949DAD523746}" destId="{8E67F943-4252-46BB-8443-53CDBBE74950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594172-32B6-4ADA-8B20-393A879EDCC9}">
      <dsp:nvSpPr>
        <dsp:cNvPr id="0" name=""/>
        <dsp:cNvSpPr/>
      </dsp:nvSpPr>
      <dsp:spPr>
        <a:xfrm>
          <a:off x="1296165" y="0"/>
          <a:ext cx="6502400" cy="4064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DC323D-0180-4E13-8405-D6BB2B2F8467}">
      <dsp:nvSpPr>
        <dsp:cNvPr id="0" name=""/>
        <dsp:cNvSpPr/>
      </dsp:nvSpPr>
      <dsp:spPr>
        <a:xfrm>
          <a:off x="1499040" y="2804972"/>
          <a:ext cx="169062" cy="1690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ED75DD-1F91-4A7B-94E2-A18393233DEC}">
      <dsp:nvSpPr>
        <dsp:cNvPr id="0" name=""/>
        <dsp:cNvSpPr/>
      </dsp:nvSpPr>
      <dsp:spPr>
        <a:xfrm>
          <a:off x="1583572" y="2889504"/>
          <a:ext cx="1515059" cy="1174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583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2026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жылға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арналған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жоспар</a:t>
          </a:r>
          <a:r>
            <a:rPr lang="ru-RU" sz="2000" b="1" i="0" u="none" kern="12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 80328,0 </a:t>
          </a:r>
          <a:r>
            <a:rPr lang="ru-RU" sz="2000" kern="1200" baseline="0" dirty="0" err="1"/>
            <a:t>т.т</a:t>
          </a:r>
          <a:r>
            <a:rPr lang="ru-RU" sz="2000" kern="1200" baseline="0" dirty="0"/>
            <a:t> </a:t>
          </a:r>
        </a:p>
      </dsp:txBody>
      <dsp:txXfrm>
        <a:off x="1583572" y="2889504"/>
        <a:ext cx="1515059" cy="1174496"/>
      </dsp:txXfrm>
    </dsp:sp>
    <dsp:sp modelId="{9664017D-12BF-4A5C-8F5D-DA06E3504199}">
      <dsp:nvSpPr>
        <dsp:cNvPr id="0" name=""/>
        <dsp:cNvSpPr/>
      </dsp:nvSpPr>
      <dsp:spPr>
        <a:xfrm>
          <a:off x="3024335" y="1710089"/>
          <a:ext cx="305612" cy="305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EC93AD-59DE-4C05-807F-4DA2BD51BE72}">
      <dsp:nvSpPr>
        <dsp:cNvPr id="0" name=""/>
        <dsp:cNvSpPr/>
      </dsp:nvSpPr>
      <dsp:spPr>
        <a:xfrm>
          <a:off x="3144148" y="1853183"/>
          <a:ext cx="1560576" cy="22108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38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/>
            <a:t>01.02.2026 </a:t>
          </a:r>
          <a:r>
            <a:rPr lang="ru-RU" sz="2000" kern="1200" baseline="0" dirty="0" err="1"/>
            <a:t>жылға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арналған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жоспар</a:t>
          </a:r>
          <a:r>
            <a:rPr lang="ru-RU" sz="2000" kern="1200" baseline="0" dirty="0"/>
            <a:t> </a:t>
          </a: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66809,0 </a:t>
          </a:r>
          <a:r>
            <a:rPr lang="ru-RU" sz="2000" b="1" i="0" u="none" kern="1200" dirty="0" err="1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м</a:t>
          </a:r>
          <a:r>
            <a:rPr lang="ru-RU" sz="2000" b="0" kern="1200" baseline="0" dirty="0" err="1"/>
            <a:t>.т</a:t>
          </a:r>
          <a:endParaRPr lang="ru-RU" sz="2000" b="0" kern="1200" baseline="0" dirty="0"/>
        </a:p>
      </dsp:txBody>
      <dsp:txXfrm>
        <a:off x="3144148" y="1853183"/>
        <a:ext cx="1560576" cy="2210816"/>
      </dsp:txXfrm>
    </dsp:sp>
    <dsp:sp modelId="{06E3CAAD-7C4A-4009-AE2D-A776F39277D2}">
      <dsp:nvSpPr>
        <dsp:cNvPr id="0" name=""/>
        <dsp:cNvSpPr/>
      </dsp:nvSpPr>
      <dsp:spPr>
        <a:xfrm>
          <a:off x="4786004" y="1028191"/>
          <a:ext cx="422656" cy="4226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67F943-4252-46BB-8443-53CDBBE74950}">
      <dsp:nvSpPr>
        <dsp:cNvPr id="0" name=""/>
        <dsp:cNvSpPr/>
      </dsp:nvSpPr>
      <dsp:spPr>
        <a:xfrm>
          <a:off x="4997332" y="1239519"/>
          <a:ext cx="1560576" cy="282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957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baseline="0" dirty="0" err="1"/>
            <a:t>Өсу</a:t>
          </a:r>
          <a:r>
            <a:rPr lang="ru-RU" sz="2000" kern="1200" baseline="0" dirty="0"/>
            <a:t> </a:t>
          </a:r>
          <a:r>
            <a:rPr lang="ru-RU" sz="2000" kern="1200" baseline="0" dirty="0" err="1"/>
            <a:t>қарқыны</a:t>
          </a:r>
          <a:r>
            <a:rPr lang="ru-RU" sz="2000" kern="1200" baseline="0" dirty="0"/>
            <a:t> </a:t>
          </a:r>
          <a:r>
            <a:rPr lang="ru-RU" sz="2000" b="1" i="0" u="none" kern="12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ea typeface="Times New Roman"/>
              <a:cs typeface="Times New Roman" pitchFamily="18" charset="0"/>
            </a:rPr>
            <a:t>81,8</a:t>
          </a:r>
          <a:r>
            <a:rPr lang="ru-RU" sz="2000" kern="1200" baseline="0" dirty="0"/>
            <a:t>%</a:t>
          </a:r>
        </a:p>
      </dsp:txBody>
      <dsp:txXfrm>
        <a:off x="4997332" y="1239519"/>
        <a:ext cx="1560576" cy="2824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0185D7-184D-40EB-8928-7A68F484011D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866" y="942975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06E83-8929-4E1B-9D26-D703DDCEF67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76474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608" y="3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909" y="4716272"/>
            <a:ext cx="5335270" cy="446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608" y="9429295"/>
            <a:ext cx="2889938" cy="497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pPr>
              <a:defRPr/>
            </a:pPr>
            <a:fld id="{16F58EF4-BDEC-4FB3-819B-924E20E327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32320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160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63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83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6F58EF4-BDEC-4FB3-819B-924E20E3276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30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D487F9-A3E6-456F-B062-2B798CC8973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52EDC2-EEB9-4D46-A4D9-EE17919294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390FC-16C2-436C-BA17-5D42C761404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E59092-59A2-41DC-9EEA-D1EBF3EEF3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6A6448-0A28-4F30-A484-C40A81DEA1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98FF81-015E-4DF2-8608-6160010A54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BBC3D-1451-4076-B762-3D9DED4875F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E9C7DBA2-71AE-4D58-8364-FD065173BC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7423A0-B752-41B6-BE25-96613A1F68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FEB1F1-C639-4817-8D08-83AFEAA76E5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ABBDF437-806E-469C-B1B2-8515253D8EB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000100" y="620688"/>
            <a:ext cx="7244308" cy="4824536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01.10.2026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Шалдай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округінің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3600" i="1" dirty="0" err="1">
                <a:solidFill>
                  <a:srgbClr val="0070C0"/>
                </a:solidFill>
              </a:rPr>
              <a:t>бюджетті</a:t>
            </a:r>
            <a:r>
              <a:rPr lang="ru-RU" sz="3600" i="1" dirty="0">
                <a:solidFill>
                  <a:srgbClr val="0070C0"/>
                </a:solidFill>
              </a:rPr>
              <a:t> </a:t>
            </a:r>
            <a:r>
              <a:rPr lang="ru-RU" sz="3600" i="1" dirty="0" err="1">
                <a:solidFill>
                  <a:srgbClr val="0070C0"/>
                </a:solidFill>
              </a:rPr>
              <a:t>атқару</a:t>
            </a:r>
            <a:r>
              <a:rPr lang="ru-RU" sz="3600" i="1" dirty="0">
                <a:solidFill>
                  <a:srgbClr val="0070C0"/>
                </a:solidFill>
              </a:rPr>
              <a:t> </a:t>
            </a:r>
            <a:r>
              <a:rPr lang="ru-RU" sz="3600" i="1" dirty="0" err="1">
                <a:solidFill>
                  <a:srgbClr val="0070C0"/>
                </a:solidFill>
              </a:rPr>
              <a:t>сатысында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>
            <a:no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altLang="ru-RU" sz="14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endParaRPr lang="ru-RU" alt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2008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67-1-баптың Бюджет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"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туралы"Қазақстан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Заңына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қалыптастырылды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2001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23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қаңтардағы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148. </a:t>
            </a:r>
          </a:p>
          <a:p>
            <a:pPr algn="ctr">
              <a:buFont typeface="Wingdings 2" pitchFamily="18" charset="2"/>
              <a:buNone/>
            </a:pP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№ 155/53 "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Шарбақты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2026– 2028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округтерінің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сомасы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80328,0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itchFamily="2" charset="2"/>
              <a:buNone/>
            </a:pP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Бюджетті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атқару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негіз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br>
              <a:rPr lang="ru-RU" altLang="ru-RU" sz="1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58BE6A-C55E-482D-89BD-59C0D327D76F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5" name="AutoShape 4"/>
          <p:cNvSpPr>
            <a:spLocks noChangeArrowheads="1"/>
          </p:cNvSpPr>
          <p:nvPr/>
        </p:nvSpPr>
        <p:spPr bwMode="auto">
          <a:xfrm>
            <a:off x="1115244" y="1360839"/>
            <a:ext cx="6934200" cy="465138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БЮДЖЕТТІҢ АТҚАРЫЛУЫ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1082675" y="1946627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066800" y="2522538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AutoShape 8"/>
          <p:cNvSpPr>
            <a:spLocks noChangeArrowheads="1"/>
          </p:cNvSpPr>
          <p:nvPr/>
        </p:nvSpPr>
        <p:spPr bwMode="auto">
          <a:xfrm>
            <a:off x="1086819" y="3016427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Республикалық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заңды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мәслихаттың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шешімін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Үкіметінің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немесе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әкімдіктің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қаулылары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>
            <a:off x="1059880" y="3505200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Нысаналы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трансферттер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нәтижелер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келісімдер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>
            <a:off x="1087183" y="4045127"/>
            <a:ext cx="6934200" cy="3810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,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түсімдердің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және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жиынтық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AutoShape 12"/>
          <p:cNvSpPr>
            <a:spLocks noChangeArrowheads="1"/>
          </p:cNvSpPr>
          <p:nvPr/>
        </p:nvSpPr>
        <p:spPr bwMode="auto">
          <a:xfrm>
            <a:off x="1073720" y="4566274"/>
            <a:ext cx="6934200" cy="4587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бағдарламалар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әкімшілерінің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" name="AutoShape 13"/>
          <p:cNvSpPr>
            <a:spLocks noChangeArrowheads="1"/>
          </p:cNvSpPr>
          <p:nvPr/>
        </p:nvSpPr>
        <p:spPr bwMode="auto">
          <a:xfrm>
            <a:off x="1073720" y="5139177"/>
            <a:ext cx="6934200" cy="455612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мекемелердің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міндеттемелері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төлемдері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бойынша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қаржыландырудың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жеке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1102484" y="5745919"/>
            <a:ext cx="6934200" cy="48895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сәйкес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бюджеттің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атқарылу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тәртібін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айқындайтын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нормативтік-құқықтық</a:t>
            </a:r>
            <a:r>
              <a:rPr lang="ru-RU" altLang="ru-RU" sz="1100" dirty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>
                <a:solidFill>
                  <a:srgbClr val="000000"/>
                </a:solidFill>
                <a:latin typeface="Arial" charset="0"/>
              </a:rPr>
              <a:t>актілер</a:t>
            </a:r>
            <a:endParaRPr lang="ru-RU" altLang="ru-RU" sz="11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1 </a:t>
            </a:r>
            <a:r>
              <a:rPr lang="ru-RU" altLang="ru-RU" sz="1000" b="1" dirty="0" err="1">
                <a:solidFill>
                  <a:srgbClr val="000000"/>
                </a:solidFill>
              </a:rPr>
              <a:t>қаңтардан</a:t>
            </a:r>
            <a:r>
              <a:rPr lang="ru-RU" altLang="ru-RU" sz="1000" b="1" dirty="0">
                <a:solidFill>
                  <a:srgbClr val="000000"/>
                </a:solidFill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</a:rPr>
              <a:t>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7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>
                <a:solidFill>
                  <a:srgbClr val="000000"/>
                </a:solidFill>
              </a:rPr>
              <a:t>желтоқсанда</a:t>
            </a:r>
            <a:r>
              <a:rPr lang="ru-RU" altLang="ru-RU" sz="1000" b="1" dirty="0">
                <a:solidFill>
                  <a:srgbClr val="000000"/>
                </a:solidFill>
              </a:rPr>
              <a:t> </a:t>
            </a:r>
            <a:r>
              <a:rPr lang="ru-RU" altLang="ru-RU" sz="1000" b="1" dirty="0" err="1">
                <a:solidFill>
                  <a:srgbClr val="000000"/>
                </a:solidFill>
              </a:rPr>
              <a:t>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46720" cy="194421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Есептік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есепті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кезеңге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жоспарлы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деректермен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салыстырғанда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кірістері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14539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,0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жоспарда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орындалды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іс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жүзінде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19059,9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мың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теңге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түсті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itchFamily="18" charset="0"/>
              </a:rPr>
            </a:br>
            <a:br>
              <a:rPr lang="kk-KZ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552651"/>
              </p:ext>
            </p:extLst>
          </p:nvPr>
        </p:nvGraphicFramePr>
        <p:xfrm>
          <a:off x="395536" y="2231738"/>
          <a:ext cx="7754704" cy="2282432"/>
        </p:xfrm>
        <a:graphic>
          <a:graphicData uri="http://schemas.openxmlformats.org/drawingml/2006/table">
            <a:tbl>
              <a:tblPr/>
              <a:tblGrid>
                <a:gridCol w="3144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2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0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17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3206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Атауы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09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түсімдері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14539,0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19059,9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131,1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-4520,9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Салықтық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емес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Негізгі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капиталды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сатудан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түсетін</a:t>
                      </a: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түсімдер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C953DA69-84F3-0F21-2B8E-6F0E1CBED7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4663206"/>
              </p:ext>
            </p:extLst>
          </p:nvPr>
        </p:nvGraphicFramePr>
        <p:xfrm>
          <a:off x="415422" y="4514170"/>
          <a:ext cx="7754704" cy="715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8466">
                  <a:extLst>
                    <a:ext uri="{9D8B030D-6E8A-4147-A177-3AD203B41FA5}">
                      <a16:colId xmlns:a16="http://schemas.microsoft.com/office/drawing/2014/main" val="634681934"/>
                    </a:ext>
                  </a:extLst>
                </a:gridCol>
                <a:gridCol w="955991">
                  <a:extLst>
                    <a:ext uri="{9D8B030D-6E8A-4147-A177-3AD203B41FA5}">
                      <a16:colId xmlns:a16="http://schemas.microsoft.com/office/drawing/2014/main" val="2523445484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421834067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4250909791"/>
                    </a:ext>
                  </a:extLst>
                </a:gridCol>
                <a:gridCol w="1345991">
                  <a:extLst>
                    <a:ext uri="{9D8B030D-6E8A-4147-A177-3AD203B41FA5}">
                      <a16:colId xmlns:a16="http://schemas.microsoft.com/office/drawing/2014/main" val="3464080460"/>
                    </a:ext>
                  </a:extLst>
                </a:gridCol>
              </a:tblGrid>
              <a:tr h="7150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8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</a:t>
                      </a:r>
                    </a:p>
                    <a:p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600" b="1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14539,0</a:t>
                      </a: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19059,9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131,1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6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-4520,9</a:t>
                      </a:r>
                      <a:endParaRPr kumimoji="0" lang="ru-RU" sz="1600" b="1" kern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/>
                </a:tc>
                <a:extLst>
                  <a:ext uri="{0D108BD9-81ED-4DB2-BD59-A6C34878D82A}">
                    <a16:rowId xmlns:a16="http://schemas.microsoft.com/office/drawing/2014/main" val="50164603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96752"/>
            <a:ext cx="8246720" cy="1296144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деректермен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салыстырғанда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есепті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деректер</a:t>
            </a: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581128"/>
            <a:ext cx="7560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endParaRPr lang="ru-RU" sz="2400" b="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1525222788"/>
              </p:ext>
            </p:extLst>
          </p:nvPr>
        </p:nvGraphicFramePr>
        <p:xfrm>
          <a:off x="971600" y="1397000"/>
          <a:ext cx="78488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7488832" cy="2160240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Шалдай а. о.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66809,0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жоспарында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99,8%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орындалды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кассалық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атқарылуы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66655,7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теңге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600" i="1" dirty="0">
                <a:latin typeface="Times New Roman" pitchFamily="18" charset="0"/>
                <a:cs typeface="Times New Roman" pitchFamily="18" charset="0"/>
              </a:rPr>
            </a:br>
            <a:br>
              <a:rPr lang="ru-RU" sz="2000" i="1" dirty="0">
                <a:latin typeface="Times New Roman" pitchFamily="18" charset="0"/>
                <a:cs typeface="Times New Roman" pitchFamily="18" charset="0"/>
              </a:rPr>
            </a:br>
            <a:endParaRPr lang="ru-RU" sz="2000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/>
              <a:t>Слайд 4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575887"/>
              </p:ext>
            </p:extLst>
          </p:nvPr>
        </p:nvGraphicFramePr>
        <p:xfrm>
          <a:off x="457200" y="2420888"/>
          <a:ext cx="8408756" cy="3791994"/>
        </p:xfrm>
        <a:graphic>
          <a:graphicData uri="http://schemas.openxmlformats.org/drawingml/2006/table">
            <a:tbl>
              <a:tblPr/>
              <a:tblGrid>
                <a:gridCol w="3316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3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8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8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3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80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Атауы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Ауытқулар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Орындалмау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себептері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73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01-Жалпы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сипаттағы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қызметтер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30525,0</a:t>
                      </a:r>
                      <a:endParaRPr kumimoji="0" lang="kk-KZ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30504,6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99,9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20,4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7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07-Тұрғын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үй-коммуналдық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шаруашылық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9551,0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9419,2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98,6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131,8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7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12-Көлік </a:t>
                      </a:r>
                      <a:r>
                        <a:rPr lang="ru-RU" sz="1400" b="0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және</a:t>
                      </a: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коммуникация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kumimoji="0" lang="kk-KZ" sz="1400" b="0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26731,0</a:t>
                      </a:r>
                      <a:endParaRPr kumimoji="0" lang="ru-RU" sz="1400" b="0" kern="120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26730,7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975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15-Трансферттер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1,3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65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0,9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Дөңгелектеу</a:t>
                      </a:r>
                      <a:r>
                        <a:rPr kumimoji="0" lang="ru-RU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есебінен</a:t>
                      </a: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endParaRPr lang="ru-RU" sz="1400" b="0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5471905"/>
              </p:ext>
            </p:extLst>
          </p:nvPr>
        </p:nvGraphicFramePr>
        <p:xfrm>
          <a:off x="457200" y="6212882"/>
          <a:ext cx="8426197" cy="372798"/>
        </p:xfrm>
        <a:graphic>
          <a:graphicData uri="http://schemas.openxmlformats.org/drawingml/2006/table">
            <a:tbl>
              <a:tblPr/>
              <a:tblGrid>
                <a:gridCol w="3323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36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1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0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02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72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27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141345" algn="ctr"/>
                        </a:tabLst>
                        <a:defRPr/>
                      </a:pPr>
                      <a:r>
                        <a:rPr lang="ru-RU" sz="1400" b="1" baseline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Барлығы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66809,0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66655,7</a:t>
                      </a: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kk-KZ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99,8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r>
                        <a:rPr lang="ru-RU" sz="1400" b="1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153,4</a:t>
                      </a: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141345" algn="ctr"/>
                        </a:tabLst>
                      </a:pPr>
                      <a:endParaRPr lang="ru-RU" sz="1400" b="1" baseline="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7525" marR="675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30769</TotalTime>
  <Words>528</Words>
  <Application>Microsoft Office PowerPoint</Application>
  <PresentationFormat>Экран (4:3)</PresentationFormat>
  <Paragraphs>96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      01.10.2026 жылға арналған Шалдай ауылдық округінің "бюджетті атқару сатысында" азаматтық бюджеті  </vt:lpstr>
      <vt:lpstr>Презентация PowerPoint</vt:lpstr>
      <vt:lpstr>Бюджетті атқару үшін мынадай құжаттар негіз болып табылады </vt:lpstr>
      <vt:lpstr>          Есептік деректер есепті кезеңге арналған жоспарлы деректермен салыстырғанда  өз кірістері 14539,0 мың теңге жоспарда орындалды, іс жүзінде 19059,9 мың теңге түсті  </vt:lpstr>
      <vt:lpstr>                                           Есепті жылға арналған жоспарлы деректермен салыстырғанда есепті деректер    </vt:lpstr>
      <vt:lpstr>                                                                                                                          Шалдай а. о. бюджеті  66809,0 мың теңге жоспарында 99,8% орындалды, кассалық атқарылуы 66655,7 мың теңге  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Janna Nurqalieva</cp:lastModifiedBy>
  <cp:revision>2282</cp:revision>
  <dcterms:created xsi:type="dcterms:W3CDTF">2006-10-20T07:25:08Z</dcterms:created>
  <dcterms:modified xsi:type="dcterms:W3CDTF">2026-10-19T13:38:27Z</dcterms:modified>
</cp:coreProperties>
</file>