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53" r:id="rId4"/>
    <p:sldId id="333" r:id="rId5"/>
    <p:sldId id="362" r:id="rId6"/>
    <p:sldId id="345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543" autoAdjust="0"/>
  </p:normalViewPr>
  <p:slideViewPr>
    <p:cSldViewPr>
      <p:cViewPr varScale="1">
        <p:scale>
          <a:sx n="111" d="100"/>
          <a:sy n="111" d="100"/>
        </p:scale>
        <p:origin x="57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6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KZ"/>
        </a:p>
      </dgm:t>
    </dgm:pt>
    <dgm:pt modelId="{141CAC25-E1F6-4EAC-8D20-62089DAEE151}">
      <dgm:prSet phldrT="[Текст]" custT="1"/>
      <dgm:spPr/>
      <dgm:t>
        <a:bodyPr/>
        <a:lstStyle/>
        <a:p>
          <a:r>
            <a:rPr lang="ru-RU" sz="2000" baseline="0" dirty="0"/>
            <a:t>План на 2026 год</a:t>
          </a:r>
        </a:p>
        <a:p>
          <a:r>
            <a:rPr lang="kk-KZ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80328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,0 </a:t>
          </a:r>
          <a:r>
            <a:rPr lang="ru-RU" sz="2000" baseline="0" dirty="0"/>
            <a:t>т.т </a:t>
          </a:r>
        </a:p>
      </dgm:t>
    </dgm:pt>
    <dgm:pt modelId="{80AB1494-FB6E-4325-A711-FC03444ABF27}" type="parTrans" cxnId="{DB69302E-E4D8-4219-88BC-DCDD53031923}">
      <dgm:prSet/>
      <dgm:spPr/>
      <dgm:t>
        <a:bodyPr/>
        <a:lstStyle/>
        <a:p>
          <a:endParaRPr lang="ru-RU"/>
        </a:p>
      </dgm:t>
    </dgm:pt>
    <dgm:pt modelId="{57B5F001-7B28-4E78-88A5-9AD43949CC54}" type="sibTrans" cxnId="{DB69302E-E4D8-4219-88BC-DCDD53031923}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custT="1"/>
      <dgm:spPr/>
      <dgm:t>
        <a:bodyPr/>
        <a:lstStyle/>
        <a:p>
          <a:r>
            <a:rPr lang="ru-RU" sz="2000" kern="1200" baseline="0" dirty="0"/>
            <a:t>План на 01.08.2026 год</a:t>
          </a:r>
        </a:p>
        <a:p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57444,0 </a:t>
          </a:r>
          <a:r>
            <a:rPr lang="ru-RU" sz="2000" b="1" i="0" u="none" kern="1200" dirty="0" err="1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т.т</a:t>
          </a:r>
          <a:endParaRPr lang="ru-RU" sz="2000" b="1" i="0" u="none" kern="1200" dirty="0">
            <a:solidFill>
              <a:srgbClr val="04617B">
                <a:lumMod val="75000"/>
              </a:srgbClr>
            </a:solidFill>
            <a:latin typeface="Times New Roman" pitchFamily="18" charset="0"/>
            <a:ea typeface="Times New Roman"/>
            <a:cs typeface="Times New Roman" pitchFamily="18" charset="0"/>
          </a:endParaRPr>
        </a:p>
      </dgm:t>
    </dgm:pt>
    <dgm:pt modelId="{17E9D268-4C8C-45A0-81DF-238CC83F4499}" type="parTrans" cxnId="{0B66685F-E864-4452-8372-540458E71D58}">
      <dgm:prSet/>
      <dgm:spPr/>
      <dgm:t>
        <a:bodyPr/>
        <a:lstStyle/>
        <a:p>
          <a:endParaRPr lang="ru-RU"/>
        </a:p>
      </dgm:t>
    </dgm:pt>
    <dgm:pt modelId="{E70536F0-4CAB-4697-843E-EBC83D996164}" type="sibTrans" cxnId="{0B66685F-E864-4452-8372-540458E71D58}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custT="1"/>
      <dgm:spPr/>
      <dgm:t>
        <a:bodyPr/>
        <a:lstStyle/>
        <a:p>
          <a:r>
            <a:rPr lang="ru-RU" sz="2000" kern="1200" baseline="0" dirty="0"/>
            <a:t>Темп роста </a:t>
          </a: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70,5</a:t>
          </a:r>
        </a:p>
      </dgm:t>
    </dgm:pt>
    <dgm:pt modelId="{08899D74-F808-4A43-96B0-64A065F07FE0}" type="parTrans" cxnId="{BF47AF0B-BFB6-428F-9014-C86FC3B19D6B}">
      <dgm:prSet/>
      <dgm:spPr/>
      <dgm:t>
        <a:bodyPr/>
        <a:lstStyle/>
        <a:p>
          <a:endParaRPr lang="ru-RU"/>
        </a:p>
      </dgm:t>
    </dgm:pt>
    <dgm:pt modelId="{07AA12A9-DF45-4F0E-84F1-DE55090EE707}" type="sibTrans" cxnId="{BF47AF0B-BFB6-428F-9014-C86FC3B19D6B}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 custLinFactNeighborX="10935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</dgm:pt>
    <dgm:pt modelId="{9664017D-12BF-4A5C-8F5D-DA06E3504199}" type="pres">
      <dgm:prSet presAssocID="{1D81421C-DBF2-4598-A461-024E6B15FC96}" presName="bullet3b" presStyleLbl="node1" presStyleIdx="1" presStyleCnt="3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EBF650B-9EC5-4905-905E-6B8028E95335}" type="presOf" srcId="{5AAFB076-E8E9-4005-A660-90E4B6DDAC2F}" destId="{66DAC439-744B-4F19-A241-CE67F1FB7D69}" srcOrd="0" destOrd="0" presId="urn:microsoft.com/office/officeart/2005/8/layout/arrow2"/>
    <dgm:cxn modelId="{BF47AF0B-BFB6-428F-9014-C86FC3B19D6B}" srcId="{5AAFB076-E8E9-4005-A660-90E4B6DDAC2F}" destId="{27B81B9D-1885-400B-A93A-BD91322107BF}" srcOrd="2" destOrd="0" parTransId="{08899D74-F808-4A43-96B0-64A065F07FE0}" sibTransId="{07AA12A9-DF45-4F0E-84F1-DE55090EE707}"/>
    <dgm:cxn modelId="{DB69302E-E4D8-4219-88BC-DCDD53031923}" srcId="{5AAFB076-E8E9-4005-A660-90E4B6DDAC2F}" destId="{141CAC25-E1F6-4EAC-8D20-62089DAEE151}" srcOrd="0" destOrd="0" parTransId="{80AB1494-FB6E-4325-A711-FC03444ABF27}" sibTransId="{57B5F001-7B28-4E78-88A5-9AD43949CC54}"/>
    <dgm:cxn modelId="{0B66685F-E864-4452-8372-540458E71D58}" srcId="{5AAFB076-E8E9-4005-A660-90E4B6DDAC2F}" destId="{1D81421C-DBF2-4598-A461-024E6B15FC96}" srcOrd="1" destOrd="0" parTransId="{17E9D268-4C8C-45A0-81DF-238CC83F4499}" sibTransId="{E70536F0-4CAB-4697-843E-EBC83D996164}"/>
    <dgm:cxn modelId="{9B6F4957-3244-44AE-AF03-D2B7A16F6226}" type="presOf" srcId="{141CAC25-E1F6-4EAC-8D20-62089DAEE151}" destId="{43ED75DD-1F91-4A7B-94E2-A18393233DEC}" srcOrd="0" destOrd="0" presId="urn:microsoft.com/office/officeart/2005/8/layout/arrow2"/>
    <dgm:cxn modelId="{EA5517DA-E55F-4872-9490-6F34288AB14E}" type="presOf" srcId="{1D81421C-DBF2-4598-A461-024E6B15FC96}" destId="{ABEC93AD-59DE-4C05-807F-4DA2BD51BE72}" srcOrd="0" destOrd="0" presId="urn:microsoft.com/office/officeart/2005/8/layout/arrow2"/>
    <dgm:cxn modelId="{36A0D6DF-8E7E-4A04-99FD-6DC6CA1C57D1}" type="presOf" srcId="{27B81B9D-1885-400B-A93A-BD91322107BF}" destId="{8E67F943-4252-46BB-8443-53CDBBE74950}" srcOrd="0" destOrd="0" presId="urn:microsoft.com/office/officeart/2005/8/layout/arrow2"/>
    <dgm:cxn modelId="{88FFC6B7-29AB-4023-9A21-04A8AD29B154}" type="presParOf" srcId="{66DAC439-744B-4F19-A241-CE67F1FB7D69}" destId="{57594172-32B6-4ADA-8B20-393A879EDCC9}" srcOrd="0" destOrd="0" presId="urn:microsoft.com/office/officeart/2005/8/layout/arrow2"/>
    <dgm:cxn modelId="{23449656-B6F8-4494-85C0-F89CBD86E443}" type="presParOf" srcId="{66DAC439-744B-4F19-A241-CE67F1FB7D69}" destId="{B86954FF-AB42-40EA-B5A1-949DAD523746}" srcOrd="1" destOrd="0" presId="urn:microsoft.com/office/officeart/2005/8/layout/arrow2"/>
    <dgm:cxn modelId="{638C534D-D834-400F-AA3E-6E2FD69B7928}" type="presParOf" srcId="{B86954FF-AB42-40EA-B5A1-949DAD523746}" destId="{E6DC323D-0180-4E13-8405-D6BB2B2F8467}" srcOrd="0" destOrd="0" presId="urn:microsoft.com/office/officeart/2005/8/layout/arrow2"/>
    <dgm:cxn modelId="{946C8C27-68D9-42F5-B701-894BDF1D4BD8}" type="presParOf" srcId="{B86954FF-AB42-40EA-B5A1-949DAD523746}" destId="{43ED75DD-1F91-4A7B-94E2-A18393233DEC}" srcOrd="1" destOrd="0" presId="urn:microsoft.com/office/officeart/2005/8/layout/arrow2"/>
    <dgm:cxn modelId="{D799E816-29A1-4FAF-BAF9-19252CA2432E}" type="presParOf" srcId="{B86954FF-AB42-40EA-B5A1-949DAD523746}" destId="{9664017D-12BF-4A5C-8F5D-DA06E3504199}" srcOrd="2" destOrd="0" presId="urn:microsoft.com/office/officeart/2005/8/layout/arrow2"/>
    <dgm:cxn modelId="{D65D9889-6C2A-4BA8-8FAC-EF8F15CE6EA8}" type="presParOf" srcId="{B86954FF-AB42-40EA-B5A1-949DAD523746}" destId="{ABEC93AD-59DE-4C05-807F-4DA2BD51BE72}" srcOrd="3" destOrd="0" presId="urn:microsoft.com/office/officeart/2005/8/layout/arrow2"/>
    <dgm:cxn modelId="{8297F1EA-3A2E-4888-BDDE-21201ECA9E6F}" type="presParOf" srcId="{B86954FF-AB42-40EA-B5A1-949DAD523746}" destId="{06E3CAAD-7C4A-4009-AE2D-A776F39277D2}" srcOrd="4" destOrd="0" presId="urn:microsoft.com/office/officeart/2005/8/layout/arrow2"/>
    <dgm:cxn modelId="{2712B8A8-6821-435E-B100-796AD05F24BE}" type="presParOf" srcId="{B86954FF-AB42-40EA-B5A1-949DAD523746}" destId="{8E67F943-4252-46BB-8443-53CDBBE749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4172-32B6-4ADA-8B20-393A879EDCC9}">
      <dsp:nvSpPr>
        <dsp:cNvPr id="0" name=""/>
        <dsp:cNvSpPr/>
      </dsp:nvSpPr>
      <dsp:spPr>
        <a:xfrm>
          <a:off x="1346471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C323D-0180-4E13-8405-D6BB2B2F8467}">
      <dsp:nvSpPr>
        <dsp:cNvPr id="0" name=""/>
        <dsp:cNvSpPr/>
      </dsp:nvSpPr>
      <dsp:spPr>
        <a:xfrm>
          <a:off x="1499040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D75DD-1F91-4A7B-94E2-A18393233DEC}">
      <dsp:nvSpPr>
        <dsp:cNvPr id="0" name=""/>
        <dsp:cNvSpPr/>
      </dsp:nvSpPr>
      <dsp:spPr>
        <a:xfrm>
          <a:off x="1583572" y="2889504"/>
          <a:ext cx="1515059" cy="117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План на 2026 год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80328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,0 </a:t>
          </a:r>
          <a:r>
            <a:rPr lang="ru-RU" sz="2000" kern="1200" baseline="0" dirty="0"/>
            <a:t>т.т </a:t>
          </a:r>
        </a:p>
      </dsp:txBody>
      <dsp:txXfrm>
        <a:off x="1583572" y="2889504"/>
        <a:ext cx="1515059" cy="1174496"/>
      </dsp:txXfrm>
    </dsp:sp>
    <dsp:sp modelId="{9664017D-12BF-4A5C-8F5D-DA06E3504199}">
      <dsp:nvSpPr>
        <dsp:cNvPr id="0" name=""/>
        <dsp:cNvSpPr/>
      </dsp:nvSpPr>
      <dsp:spPr>
        <a:xfrm>
          <a:off x="2991341" y="1700377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93AD-59DE-4C05-807F-4DA2BD51BE72}">
      <dsp:nvSpPr>
        <dsp:cNvPr id="0" name=""/>
        <dsp:cNvSpPr/>
      </dsp:nvSpPr>
      <dsp:spPr>
        <a:xfrm>
          <a:off x="3144148" y="1853183"/>
          <a:ext cx="1560576" cy="2210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План на 01.08.2026 год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57444,0 </a:t>
          </a:r>
          <a:r>
            <a:rPr lang="ru-RU" sz="2000" b="1" i="0" u="none" kern="1200" dirty="0" err="1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т.т</a:t>
          </a:r>
          <a:endParaRPr lang="ru-RU" sz="2000" b="1" i="0" u="none" kern="1200" dirty="0">
            <a:solidFill>
              <a:srgbClr val="04617B">
                <a:lumMod val="75000"/>
              </a:srgbClr>
            </a:solidFill>
            <a:latin typeface="Times New Roman" pitchFamily="18" charset="0"/>
            <a:ea typeface="Times New Roman"/>
            <a:cs typeface="Times New Roman" pitchFamily="18" charset="0"/>
          </a:endParaRPr>
        </a:p>
      </dsp:txBody>
      <dsp:txXfrm>
        <a:off x="3144148" y="1853183"/>
        <a:ext cx="1560576" cy="2210816"/>
      </dsp:txXfrm>
    </dsp:sp>
    <dsp:sp modelId="{06E3CAAD-7C4A-4009-AE2D-A776F39277D2}">
      <dsp:nvSpPr>
        <dsp:cNvPr id="0" name=""/>
        <dsp:cNvSpPr/>
      </dsp:nvSpPr>
      <dsp:spPr>
        <a:xfrm>
          <a:off x="4786004" y="1028191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F943-4252-46BB-8443-53CDBBE74950}">
      <dsp:nvSpPr>
        <dsp:cNvPr id="0" name=""/>
        <dsp:cNvSpPr/>
      </dsp:nvSpPr>
      <dsp:spPr>
        <a:xfrm>
          <a:off x="4997332" y="1239519"/>
          <a:ext cx="1560576" cy="282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Темп роста </a:t>
          </a: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70,5</a:t>
          </a:r>
        </a:p>
      </dsp:txBody>
      <dsp:txXfrm>
        <a:off x="4997332" y="1239519"/>
        <a:ext cx="1560576" cy="2824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60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817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63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83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00100" y="260648"/>
            <a:ext cx="7244308" cy="518457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Гражданский бюджет 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>
                <a:solidFill>
                  <a:srgbClr val="0070C0"/>
                </a:solidFill>
              </a:rPr>
              <a:t>"на стадии исполнения бюджета"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029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Шалдайского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сельского округа на  01.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8.202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года</a:t>
            </a:r>
            <a:r>
              <a:rPr lang="en-029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1400" dirty="0"/>
              <a:t> 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Гражданский бюджет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сформирован в соответствии  с Бюджетным кодексом ст. 67-1 от 4 декабря 2008 года и Налоговым кодексом Республики Казахстан,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Законом Республики Казахстан «О местном государственном управлении и самоуправлении в Республике Казахстан» 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 23 января 2001 года № 148.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Утвержден  решением Щербактинского районного маслихата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155/53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декабря 202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года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«О бюджете сельских округов Щербактинского района  на 202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– 202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годы»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Скорректированная сумма 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80328,0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1400" dirty="0"/>
              <a:t>	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2000" dirty="0">
                <a:cs typeface="Times New Roman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 err="1">
                <a:solidFill>
                  <a:srgbClr val="000000"/>
                </a:solidFill>
              </a:rPr>
              <a:t>Завер-шается</a:t>
            </a:r>
            <a:r>
              <a:rPr lang="ru-RU" altLang="ru-RU" sz="1000" b="1" dirty="0">
                <a:solidFill>
                  <a:srgbClr val="000000"/>
                </a:solidFill>
              </a:rPr>
              <a:t>           31 декабря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761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Основанием для исполнения бюджета являются следующие документы</a:t>
            </a: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>
                <a:solidFill>
                  <a:srgbClr val="000000"/>
                </a:solidFill>
              </a:rPr>
              <a:t>Начи-нается        1 января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ИСПОЛНЕНИЕ БЮДЖЕТА</a:t>
            </a: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Бюджетный</a:t>
            </a:r>
            <a:r>
              <a:rPr lang="ru-RU" altLang="ru-RU" sz="1200" dirty="0">
                <a:solidFill>
                  <a:srgbClr val="000000"/>
                </a:solidFill>
                <a:latin typeface="Arial" charset="0"/>
              </a:rPr>
              <a:t> кодекс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Закон о республиканском бюджете и решение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Постановления Правительства РК или акимата о реализации закона о республиканском бюджете или решения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Соглашения о результатах по целевым трансфертам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Сводный план финансирования по обязательствам, сводный план поступлений и финансирования по платежам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Планы финансирования по обязательствам и платежам администраторов бюджетных программ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Индивидуальные планы финансирования по обязательствам и платежам государственных учреждений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Нормативно-правовые акты, определяющие порядок исполнения бюджета в соответствии с Бюджетным кодексом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94421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Отчетные данные                                                                                   в сравнении с плановыми данными на отчетный период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Собственные доходы исполнены                                                                                                  при плане 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11979,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фактически поступило 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12287,3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873630"/>
              </p:ext>
            </p:extLst>
          </p:nvPr>
        </p:nvGraphicFramePr>
        <p:xfrm>
          <a:off x="395535" y="2231738"/>
          <a:ext cx="7754705" cy="3351522"/>
        </p:xfrm>
        <a:graphic>
          <a:graphicData uri="http://schemas.openxmlformats.org/drawingml/2006/table">
            <a:tbl>
              <a:tblPr/>
              <a:tblGrid>
                <a:gridCol w="314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12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Налоговые поступления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11979,0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12287,3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102,6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-308,3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Неналоговые поступления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02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Поступления от продажи основного капитала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20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11979,0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12287,3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102,6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-308,3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Отчетные данные                                                                                   в сравнении с плановыми данными на отчетный год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34453612"/>
              </p:ext>
            </p:extLst>
          </p:nvPr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76872"/>
            <a:ext cx="7488832" cy="21602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Шалдайского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с.о.    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0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Шалдайского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с.о. исполнен 100%                                                                                             при плане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57444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20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кассовое исполнение 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57438,0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724356"/>
              </p:ext>
            </p:extLst>
          </p:nvPr>
        </p:nvGraphicFramePr>
        <p:xfrm>
          <a:off x="539552" y="1817865"/>
          <a:ext cx="8398412" cy="3101035"/>
        </p:xfrm>
        <a:graphic>
          <a:graphicData uri="http://schemas.openxmlformats.org/drawingml/2006/table">
            <a:tbl>
              <a:tblPr/>
              <a:tblGrid>
                <a:gridCol w="3312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16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7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Причины неисполнения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4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01-Государственные услуги общего характера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24966,0</a:t>
                      </a:r>
                      <a:endParaRPr kumimoji="0" lang="kk-KZ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24962,2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9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07-Жилищно-коммунальное хозяйство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6185,0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6183,9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12-Трансорт и коммуникации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26291,0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26290,7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9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15-Трансферты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343885"/>
              </p:ext>
            </p:extLst>
          </p:nvPr>
        </p:nvGraphicFramePr>
        <p:xfrm>
          <a:off x="539552" y="4648077"/>
          <a:ext cx="8398411" cy="471107"/>
        </p:xfrm>
        <a:graphic>
          <a:graphicData uri="http://schemas.openxmlformats.org/drawingml/2006/table">
            <a:tbl>
              <a:tblPr/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1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57444,0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57438,0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32184</TotalTime>
  <Words>564</Words>
  <Application>Microsoft Office PowerPoint</Application>
  <PresentationFormat>Экран (4:3)</PresentationFormat>
  <Paragraphs>112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       Гражданский бюджет   "на стадии исполнения бюджета"    Шалдайского сельского округа на  01.08.2026 года  </vt:lpstr>
      <vt:lpstr>Презентация PowerPoint</vt:lpstr>
      <vt:lpstr>Презентация PowerPoint</vt:lpstr>
      <vt:lpstr>         Отчетные данные                                                                                   в сравнении с плановыми данными на отчетный период Собственные доходы исполнены                                                                                                  при плане 11979,0 тыс.тенге, фактически поступило 12287,3 тыс.тенге   </vt:lpstr>
      <vt:lpstr>                                          Отчетные данные                                                                                   в сравнении с плановыми данными на отчетный год    </vt:lpstr>
      <vt:lpstr>                                                                                                                Расходы бюджета Шалдайского с.о.                                                                                Бюджет Шалдайского с.о. исполнен 100%                                                                                             при плане 57444,0 тыс.тенге, кассовое исполнение  57438,0 тыс.тенге   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Janna Nurqalieva</cp:lastModifiedBy>
  <cp:revision>2311</cp:revision>
  <dcterms:created xsi:type="dcterms:W3CDTF">2006-10-20T07:25:08Z</dcterms:created>
  <dcterms:modified xsi:type="dcterms:W3CDTF">2026-10-19T05:15:52Z</dcterms:modified>
</cp:coreProperties>
</file>