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63" r:id="rId4"/>
    <p:sldId id="333" r:id="rId5"/>
    <p:sldId id="362" r:id="rId6"/>
    <p:sldId id="345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543" autoAdjust="0"/>
  </p:normalViewPr>
  <p:slideViewPr>
    <p:cSldViewPr>
      <p:cViewPr varScale="1">
        <p:scale>
          <a:sx n="111" d="100"/>
          <a:sy n="111" d="100"/>
        </p:scale>
        <p:origin x="136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6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KZ"/>
        </a:p>
      </dgm:t>
    </dgm:pt>
    <dgm:pt modelId="{141CAC25-E1F6-4EAC-8D20-62089DAEE151}">
      <dgm:prSet phldrT="[Текст]" custT="1"/>
      <dgm:spPr/>
      <dgm:t>
        <a:bodyPr/>
        <a:lstStyle/>
        <a:p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жылға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жоспар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80328,0 </a:t>
          </a:r>
          <a:r>
            <a:rPr lang="ru-RU" sz="2000" baseline="0" dirty="0" err="1"/>
            <a:t>т.т</a:t>
          </a:r>
          <a:r>
            <a:rPr lang="ru-RU" sz="2000" baseline="0" dirty="0"/>
            <a:t> </a:t>
          </a:r>
        </a:p>
      </dgm:t>
    </dgm:pt>
    <dgm:pt modelId="{80AB1494-FB6E-4325-A711-FC03444ABF27}" type="parTrans" cxnId="{DB69302E-E4D8-4219-88BC-DCDD53031923}">
      <dgm:prSet/>
      <dgm:spPr/>
      <dgm:t>
        <a:bodyPr/>
        <a:lstStyle/>
        <a:p>
          <a:endParaRPr lang="ru-RU"/>
        </a:p>
      </dgm:t>
    </dgm:pt>
    <dgm:pt modelId="{57B5F001-7B28-4E78-88A5-9AD43949CC54}" type="sibTrans" cxnId="{DB69302E-E4D8-4219-88BC-DCDD53031923}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custT="1"/>
      <dgm:spPr/>
      <dgm:t>
        <a:bodyPr/>
        <a:lstStyle/>
        <a:p>
          <a:r>
            <a:rPr lang="ru-RU" sz="2000" baseline="0" dirty="0"/>
            <a:t>01.02.2026 </a:t>
          </a:r>
          <a:r>
            <a:rPr lang="ru-RU" sz="2000" baseline="0" dirty="0" err="1"/>
            <a:t>жылға</a:t>
          </a:r>
          <a:r>
            <a:rPr lang="ru-RU" sz="2000" baseline="0" dirty="0"/>
            <a:t>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r>
            <a:rPr lang="ru-RU" sz="2000" baseline="0" dirty="0"/>
            <a:t> </a:t>
          </a:r>
          <a:r>
            <a:rPr lang="en-US" sz="2000" b="1" i="0" u="none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57444</a:t>
          </a:r>
          <a:r>
            <a:rPr lang="ru-RU" sz="2000" b="1" i="0" u="none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,0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м</a:t>
          </a:r>
          <a:r>
            <a:rPr lang="ru-RU" sz="2000" b="0" baseline="0" dirty="0" err="1"/>
            <a:t>.т</a:t>
          </a:r>
          <a:endParaRPr lang="ru-RU" sz="2000" b="0" baseline="0" dirty="0"/>
        </a:p>
      </dgm:t>
    </dgm:pt>
    <dgm:pt modelId="{17E9D268-4C8C-45A0-81DF-238CC83F4499}" type="parTrans" cxnId="{0B66685F-E864-4452-8372-540458E71D58}">
      <dgm:prSet/>
      <dgm:spPr/>
      <dgm:t>
        <a:bodyPr/>
        <a:lstStyle/>
        <a:p>
          <a:endParaRPr lang="ru-RU"/>
        </a:p>
      </dgm:t>
    </dgm:pt>
    <dgm:pt modelId="{E70536F0-4CAB-4697-843E-EBC83D996164}" type="sibTrans" cxnId="{0B66685F-E864-4452-8372-540458E71D58}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custT="1"/>
      <dgm:spPr/>
      <dgm:t>
        <a:bodyPr/>
        <a:lstStyle/>
        <a:p>
          <a:r>
            <a:rPr lang="ru-RU" sz="2000" kern="1200" baseline="0" dirty="0" err="1"/>
            <a:t>Өсу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қарқыны</a:t>
          </a:r>
          <a:r>
            <a:rPr lang="ru-RU" sz="2000" kern="1200" baseline="0" dirty="0"/>
            <a:t> </a:t>
          </a:r>
          <a:r>
            <a:rPr lang="en-US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70,5</a:t>
          </a:r>
          <a:r>
            <a:rPr lang="ru-RU" sz="2000" kern="1200" baseline="0" dirty="0"/>
            <a:t>%</a:t>
          </a:r>
        </a:p>
      </dgm:t>
    </dgm:pt>
    <dgm:pt modelId="{08899D74-F808-4A43-96B0-64A065F07FE0}" type="parTrans" cxnId="{BF47AF0B-BFB6-428F-9014-C86FC3B19D6B}">
      <dgm:prSet/>
      <dgm:spPr/>
      <dgm:t>
        <a:bodyPr/>
        <a:lstStyle/>
        <a:p>
          <a:endParaRPr lang="ru-RU"/>
        </a:p>
      </dgm:t>
    </dgm:pt>
    <dgm:pt modelId="{07AA12A9-DF45-4F0E-84F1-DE55090EE707}" type="sibTrans" cxnId="{BF47AF0B-BFB6-428F-9014-C86FC3B19D6B}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 custLinFactNeighborX="9580" custLinFactNeighborY="5704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</dgm:pt>
    <dgm:pt modelId="{9664017D-12BF-4A5C-8F5D-DA06E3504199}" type="pres">
      <dgm:prSet presAssocID="{1D81421C-DBF2-4598-A461-024E6B15FC96}" presName="bullet3b" presStyleLbl="node1" presStyleIdx="1" presStyleCnt="3" custLinFactNeighborX="10796" custLinFactNeighborY="3178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EBF650B-9EC5-4905-905E-6B8028E95335}" type="presOf" srcId="{5AAFB076-E8E9-4005-A660-90E4B6DDAC2F}" destId="{66DAC439-744B-4F19-A241-CE67F1FB7D69}" srcOrd="0" destOrd="0" presId="urn:microsoft.com/office/officeart/2005/8/layout/arrow2"/>
    <dgm:cxn modelId="{BF47AF0B-BFB6-428F-9014-C86FC3B19D6B}" srcId="{5AAFB076-E8E9-4005-A660-90E4B6DDAC2F}" destId="{27B81B9D-1885-400B-A93A-BD91322107BF}" srcOrd="2" destOrd="0" parTransId="{08899D74-F808-4A43-96B0-64A065F07FE0}" sibTransId="{07AA12A9-DF45-4F0E-84F1-DE55090EE707}"/>
    <dgm:cxn modelId="{DB69302E-E4D8-4219-88BC-DCDD53031923}" srcId="{5AAFB076-E8E9-4005-A660-90E4B6DDAC2F}" destId="{141CAC25-E1F6-4EAC-8D20-62089DAEE151}" srcOrd="0" destOrd="0" parTransId="{80AB1494-FB6E-4325-A711-FC03444ABF27}" sibTransId="{57B5F001-7B28-4E78-88A5-9AD43949CC54}"/>
    <dgm:cxn modelId="{0B66685F-E864-4452-8372-540458E71D58}" srcId="{5AAFB076-E8E9-4005-A660-90E4B6DDAC2F}" destId="{1D81421C-DBF2-4598-A461-024E6B15FC96}" srcOrd="1" destOrd="0" parTransId="{17E9D268-4C8C-45A0-81DF-238CC83F4499}" sibTransId="{E70536F0-4CAB-4697-843E-EBC83D996164}"/>
    <dgm:cxn modelId="{9B6F4957-3244-44AE-AF03-D2B7A16F6226}" type="presOf" srcId="{141CAC25-E1F6-4EAC-8D20-62089DAEE151}" destId="{43ED75DD-1F91-4A7B-94E2-A18393233DEC}" srcOrd="0" destOrd="0" presId="urn:microsoft.com/office/officeart/2005/8/layout/arrow2"/>
    <dgm:cxn modelId="{EA5517DA-E55F-4872-9490-6F34288AB14E}" type="presOf" srcId="{1D81421C-DBF2-4598-A461-024E6B15FC96}" destId="{ABEC93AD-59DE-4C05-807F-4DA2BD51BE72}" srcOrd="0" destOrd="0" presId="urn:microsoft.com/office/officeart/2005/8/layout/arrow2"/>
    <dgm:cxn modelId="{36A0D6DF-8E7E-4A04-99FD-6DC6CA1C57D1}" type="presOf" srcId="{27B81B9D-1885-400B-A93A-BD91322107BF}" destId="{8E67F943-4252-46BB-8443-53CDBBE74950}" srcOrd="0" destOrd="0" presId="urn:microsoft.com/office/officeart/2005/8/layout/arrow2"/>
    <dgm:cxn modelId="{88FFC6B7-29AB-4023-9A21-04A8AD29B154}" type="presParOf" srcId="{66DAC439-744B-4F19-A241-CE67F1FB7D69}" destId="{57594172-32B6-4ADA-8B20-393A879EDCC9}" srcOrd="0" destOrd="0" presId="urn:microsoft.com/office/officeart/2005/8/layout/arrow2"/>
    <dgm:cxn modelId="{23449656-B6F8-4494-85C0-F89CBD86E443}" type="presParOf" srcId="{66DAC439-744B-4F19-A241-CE67F1FB7D69}" destId="{B86954FF-AB42-40EA-B5A1-949DAD523746}" srcOrd="1" destOrd="0" presId="urn:microsoft.com/office/officeart/2005/8/layout/arrow2"/>
    <dgm:cxn modelId="{638C534D-D834-400F-AA3E-6E2FD69B7928}" type="presParOf" srcId="{B86954FF-AB42-40EA-B5A1-949DAD523746}" destId="{E6DC323D-0180-4E13-8405-D6BB2B2F8467}" srcOrd="0" destOrd="0" presId="urn:microsoft.com/office/officeart/2005/8/layout/arrow2"/>
    <dgm:cxn modelId="{946C8C27-68D9-42F5-B701-894BDF1D4BD8}" type="presParOf" srcId="{B86954FF-AB42-40EA-B5A1-949DAD523746}" destId="{43ED75DD-1F91-4A7B-94E2-A18393233DEC}" srcOrd="1" destOrd="0" presId="urn:microsoft.com/office/officeart/2005/8/layout/arrow2"/>
    <dgm:cxn modelId="{D799E816-29A1-4FAF-BAF9-19252CA2432E}" type="presParOf" srcId="{B86954FF-AB42-40EA-B5A1-949DAD523746}" destId="{9664017D-12BF-4A5C-8F5D-DA06E3504199}" srcOrd="2" destOrd="0" presId="urn:microsoft.com/office/officeart/2005/8/layout/arrow2"/>
    <dgm:cxn modelId="{D65D9889-6C2A-4BA8-8FAC-EF8F15CE6EA8}" type="presParOf" srcId="{B86954FF-AB42-40EA-B5A1-949DAD523746}" destId="{ABEC93AD-59DE-4C05-807F-4DA2BD51BE72}" srcOrd="3" destOrd="0" presId="urn:microsoft.com/office/officeart/2005/8/layout/arrow2"/>
    <dgm:cxn modelId="{8297F1EA-3A2E-4888-BDDE-21201ECA9E6F}" type="presParOf" srcId="{B86954FF-AB42-40EA-B5A1-949DAD523746}" destId="{06E3CAAD-7C4A-4009-AE2D-A776F39277D2}" srcOrd="4" destOrd="0" presId="urn:microsoft.com/office/officeart/2005/8/layout/arrow2"/>
    <dgm:cxn modelId="{2712B8A8-6821-435E-B100-796AD05F24BE}" type="presParOf" srcId="{B86954FF-AB42-40EA-B5A1-949DAD523746}" destId="{8E67F943-4252-46BB-8443-53CDBBE749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4172-32B6-4ADA-8B20-393A879EDCC9}">
      <dsp:nvSpPr>
        <dsp:cNvPr id="0" name=""/>
        <dsp:cNvSpPr/>
      </dsp:nvSpPr>
      <dsp:spPr>
        <a:xfrm>
          <a:off x="1296165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C323D-0180-4E13-8405-D6BB2B2F8467}">
      <dsp:nvSpPr>
        <dsp:cNvPr id="0" name=""/>
        <dsp:cNvSpPr/>
      </dsp:nvSpPr>
      <dsp:spPr>
        <a:xfrm>
          <a:off x="1499040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D75DD-1F91-4A7B-94E2-A18393233DEC}">
      <dsp:nvSpPr>
        <dsp:cNvPr id="0" name=""/>
        <dsp:cNvSpPr/>
      </dsp:nvSpPr>
      <dsp:spPr>
        <a:xfrm>
          <a:off x="1583572" y="2889504"/>
          <a:ext cx="1515059" cy="117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жылға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жоспар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80328,0 </a:t>
          </a:r>
          <a:r>
            <a:rPr lang="ru-RU" sz="2000" kern="1200" baseline="0" dirty="0" err="1"/>
            <a:t>т.т</a:t>
          </a:r>
          <a:r>
            <a:rPr lang="ru-RU" sz="2000" kern="1200" baseline="0" dirty="0"/>
            <a:t> </a:t>
          </a:r>
        </a:p>
      </dsp:txBody>
      <dsp:txXfrm>
        <a:off x="1583572" y="2889504"/>
        <a:ext cx="1515059" cy="1174496"/>
      </dsp:txXfrm>
    </dsp:sp>
    <dsp:sp modelId="{9664017D-12BF-4A5C-8F5D-DA06E3504199}">
      <dsp:nvSpPr>
        <dsp:cNvPr id="0" name=""/>
        <dsp:cNvSpPr/>
      </dsp:nvSpPr>
      <dsp:spPr>
        <a:xfrm>
          <a:off x="3024335" y="1710089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93AD-59DE-4C05-807F-4DA2BD51BE72}">
      <dsp:nvSpPr>
        <dsp:cNvPr id="0" name=""/>
        <dsp:cNvSpPr/>
      </dsp:nvSpPr>
      <dsp:spPr>
        <a:xfrm>
          <a:off x="3144148" y="1853183"/>
          <a:ext cx="1560576" cy="2210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01.02.2026 </a:t>
          </a:r>
          <a:r>
            <a:rPr lang="ru-RU" sz="2000" kern="1200" baseline="0" dirty="0" err="1"/>
            <a:t>жылға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арналған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жоспар</a:t>
          </a:r>
          <a:r>
            <a:rPr lang="ru-RU" sz="2000" kern="1200" baseline="0" dirty="0"/>
            <a:t> </a:t>
          </a:r>
          <a:r>
            <a:rPr lang="en-US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57444</a:t>
          </a: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,0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м</a:t>
          </a:r>
          <a:r>
            <a:rPr lang="ru-RU" sz="2000" b="0" kern="1200" baseline="0" dirty="0" err="1"/>
            <a:t>.т</a:t>
          </a:r>
          <a:endParaRPr lang="ru-RU" sz="2000" b="0" kern="1200" baseline="0" dirty="0"/>
        </a:p>
      </dsp:txBody>
      <dsp:txXfrm>
        <a:off x="3144148" y="1853183"/>
        <a:ext cx="1560576" cy="2210816"/>
      </dsp:txXfrm>
    </dsp:sp>
    <dsp:sp modelId="{06E3CAAD-7C4A-4009-AE2D-A776F39277D2}">
      <dsp:nvSpPr>
        <dsp:cNvPr id="0" name=""/>
        <dsp:cNvSpPr/>
      </dsp:nvSpPr>
      <dsp:spPr>
        <a:xfrm>
          <a:off x="4786004" y="1028191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F943-4252-46BB-8443-53CDBBE74950}">
      <dsp:nvSpPr>
        <dsp:cNvPr id="0" name=""/>
        <dsp:cNvSpPr/>
      </dsp:nvSpPr>
      <dsp:spPr>
        <a:xfrm>
          <a:off x="4997332" y="1239519"/>
          <a:ext cx="1560576" cy="282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 err="1"/>
            <a:t>Өсу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қарқыны</a:t>
          </a:r>
          <a:r>
            <a:rPr lang="ru-RU" sz="2000" kern="1200" baseline="0" dirty="0"/>
            <a:t> </a:t>
          </a:r>
          <a:r>
            <a:rPr lang="en-US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70,5</a:t>
          </a:r>
          <a:r>
            <a:rPr lang="ru-RU" sz="2000" kern="1200" baseline="0" dirty="0"/>
            <a:t>%</a:t>
          </a:r>
        </a:p>
      </dsp:txBody>
      <dsp:txXfrm>
        <a:off x="4997332" y="1239519"/>
        <a:ext cx="1560576" cy="2824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60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63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8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00100" y="620688"/>
            <a:ext cx="7244308" cy="482453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01.0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.2026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Шалдай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3600" i="1" dirty="0" err="1">
                <a:solidFill>
                  <a:srgbClr val="0070C0"/>
                </a:solidFill>
              </a:rPr>
              <a:t>бюджетті</a:t>
            </a:r>
            <a:r>
              <a:rPr lang="ru-RU" sz="3600" i="1" dirty="0">
                <a:solidFill>
                  <a:srgbClr val="0070C0"/>
                </a:solidFill>
              </a:rPr>
              <a:t> </a:t>
            </a:r>
            <a:r>
              <a:rPr lang="ru-RU" sz="3600" i="1" dirty="0" err="1">
                <a:solidFill>
                  <a:srgbClr val="0070C0"/>
                </a:solidFill>
              </a:rPr>
              <a:t>атқару</a:t>
            </a:r>
            <a:r>
              <a:rPr lang="ru-RU" sz="3600" i="1" dirty="0">
                <a:solidFill>
                  <a:srgbClr val="0070C0"/>
                </a:solidFill>
              </a:rPr>
              <a:t> </a:t>
            </a:r>
            <a:r>
              <a:rPr lang="ru-RU" sz="3600" i="1" dirty="0" err="1">
                <a:solidFill>
                  <a:srgbClr val="0070C0"/>
                </a:solidFill>
              </a:rPr>
              <a:t>сатысында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2008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67-1-баптың Бюджет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туралы"Қазақстан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қалыптастырылды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2001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қаңтардағы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148. </a:t>
            </a:r>
          </a:p>
          <a:p>
            <a:pPr algn="ctr">
              <a:buFont typeface="Wingdings 2" pitchFamily="18" charset="2"/>
              <a:buNone/>
            </a:pP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155/53 "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2026– 2028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округтерінің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80328,0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b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115244" y="1360839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БЮДЖЕТТІҢ АТҚАРЫЛУЫ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082675" y="1946627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066800" y="2522538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086819" y="3016427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қаулылары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1059880" y="35052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1087183" y="4045127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түсімдердің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1073720" y="4566274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әкімшілерінің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1073720" y="5139177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1102484" y="5745919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атқарылу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тәртібін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айқындайтын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нормативтік-құқықтық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>
                <a:solidFill>
                  <a:srgbClr val="000000"/>
                </a:solidFill>
              </a:rPr>
              <a:t>қаңтардан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>
                <a:solidFill>
                  <a:srgbClr val="000000"/>
                </a:solidFill>
              </a:rPr>
              <a:t>желтоқсанда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94421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кірістері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11979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жоспарда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орындалды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12287,3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80546"/>
              </p:ext>
            </p:extLst>
          </p:nvPr>
        </p:nvGraphicFramePr>
        <p:xfrm>
          <a:off x="395536" y="2231738"/>
          <a:ext cx="7754704" cy="2282432"/>
        </p:xfrm>
        <a:graphic>
          <a:graphicData uri="http://schemas.openxmlformats.org/drawingml/2006/table">
            <a:tbl>
              <a:tblPr/>
              <a:tblGrid>
                <a:gridCol w="314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320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түсімдері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11979,0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12287,3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102,6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-308,3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емес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953DA69-84F3-0F21-2B8E-6F0E1CBED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748836"/>
              </p:ext>
            </p:extLst>
          </p:nvPr>
        </p:nvGraphicFramePr>
        <p:xfrm>
          <a:off x="415422" y="4514170"/>
          <a:ext cx="7754704" cy="71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3">
                  <a:extLst>
                    <a:ext uri="{9D8B030D-6E8A-4147-A177-3AD203B41FA5}">
                      <a16:colId xmlns:a16="http://schemas.microsoft.com/office/drawing/2014/main" val="63468193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2344548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2183406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250909791"/>
                    </a:ext>
                  </a:extLst>
                </a:gridCol>
                <a:gridCol w="1345991">
                  <a:extLst>
                    <a:ext uri="{9D8B030D-6E8A-4147-A177-3AD203B41FA5}">
                      <a16:colId xmlns:a16="http://schemas.microsoft.com/office/drawing/2014/main" val="3464080460"/>
                    </a:ext>
                  </a:extLst>
                </a:gridCol>
              </a:tblGrid>
              <a:tr h="715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11979,0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12287,3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102,6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-308,3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extLst>
                  <a:ext uri="{0D108BD9-81ED-4DB2-BD59-A6C34878D82A}">
                    <a16:rowId xmlns:a16="http://schemas.microsoft.com/office/drawing/2014/main" val="501646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4288807"/>
              </p:ext>
            </p:extLst>
          </p:nvPr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488832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Шалдай а. о.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57444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жоспарында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100%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орындалды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кассалық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57438,0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531345"/>
              </p:ext>
            </p:extLst>
          </p:nvPr>
        </p:nvGraphicFramePr>
        <p:xfrm>
          <a:off x="457200" y="2420888"/>
          <a:ext cx="8408756" cy="3791994"/>
        </p:xfrm>
        <a:graphic>
          <a:graphicData uri="http://schemas.openxmlformats.org/drawingml/2006/table">
            <a:tbl>
              <a:tblPr/>
              <a:tblGrid>
                <a:gridCol w="3316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3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8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Атауы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Орындалмау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себептері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7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01-Жалпы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сипаттағы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қызметтер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24966,0</a:t>
                      </a:r>
                      <a:endParaRPr kumimoji="0" lang="kk-KZ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24962,2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7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07-Тұрғын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шаруашылық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6185,0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6183,9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7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12-Көлік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коммуникация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26291,0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26290,7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7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15-Трансферттер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97508"/>
              </p:ext>
            </p:extLst>
          </p:nvPr>
        </p:nvGraphicFramePr>
        <p:xfrm>
          <a:off x="439759" y="6212882"/>
          <a:ext cx="8426197" cy="276360"/>
        </p:xfrm>
        <a:graphic>
          <a:graphicData uri="http://schemas.openxmlformats.org/drawingml/2006/table">
            <a:tbl>
              <a:tblPr/>
              <a:tblGrid>
                <a:gridCol w="3323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0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72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6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57444,0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57438,0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31018</TotalTime>
  <Words>533</Words>
  <Application>Microsoft Office PowerPoint</Application>
  <PresentationFormat>Экран (4:3)</PresentationFormat>
  <Paragraphs>96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      01.08.2026 жылға арналған Шалдай ауылдық округінің "бюджетті атқару сатысында" азаматтық бюджеті  </vt:lpstr>
      <vt:lpstr>Презентация PowerPoint</vt:lpstr>
      <vt:lpstr>Бюджетті атқару үшін мынадай құжаттар негіз болып табылады </vt:lpstr>
      <vt:lpstr>          Есептік деректер есепті кезеңге арналған жоспарлы деректермен салыстырғанда  өз кірістері 11979,0 мың теңге жоспарда орындалды, іс жүзінде 12287,3 мың теңге түсті  </vt:lpstr>
      <vt:lpstr>                                           Есепті жылға арналған жоспарлы деректермен салыстырғанда есепті деректер    </vt:lpstr>
      <vt:lpstr>                                                                                                                          Шалдай а. о. бюджеті  57444,0 мың теңге жоспарында 100% орындалды, кассалық атқарылуы 57438,0 мың теңге 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Janna Nurqalieva</cp:lastModifiedBy>
  <cp:revision>2282</cp:revision>
  <dcterms:created xsi:type="dcterms:W3CDTF">2006-10-20T07:25:08Z</dcterms:created>
  <dcterms:modified xsi:type="dcterms:W3CDTF">2026-10-19T12:09:38Z</dcterms:modified>
</cp:coreProperties>
</file>