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"/>
  </p:notesMasterIdLst>
  <p:sldIdLst>
    <p:sldId id="334" r:id="rId2"/>
  </p:sldIdLst>
  <p:sldSz cx="9144000" cy="5143500" type="screen16x9"/>
  <p:notesSz cx="6888163" cy="100203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 userDrawn="1">
          <p15:clr>
            <a:srgbClr val="A4A3A4"/>
          </p15:clr>
        </p15:guide>
        <p15:guide id="3" orient="horz" pos="32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CC"/>
    <a:srgbClr val="9377F9"/>
    <a:srgbClr val="248444"/>
    <a:srgbClr val="0070C0"/>
    <a:srgbClr val="43CEFF"/>
    <a:srgbClr val="0000FF"/>
    <a:srgbClr val="00B0F0"/>
    <a:srgbClr val="195D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 varScale="1">
        <p:scale>
          <a:sx n="152" d="100"/>
          <a:sy n="152" d="100"/>
        </p:scale>
        <p:origin x="1158" y="114"/>
      </p:cViewPr>
      <p:guideLst>
        <p:guide orient="horz" pos="1620"/>
        <p:guide pos="2880"/>
        <p:guide orient="horz" pos="32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2984870" cy="501015"/>
          </a:xfrm>
          <a:prstGeom prst="rect">
            <a:avLst/>
          </a:prstGeom>
        </p:spPr>
        <p:txBody>
          <a:bodyPr vert="horz" lIns="91987" tIns="45994" rIns="91987" bIns="45994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901699" y="0"/>
            <a:ext cx="2984870" cy="501015"/>
          </a:xfrm>
          <a:prstGeom prst="rect">
            <a:avLst/>
          </a:prstGeom>
        </p:spPr>
        <p:txBody>
          <a:bodyPr vert="horz" lIns="91987" tIns="45994" rIns="91987" bIns="45994" rtlCol="0"/>
          <a:lstStyle>
            <a:lvl1pPr algn="r">
              <a:defRPr sz="1200"/>
            </a:lvl1pPr>
          </a:lstStyle>
          <a:p>
            <a:fld id="{D647930D-2AFA-462D-B7F7-02E250ED95F4}" type="datetimeFigureOut">
              <a:rPr lang="ru-RU" smtClean="0"/>
              <a:pPr/>
              <a:t>28.10.2026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03188" y="750888"/>
            <a:ext cx="6681787" cy="37592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987" tIns="45994" rIns="91987" bIns="45994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8817" y="4759643"/>
            <a:ext cx="5510530" cy="4509136"/>
          </a:xfrm>
          <a:prstGeom prst="rect">
            <a:avLst/>
          </a:prstGeom>
        </p:spPr>
        <p:txBody>
          <a:bodyPr vert="horz" lIns="91987" tIns="45994" rIns="91987" bIns="45994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9517547"/>
            <a:ext cx="2984870" cy="501015"/>
          </a:xfrm>
          <a:prstGeom prst="rect">
            <a:avLst/>
          </a:prstGeom>
        </p:spPr>
        <p:txBody>
          <a:bodyPr vert="horz" lIns="91987" tIns="45994" rIns="91987" bIns="45994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901699" y="9517547"/>
            <a:ext cx="2984870" cy="501015"/>
          </a:xfrm>
          <a:prstGeom prst="rect">
            <a:avLst/>
          </a:prstGeom>
        </p:spPr>
        <p:txBody>
          <a:bodyPr vert="horz" lIns="91987" tIns="45994" rIns="91987" bIns="45994" rtlCol="0" anchor="b"/>
          <a:lstStyle>
            <a:lvl1pPr algn="r">
              <a:defRPr sz="1200"/>
            </a:lvl1pPr>
          </a:lstStyle>
          <a:p>
            <a:fld id="{36A3F59C-0701-402A-B1E7-D75D3A28392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383415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A3F59C-0701-402A-B1E7-D75D3A28392B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188684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95751-3027-4E71-A405-42239EE4F573}" type="datetimeFigureOut">
              <a:rPr lang="ru-RU" smtClean="0"/>
              <a:pPr/>
              <a:t>28.10.2026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6B5EDB-B4AA-4997-83A4-FCCAFEC877A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95751-3027-4E71-A405-42239EE4F573}" type="datetimeFigureOut">
              <a:rPr lang="ru-RU" smtClean="0"/>
              <a:pPr/>
              <a:t>28.10.2026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6B5EDB-B4AA-4997-83A4-FCCAFEC877A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95751-3027-4E71-A405-42239EE4F573}" type="datetimeFigureOut">
              <a:rPr lang="ru-RU" smtClean="0"/>
              <a:pPr/>
              <a:t>28.10.2026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6B5EDB-B4AA-4997-83A4-FCCAFEC877A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95751-3027-4E71-A405-42239EE4F573}" type="datetimeFigureOut">
              <a:rPr lang="ru-RU" smtClean="0"/>
              <a:pPr/>
              <a:t>28.10.2026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6B5EDB-B4AA-4997-83A4-FCCAFEC877A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95751-3027-4E71-A405-42239EE4F573}" type="datetimeFigureOut">
              <a:rPr lang="ru-RU" smtClean="0"/>
              <a:pPr/>
              <a:t>28.10.2026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6B5EDB-B4AA-4997-83A4-FCCAFEC877A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95751-3027-4E71-A405-42239EE4F573}" type="datetimeFigureOut">
              <a:rPr lang="ru-RU" smtClean="0"/>
              <a:pPr/>
              <a:t>28.10.2026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6B5EDB-B4AA-4997-83A4-FCCAFEC877A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95751-3027-4E71-A405-42239EE4F573}" type="datetimeFigureOut">
              <a:rPr lang="ru-RU" smtClean="0"/>
              <a:pPr/>
              <a:t>28.10.2026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6B5EDB-B4AA-4997-83A4-FCCAFEC877A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95751-3027-4E71-A405-42239EE4F573}" type="datetimeFigureOut">
              <a:rPr lang="ru-RU" smtClean="0"/>
              <a:pPr/>
              <a:t>28.10.2026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6B5EDB-B4AA-4997-83A4-FCCAFEC877A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95751-3027-4E71-A405-42239EE4F573}" type="datetimeFigureOut">
              <a:rPr lang="ru-RU" smtClean="0"/>
              <a:pPr/>
              <a:t>28.10.2026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6B5EDB-B4AA-4997-83A4-FCCAFEC877A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95751-3027-4E71-A405-42239EE4F573}" type="datetimeFigureOut">
              <a:rPr lang="ru-RU" smtClean="0"/>
              <a:pPr/>
              <a:t>28.10.2026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6B5EDB-B4AA-4997-83A4-FCCAFEC877A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1995751-3027-4E71-A405-42239EE4F573}" type="datetimeFigureOut">
              <a:rPr lang="ru-RU" smtClean="0"/>
              <a:pPr/>
              <a:t>28.10.2026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6B5EDB-B4AA-4997-83A4-FCCAFEC877A7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1995751-3027-4E71-A405-42239EE4F573}" type="datetimeFigureOut">
              <a:rPr lang="ru-RU" smtClean="0"/>
              <a:pPr/>
              <a:t>28.10.2026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6B5EDB-B4AA-4997-83A4-FCCAFEC877A7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9" name="Прямая соединительная линия 58"/>
          <p:cNvCxnSpPr/>
          <p:nvPr/>
        </p:nvCxnSpPr>
        <p:spPr>
          <a:xfrm>
            <a:off x="971600" y="411510"/>
            <a:ext cx="4896544" cy="0"/>
          </a:xfrm>
          <a:prstGeom prst="line">
            <a:avLst/>
          </a:prstGeom>
          <a:ln w="12700">
            <a:solidFill>
              <a:srgbClr val="00206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935258" y="123478"/>
            <a:ext cx="2106987" cy="300082"/>
          </a:xfrm>
          <a:prstGeom prst="rect">
            <a:avLst/>
          </a:prstGeom>
          <a:noFill/>
        </p:spPr>
        <p:txBody>
          <a:bodyPr wrap="none" lIns="68580" tIns="34290" rIns="68580" bIns="34290" rtlCol="0">
            <a:spAutoFit/>
          </a:bodyPr>
          <a:lstStyle/>
          <a:p>
            <a:r>
              <a:rPr lang="ru-RU" altLang="en-US" sz="1500" b="1" dirty="0">
                <a:solidFill>
                  <a:srgbClr val="002060"/>
                </a:solidFill>
                <a:latin typeface="Arial" panose="020B0604020202020204" pitchFamily="34" charset="0"/>
                <a:ea typeface="Tahoma KZ" panose="020B0604030504040204" pitchFamily="34" charset="0"/>
                <a:cs typeface="Arial" panose="020B0604020202020204" pitchFamily="34" charset="0"/>
              </a:rPr>
              <a:t>ТҮСІМДЕР МӘЛІМЕТІ</a:t>
            </a:r>
          </a:p>
        </p:txBody>
      </p:sp>
      <p:sp>
        <p:nvSpPr>
          <p:cNvPr id="23" name="object 596"/>
          <p:cNvSpPr txBox="1"/>
          <p:nvPr/>
        </p:nvSpPr>
        <p:spPr>
          <a:xfrm>
            <a:off x="755576" y="1347614"/>
            <a:ext cx="7468570" cy="90986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ctr">
              <a:lnSpc>
                <a:spcPts val="2790"/>
              </a:lnSpc>
            </a:pPr>
            <a:r>
              <a:rPr lang="kk-KZ" sz="2500" b="1" spc="-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119,9 </a:t>
            </a:r>
          </a:p>
          <a:p>
            <a:pPr marL="12700" algn="ctr">
              <a:lnSpc>
                <a:spcPts val="2790"/>
              </a:lnSpc>
            </a:pPr>
            <a:r>
              <a:rPr lang="kk-KZ" sz="1400" spc="-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млрд.тг</a:t>
            </a:r>
            <a:endParaRPr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3970" algn="ctr">
              <a:lnSpc>
                <a:spcPts val="1425"/>
              </a:lnSpc>
            </a:pPr>
            <a:r>
              <a:rPr lang="kk-KZ" sz="1250" spc="-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жоспарда</a:t>
            </a:r>
            <a:endParaRPr sz="12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object 596"/>
          <p:cNvSpPr txBox="1"/>
          <p:nvPr/>
        </p:nvSpPr>
        <p:spPr>
          <a:xfrm>
            <a:off x="3224611" y="1347614"/>
            <a:ext cx="1253737" cy="317972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ctr">
              <a:lnSpc>
                <a:spcPts val="2790"/>
              </a:lnSpc>
            </a:pPr>
            <a:endParaRPr sz="12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object 602"/>
          <p:cNvSpPr/>
          <p:nvPr/>
        </p:nvSpPr>
        <p:spPr>
          <a:xfrm>
            <a:off x="2184487" y="2099141"/>
            <a:ext cx="360040" cy="191796"/>
          </a:xfrm>
          <a:custGeom>
            <a:avLst/>
            <a:gdLst/>
            <a:ahLst/>
            <a:cxnLst/>
            <a:rect l="l" t="t" r="r" b="b"/>
            <a:pathLst>
              <a:path w="344804" h="292735">
                <a:moveTo>
                  <a:pt x="208699" y="109207"/>
                </a:moveTo>
                <a:lnTo>
                  <a:pt x="169786" y="81940"/>
                </a:lnTo>
                <a:lnTo>
                  <a:pt x="162420" y="86487"/>
                </a:lnTo>
                <a:lnTo>
                  <a:pt x="177698" y="97205"/>
                </a:lnTo>
                <a:lnTo>
                  <a:pt x="170446" y="101815"/>
                </a:lnTo>
                <a:lnTo>
                  <a:pt x="155054" y="91020"/>
                </a:lnTo>
                <a:lnTo>
                  <a:pt x="147688" y="95567"/>
                </a:lnTo>
                <a:lnTo>
                  <a:pt x="163182" y="106438"/>
                </a:lnTo>
                <a:lnTo>
                  <a:pt x="133997" y="125031"/>
                </a:lnTo>
                <a:lnTo>
                  <a:pt x="140449" y="129324"/>
                </a:lnTo>
                <a:lnTo>
                  <a:pt x="169468" y="110845"/>
                </a:lnTo>
                <a:lnTo>
                  <a:pt x="186601" y="122834"/>
                </a:lnTo>
                <a:lnTo>
                  <a:pt x="193967" y="118287"/>
                </a:lnTo>
                <a:lnTo>
                  <a:pt x="176720" y="106222"/>
                </a:lnTo>
                <a:lnTo>
                  <a:pt x="183972" y="101600"/>
                </a:lnTo>
                <a:lnTo>
                  <a:pt x="201333" y="113753"/>
                </a:lnTo>
                <a:lnTo>
                  <a:pt x="208699" y="109207"/>
                </a:lnTo>
                <a:close/>
              </a:path>
              <a:path w="344804" h="292735">
                <a:moveTo>
                  <a:pt x="343750" y="217246"/>
                </a:moveTo>
                <a:lnTo>
                  <a:pt x="341668" y="214401"/>
                </a:lnTo>
                <a:lnTo>
                  <a:pt x="340093" y="212242"/>
                </a:lnTo>
                <a:lnTo>
                  <a:pt x="337451" y="211391"/>
                </a:lnTo>
                <a:lnTo>
                  <a:pt x="335064" y="212255"/>
                </a:lnTo>
                <a:lnTo>
                  <a:pt x="228536" y="278218"/>
                </a:lnTo>
                <a:lnTo>
                  <a:pt x="7353" y="127584"/>
                </a:lnTo>
                <a:lnTo>
                  <a:pt x="3606" y="128485"/>
                </a:lnTo>
                <a:lnTo>
                  <a:pt x="12" y="134683"/>
                </a:lnTo>
                <a:lnTo>
                  <a:pt x="850" y="138785"/>
                </a:lnTo>
                <a:lnTo>
                  <a:pt x="226174" y="292061"/>
                </a:lnTo>
                <a:lnTo>
                  <a:pt x="227291" y="292404"/>
                </a:lnTo>
                <a:lnTo>
                  <a:pt x="229450" y="292404"/>
                </a:lnTo>
                <a:lnTo>
                  <a:pt x="230466" y="292100"/>
                </a:lnTo>
                <a:lnTo>
                  <a:pt x="340728" y="223672"/>
                </a:lnTo>
                <a:lnTo>
                  <a:pt x="343319" y="221399"/>
                </a:lnTo>
                <a:lnTo>
                  <a:pt x="343750" y="217246"/>
                </a:lnTo>
                <a:close/>
              </a:path>
              <a:path w="344804" h="292735">
                <a:moveTo>
                  <a:pt x="344512" y="153568"/>
                </a:moveTo>
                <a:lnTo>
                  <a:pt x="342303" y="149491"/>
                </a:lnTo>
                <a:lnTo>
                  <a:pt x="341579" y="148704"/>
                </a:lnTo>
                <a:lnTo>
                  <a:pt x="340715" y="148132"/>
                </a:lnTo>
                <a:lnTo>
                  <a:pt x="341071" y="148132"/>
                </a:lnTo>
                <a:lnTo>
                  <a:pt x="325831" y="138010"/>
                </a:lnTo>
                <a:lnTo>
                  <a:pt x="325831" y="153606"/>
                </a:lnTo>
                <a:lnTo>
                  <a:pt x="228765" y="214096"/>
                </a:lnTo>
                <a:lnTo>
                  <a:pt x="19088" y="71424"/>
                </a:lnTo>
                <a:lnTo>
                  <a:pt x="116522" y="14363"/>
                </a:lnTo>
                <a:lnTo>
                  <a:pt x="325831" y="153606"/>
                </a:lnTo>
                <a:lnTo>
                  <a:pt x="325831" y="138010"/>
                </a:lnTo>
                <a:lnTo>
                  <a:pt x="139700" y="14363"/>
                </a:lnTo>
                <a:lnTo>
                  <a:pt x="119824" y="1168"/>
                </a:lnTo>
                <a:lnTo>
                  <a:pt x="117970" y="0"/>
                </a:lnTo>
                <a:lnTo>
                  <a:pt x="115671" y="0"/>
                </a:lnTo>
                <a:lnTo>
                  <a:pt x="113804" y="1168"/>
                </a:lnTo>
                <a:lnTo>
                  <a:pt x="4203" y="65163"/>
                </a:lnTo>
                <a:lnTo>
                  <a:pt x="1231" y="66776"/>
                </a:lnTo>
                <a:lnTo>
                  <a:pt x="12" y="70739"/>
                </a:lnTo>
                <a:lnTo>
                  <a:pt x="1981" y="75082"/>
                </a:lnTo>
                <a:lnTo>
                  <a:pt x="2730" y="75996"/>
                </a:lnTo>
                <a:lnTo>
                  <a:pt x="226174" y="227812"/>
                </a:lnTo>
                <a:lnTo>
                  <a:pt x="227279" y="228155"/>
                </a:lnTo>
                <a:lnTo>
                  <a:pt x="228409" y="228142"/>
                </a:lnTo>
                <a:lnTo>
                  <a:pt x="229438" y="228142"/>
                </a:lnTo>
                <a:lnTo>
                  <a:pt x="230454" y="227850"/>
                </a:lnTo>
                <a:lnTo>
                  <a:pt x="252641" y="214096"/>
                </a:lnTo>
                <a:lnTo>
                  <a:pt x="340715" y="159473"/>
                </a:lnTo>
                <a:lnTo>
                  <a:pt x="343573" y="157619"/>
                </a:lnTo>
                <a:lnTo>
                  <a:pt x="344512" y="153568"/>
                </a:lnTo>
                <a:close/>
              </a:path>
              <a:path w="344804" h="292735">
                <a:moveTo>
                  <a:pt x="344614" y="185750"/>
                </a:moveTo>
                <a:lnTo>
                  <a:pt x="342950" y="182575"/>
                </a:lnTo>
                <a:lnTo>
                  <a:pt x="341287" y="179412"/>
                </a:lnTo>
                <a:lnTo>
                  <a:pt x="337591" y="178320"/>
                </a:lnTo>
                <a:lnTo>
                  <a:pt x="334695" y="180136"/>
                </a:lnTo>
                <a:lnTo>
                  <a:pt x="335051" y="180136"/>
                </a:lnTo>
                <a:lnTo>
                  <a:pt x="228828" y="246100"/>
                </a:lnTo>
                <a:lnTo>
                  <a:pt x="7353" y="95516"/>
                </a:lnTo>
                <a:lnTo>
                  <a:pt x="3594" y="96431"/>
                </a:lnTo>
                <a:lnTo>
                  <a:pt x="0" y="102628"/>
                </a:lnTo>
                <a:lnTo>
                  <a:pt x="838" y="106730"/>
                </a:lnTo>
                <a:lnTo>
                  <a:pt x="226174" y="259867"/>
                </a:lnTo>
                <a:lnTo>
                  <a:pt x="227279" y="260210"/>
                </a:lnTo>
                <a:lnTo>
                  <a:pt x="229450" y="260210"/>
                </a:lnTo>
                <a:lnTo>
                  <a:pt x="230466" y="259918"/>
                </a:lnTo>
                <a:lnTo>
                  <a:pt x="343611" y="189788"/>
                </a:lnTo>
                <a:lnTo>
                  <a:pt x="344614" y="185750"/>
                </a:lnTo>
                <a:close/>
              </a:path>
            </a:pathLst>
          </a:custGeom>
          <a:solidFill>
            <a:srgbClr val="314168"/>
          </a:solidFill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2" name="object 1157"/>
          <p:cNvSpPr txBox="1">
            <a:spLocks/>
          </p:cNvSpPr>
          <p:nvPr/>
        </p:nvSpPr>
        <p:spPr>
          <a:xfrm>
            <a:off x="3439202" y="2889226"/>
            <a:ext cx="2348532" cy="230190"/>
          </a:xfrm>
          <a:prstGeom prst="rect">
            <a:avLst/>
          </a:prstGeom>
        </p:spPr>
        <p:txBody>
          <a:bodyPr vert="horz" wrap="square" lIns="0" tIns="14604" rIns="0" bIns="0" rtlCol="0" anchor="ctr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>
              <a:spcBef>
                <a:spcPts val="114"/>
              </a:spcBef>
              <a:tabLst>
                <a:tab pos="1712595" algn="l"/>
              </a:tabLst>
            </a:pPr>
            <a:r>
              <a:rPr lang="kk-KZ" sz="1400" b="1" spc="1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Негізгі тапсырма:</a:t>
            </a:r>
            <a:endParaRPr lang="kk-KZ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object 596"/>
          <p:cNvSpPr txBox="1"/>
          <p:nvPr/>
        </p:nvSpPr>
        <p:spPr>
          <a:xfrm>
            <a:off x="3190411" y="3484108"/>
            <a:ext cx="2876569" cy="1448473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ctr">
              <a:lnSpc>
                <a:spcPts val="2790"/>
              </a:lnSpc>
            </a:pPr>
            <a:r>
              <a:rPr lang="kk-KZ" sz="2000" b="1" spc="-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Негізгі тапсырма </a:t>
            </a:r>
          </a:p>
          <a:p>
            <a:pPr marL="12700" algn="ctr">
              <a:lnSpc>
                <a:spcPts val="2790"/>
              </a:lnSpc>
            </a:pPr>
            <a:r>
              <a:rPr lang="kk-KZ" sz="1400" spc="-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2024ж нәтижелі </a:t>
            </a:r>
          </a:p>
          <a:p>
            <a:pPr marL="12700" algn="ctr">
              <a:lnSpc>
                <a:spcPts val="2790"/>
              </a:lnSpc>
            </a:pPr>
            <a:r>
              <a:rPr lang="kk-KZ" sz="1400" spc="-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қорытындылау, </a:t>
            </a:r>
          </a:p>
          <a:p>
            <a:pPr marL="12700" algn="ctr">
              <a:lnSpc>
                <a:spcPts val="2790"/>
              </a:lnSpc>
            </a:pPr>
            <a:r>
              <a:rPr lang="kk-KZ" sz="1400" spc="-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2025ж сәтті бастау</a:t>
            </a:r>
            <a:endParaRPr sz="12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object 33"/>
          <p:cNvSpPr/>
          <p:nvPr/>
        </p:nvSpPr>
        <p:spPr>
          <a:xfrm flipV="1">
            <a:off x="3279046" y="3867894"/>
            <a:ext cx="2243688" cy="144016"/>
          </a:xfrm>
          <a:custGeom>
            <a:avLst/>
            <a:gdLst/>
            <a:ahLst/>
            <a:cxnLst/>
            <a:rect l="l" t="t" r="r" b="b"/>
            <a:pathLst>
              <a:path w="2743200" h="61595">
                <a:moveTo>
                  <a:pt x="2743200" y="0"/>
                </a:moveTo>
                <a:lnTo>
                  <a:pt x="0" y="0"/>
                </a:lnTo>
                <a:lnTo>
                  <a:pt x="0" y="61290"/>
                </a:lnTo>
                <a:lnTo>
                  <a:pt x="2743200" y="61290"/>
                </a:lnTo>
                <a:lnTo>
                  <a:pt x="27432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9" name="object 587"/>
          <p:cNvGrpSpPr/>
          <p:nvPr/>
        </p:nvGrpSpPr>
        <p:grpSpPr>
          <a:xfrm>
            <a:off x="-75343" y="3352919"/>
            <a:ext cx="5280379" cy="1811266"/>
            <a:chOff x="710211" y="3437572"/>
            <a:chExt cx="4136133" cy="1512887"/>
          </a:xfrm>
        </p:grpSpPr>
        <p:pic>
          <p:nvPicPr>
            <p:cNvPr id="50" name="object 58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10211" y="3469132"/>
              <a:ext cx="4136133" cy="1481327"/>
            </a:xfrm>
            <a:prstGeom prst="rect">
              <a:avLst/>
            </a:prstGeom>
          </p:spPr>
        </p:pic>
        <p:sp>
          <p:nvSpPr>
            <p:cNvPr id="51" name="object 589"/>
            <p:cNvSpPr/>
            <p:nvPr/>
          </p:nvSpPr>
          <p:spPr>
            <a:xfrm>
              <a:off x="934831" y="3572313"/>
              <a:ext cx="3372215" cy="1096645"/>
            </a:xfrm>
            <a:custGeom>
              <a:avLst/>
              <a:gdLst/>
              <a:ahLst/>
              <a:cxnLst/>
              <a:rect l="l" t="t" r="r" b="b"/>
              <a:pathLst>
                <a:path w="3752215" h="1096645">
                  <a:moveTo>
                    <a:pt x="3523526" y="0"/>
                  </a:moveTo>
                  <a:lnTo>
                    <a:pt x="228600" y="0"/>
                  </a:lnTo>
                  <a:lnTo>
                    <a:pt x="182529" y="4644"/>
                  </a:lnTo>
                  <a:lnTo>
                    <a:pt x="139619" y="17964"/>
                  </a:lnTo>
                  <a:lnTo>
                    <a:pt x="100788" y="39041"/>
                  </a:lnTo>
                  <a:lnTo>
                    <a:pt x="66955" y="66955"/>
                  </a:lnTo>
                  <a:lnTo>
                    <a:pt x="39041" y="100788"/>
                  </a:lnTo>
                  <a:lnTo>
                    <a:pt x="17964" y="139619"/>
                  </a:lnTo>
                  <a:lnTo>
                    <a:pt x="4644" y="182529"/>
                  </a:lnTo>
                  <a:lnTo>
                    <a:pt x="0" y="228600"/>
                  </a:lnTo>
                  <a:lnTo>
                    <a:pt x="0" y="867791"/>
                  </a:lnTo>
                  <a:lnTo>
                    <a:pt x="4644" y="913861"/>
                  </a:lnTo>
                  <a:lnTo>
                    <a:pt x="17964" y="956771"/>
                  </a:lnTo>
                  <a:lnTo>
                    <a:pt x="39041" y="995602"/>
                  </a:lnTo>
                  <a:lnTo>
                    <a:pt x="66955" y="1029435"/>
                  </a:lnTo>
                  <a:lnTo>
                    <a:pt x="100788" y="1057349"/>
                  </a:lnTo>
                  <a:lnTo>
                    <a:pt x="139619" y="1078426"/>
                  </a:lnTo>
                  <a:lnTo>
                    <a:pt x="182529" y="1091746"/>
                  </a:lnTo>
                  <a:lnTo>
                    <a:pt x="228600" y="1096391"/>
                  </a:lnTo>
                  <a:lnTo>
                    <a:pt x="3523526" y="1096391"/>
                  </a:lnTo>
                  <a:lnTo>
                    <a:pt x="3569596" y="1091746"/>
                  </a:lnTo>
                  <a:lnTo>
                    <a:pt x="3612506" y="1078426"/>
                  </a:lnTo>
                  <a:lnTo>
                    <a:pt x="3651337" y="1057349"/>
                  </a:lnTo>
                  <a:lnTo>
                    <a:pt x="3685170" y="1029435"/>
                  </a:lnTo>
                  <a:lnTo>
                    <a:pt x="3713084" y="995602"/>
                  </a:lnTo>
                  <a:lnTo>
                    <a:pt x="3734161" y="956771"/>
                  </a:lnTo>
                  <a:lnTo>
                    <a:pt x="3747481" y="913861"/>
                  </a:lnTo>
                  <a:lnTo>
                    <a:pt x="3752126" y="867791"/>
                  </a:lnTo>
                  <a:lnTo>
                    <a:pt x="3752126" y="228600"/>
                  </a:lnTo>
                  <a:lnTo>
                    <a:pt x="3747481" y="182529"/>
                  </a:lnTo>
                  <a:lnTo>
                    <a:pt x="3734161" y="139619"/>
                  </a:lnTo>
                  <a:lnTo>
                    <a:pt x="3713084" y="100788"/>
                  </a:lnTo>
                  <a:lnTo>
                    <a:pt x="3685170" y="66955"/>
                  </a:lnTo>
                  <a:lnTo>
                    <a:pt x="3651337" y="39041"/>
                  </a:lnTo>
                  <a:lnTo>
                    <a:pt x="3612506" y="17964"/>
                  </a:lnTo>
                  <a:lnTo>
                    <a:pt x="3569596" y="4644"/>
                  </a:lnTo>
                  <a:lnTo>
                    <a:pt x="3523526" y="0"/>
                  </a:lnTo>
                  <a:close/>
                </a:path>
              </a:pathLst>
            </a:custGeom>
            <a:solidFill>
              <a:srgbClr val="00206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lIns="0" tIns="0" rIns="0" bIns="0" rtlCol="0"/>
            <a:lstStyle/>
            <a:p>
              <a:endParaRPr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52" name="object 59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969439" y="3437572"/>
              <a:ext cx="1368272" cy="1365872"/>
            </a:xfrm>
            <a:prstGeom prst="rect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</p:pic>
      </p:grpSp>
      <p:sp>
        <p:nvSpPr>
          <p:cNvPr id="53" name="object 596"/>
          <p:cNvSpPr txBox="1"/>
          <p:nvPr/>
        </p:nvSpPr>
        <p:spPr>
          <a:xfrm>
            <a:off x="251520" y="3672932"/>
            <a:ext cx="1278566" cy="90986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ctr">
              <a:lnSpc>
                <a:spcPts val="2790"/>
              </a:lnSpc>
            </a:pPr>
            <a:r>
              <a:rPr lang="kk-KZ" sz="2500" b="1" spc="-5" dirty="0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149,0 </a:t>
            </a:r>
            <a:endParaRPr lang="kk-KZ" sz="2500" b="1" spc="-5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algn="ctr">
              <a:lnSpc>
                <a:spcPts val="2790"/>
              </a:lnSpc>
            </a:pPr>
            <a:r>
              <a:rPr lang="kk-KZ" sz="1400" spc="-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млрд.тг</a:t>
            </a:r>
            <a:endParaRPr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3970" algn="ctr">
              <a:lnSpc>
                <a:spcPts val="1425"/>
              </a:lnSpc>
            </a:pPr>
            <a:r>
              <a:rPr lang="kk-KZ" sz="1250" spc="-5" dirty="0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жоспар</a:t>
            </a:r>
            <a:endParaRPr sz="12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4" name="object 596"/>
          <p:cNvSpPr txBox="1"/>
          <p:nvPr/>
        </p:nvSpPr>
        <p:spPr>
          <a:xfrm>
            <a:off x="3377012" y="3672932"/>
            <a:ext cx="995900" cy="90986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ctr">
              <a:lnSpc>
                <a:spcPts val="2790"/>
              </a:lnSpc>
            </a:pPr>
            <a:r>
              <a:rPr lang="kk-KZ" sz="2500" b="1" spc="-5" dirty="0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150,4 </a:t>
            </a:r>
            <a:endParaRPr lang="kk-KZ" sz="2500" b="1" spc="-5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algn="ctr">
              <a:lnSpc>
                <a:spcPts val="2790"/>
              </a:lnSpc>
            </a:pPr>
            <a:r>
              <a:rPr lang="kk-KZ" sz="1400" spc="-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млрд.тг</a:t>
            </a:r>
            <a:endParaRPr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3970" algn="ctr">
              <a:lnSpc>
                <a:spcPts val="1425"/>
              </a:lnSpc>
            </a:pPr>
            <a:r>
              <a:rPr lang="kk-KZ" sz="1250" spc="-5" dirty="0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түсім</a:t>
            </a:r>
            <a:endParaRPr sz="12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" name="object 596"/>
          <p:cNvSpPr txBox="1"/>
          <p:nvPr/>
        </p:nvSpPr>
        <p:spPr>
          <a:xfrm flipH="1">
            <a:off x="1628053" y="3484108"/>
            <a:ext cx="1650991" cy="90986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ctr">
              <a:lnSpc>
                <a:spcPts val="2790"/>
              </a:lnSpc>
            </a:pPr>
            <a:r>
              <a:rPr lang="kk-KZ" sz="2500" b="1" spc="-5" dirty="0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1,4 </a:t>
            </a:r>
            <a:r>
              <a:rPr lang="kk-KZ" sz="1400" spc="-5" dirty="0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млрд.тг</a:t>
            </a:r>
            <a:endParaRPr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3970" algn="ctr">
              <a:lnSpc>
                <a:spcPts val="1425"/>
              </a:lnSpc>
            </a:pPr>
            <a:r>
              <a:rPr lang="kk-KZ" sz="1250" spc="-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артық қамтамасыз етілді немесе орындалуы </a:t>
            </a:r>
            <a:r>
              <a:rPr lang="kk-KZ" sz="1250" b="1" spc="-5" dirty="0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101,0</a:t>
            </a:r>
            <a:r>
              <a:rPr lang="ru-RU" sz="1600" b="1" spc="-5" dirty="0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%</a:t>
            </a:r>
            <a:endParaRPr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" name="object 596"/>
          <p:cNvSpPr/>
          <p:nvPr/>
        </p:nvSpPr>
        <p:spPr>
          <a:xfrm>
            <a:off x="2131527" y="4412732"/>
            <a:ext cx="540318" cy="483564"/>
          </a:xfrm>
          <a:custGeom>
            <a:avLst/>
            <a:gdLst/>
            <a:ahLst/>
            <a:cxnLst/>
            <a:rect l="l" t="t" r="r" b="b"/>
            <a:pathLst>
              <a:path w="576579" h="592454">
                <a:moveTo>
                  <a:pt x="287997" y="0"/>
                </a:moveTo>
                <a:lnTo>
                  <a:pt x="241283" y="3876"/>
                </a:lnTo>
                <a:lnTo>
                  <a:pt x="196969" y="15098"/>
                </a:lnTo>
                <a:lnTo>
                  <a:pt x="155647" y="33057"/>
                </a:lnTo>
                <a:lnTo>
                  <a:pt x="117910" y="57143"/>
                </a:lnTo>
                <a:lnTo>
                  <a:pt x="84353" y="86745"/>
                </a:lnTo>
                <a:lnTo>
                  <a:pt x="55567" y="121254"/>
                </a:lnTo>
                <a:lnTo>
                  <a:pt x="32146" y="160061"/>
                </a:lnTo>
                <a:lnTo>
                  <a:pt x="14682" y="202554"/>
                </a:lnTo>
                <a:lnTo>
                  <a:pt x="3769" y="248125"/>
                </a:lnTo>
                <a:lnTo>
                  <a:pt x="0" y="296164"/>
                </a:lnTo>
                <a:lnTo>
                  <a:pt x="3769" y="344202"/>
                </a:lnTo>
                <a:lnTo>
                  <a:pt x="14682" y="389773"/>
                </a:lnTo>
                <a:lnTo>
                  <a:pt x="32146" y="432266"/>
                </a:lnTo>
                <a:lnTo>
                  <a:pt x="55567" y="471073"/>
                </a:lnTo>
                <a:lnTo>
                  <a:pt x="84353" y="505582"/>
                </a:lnTo>
                <a:lnTo>
                  <a:pt x="117910" y="535184"/>
                </a:lnTo>
                <a:lnTo>
                  <a:pt x="155647" y="559270"/>
                </a:lnTo>
                <a:lnTo>
                  <a:pt x="196969" y="577229"/>
                </a:lnTo>
                <a:lnTo>
                  <a:pt x="241283" y="588451"/>
                </a:lnTo>
                <a:lnTo>
                  <a:pt x="287997" y="592328"/>
                </a:lnTo>
                <a:lnTo>
                  <a:pt x="334712" y="588451"/>
                </a:lnTo>
                <a:lnTo>
                  <a:pt x="379026" y="577229"/>
                </a:lnTo>
                <a:lnTo>
                  <a:pt x="420348" y="559270"/>
                </a:lnTo>
                <a:lnTo>
                  <a:pt x="458084" y="535184"/>
                </a:lnTo>
                <a:lnTo>
                  <a:pt x="491642" y="505582"/>
                </a:lnTo>
                <a:lnTo>
                  <a:pt x="520428" y="471073"/>
                </a:lnTo>
                <a:lnTo>
                  <a:pt x="543849" y="432266"/>
                </a:lnTo>
                <a:lnTo>
                  <a:pt x="561313" y="389773"/>
                </a:lnTo>
                <a:lnTo>
                  <a:pt x="572226" y="344202"/>
                </a:lnTo>
                <a:lnTo>
                  <a:pt x="575995" y="296164"/>
                </a:lnTo>
                <a:lnTo>
                  <a:pt x="572226" y="248125"/>
                </a:lnTo>
                <a:lnTo>
                  <a:pt x="561313" y="202554"/>
                </a:lnTo>
                <a:lnTo>
                  <a:pt x="543849" y="160061"/>
                </a:lnTo>
                <a:lnTo>
                  <a:pt x="520428" y="121254"/>
                </a:lnTo>
                <a:lnTo>
                  <a:pt x="491642" y="86745"/>
                </a:lnTo>
                <a:lnTo>
                  <a:pt x="458084" y="57143"/>
                </a:lnTo>
                <a:lnTo>
                  <a:pt x="420348" y="33057"/>
                </a:lnTo>
                <a:lnTo>
                  <a:pt x="379026" y="15098"/>
                </a:lnTo>
                <a:lnTo>
                  <a:pt x="334712" y="3876"/>
                </a:lnTo>
                <a:lnTo>
                  <a:pt x="28799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7" name="object 602"/>
          <p:cNvSpPr/>
          <p:nvPr/>
        </p:nvSpPr>
        <p:spPr>
          <a:xfrm>
            <a:off x="2246065" y="4561838"/>
            <a:ext cx="360040" cy="191796"/>
          </a:xfrm>
          <a:custGeom>
            <a:avLst/>
            <a:gdLst/>
            <a:ahLst/>
            <a:cxnLst/>
            <a:rect l="l" t="t" r="r" b="b"/>
            <a:pathLst>
              <a:path w="344804" h="292735">
                <a:moveTo>
                  <a:pt x="208699" y="109207"/>
                </a:moveTo>
                <a:lnTo>
                  <a:pt x="169786" y="81940"/>
                </a:lnTo>
                <a:lnTo>
                  <a:pt x="162420" y="86487"/>
                </a:lnTo>
                <a:lnTo>
                  <a:pt x="177698" y="97205"/>
                </a:lnTo>
                <a:lnTo>
                  <a:pt x="170446" y="101815"/>
                </a:lnTo>
                <a:lnTo>
                  <a:pt x="155054" y="91020"/>
                </a:lnTo>
                <a:lnTo>
                  <a:pt x="147688" y="95567"/>
                </a:lnTo>
                <a:lnTo>
                  <a:pt x="163182" y="106438"/>
                </a:lnTo>
                <a:lnTo>
                  <a:pt x="133997" y="125031"/>
                </a:lnTo>
                <a:lnTo>
                  <a:pt x="140449" y="129324"/>
                </a:lnTo>
                <a:lnTo>
                  <a:pt x="169468" y="110845"/>
                </a:lnTo>
                <a:lnTo>
                  <a:pt x="186601" y="122834"/>
                </a:lnTo>
                <a:lnTo>
                  <a:pt x="193967" y="118287"/>
                </a:lnTo>
                <a:lnTo>
                  <a:pt x="176720" y="106222"/>
                </a:lnTo>
                <a:lnTo>
                  <a:pt x="183972" y="101600"/>
                </a:lnTo>
                <a:lnTo>
                  <a:pt x="201333" y="113753"/>
                </a:lnTo>
                <a:lnTo>
                  <a:pt x="208699" y="109207"/>
                </a:lnTo>
                <a:close/>
              </a:path>
              <a:path w="344804" h="292735">
                <a:moveTo>
                  <a:pt x="343750" y="217246"/>
                </a:moveTo>
                <a:lnTo>
                  <a:pt x="341668" y="214401"/>
                </a:lnTo>
                <a:lnTo>
                  <a:pt x="340093" y="212242"/>
                </a:lnTo>
                <a:lnTo>
                  <a:pt x="337451" y="211391"/>
                </a:lnTo>
                <a:lnTo>
                  <a:pt x="335064" y="212255"/>
                </a:lnTo>
                <a:lnTo>
                  <a:pt x="228536" y="278218"/>
                </a:lnTo>
                <a:lnTo>
                  <a:pt x="7353" y="127584"/>
                </a:lnTo>
                <a:lnTo>
                  <a:pt x="3606" y="128485"/>
                </a:lnTo>
                <a:lnTo>
                  <a:pt x="12" y="134683"/>
                </a:lnTo>
                <a:lnTo>
                  <a:pt x="850" y="138785"/>
                </a:lnTo>
                <a:lnTo>
                  <a:pt x="226174" y="292061"/>
                </a:lnTo>
                <a:lnTo>
                  <a:pt x="227291" y="292404"/>
                </a:lnTo>
                <a:lnTo>
                  <a:pt x="229450" y="292404"/>
                </a:lnTo>
                <a:lnTo>
                  <a:pt x="230466" y="292100"/>
                </a:lnTo>
                <a:lnTo>
                  <a:pt x="340728" y="223672"/>
                </a:lnTo>
                <a:lnTo>
                  <a:pt x="343319" y="221399"/>
                </a:lnTo>
                <a:lnTo>
                  <a:pt x="343750" y="217246"/>
                </a:lnTo>
                <a:close/>
              </a:path>
              <a:path w="344804" h="292735">
                <a:moveTo>
                  <a:pt x="344512" y="153568"/>
                </a:moveTo>
                <a:lnTo>
                  <a:pt x="342303" y="149491"/>
                </a:lnTo>
                <a:lnTo>
                  <a:pt x="341579" y="148704"/>
                </a:lnTo>
                <a:lnTo>
                  <a:pt x="340715" y="148132"/>
                </a:lnTo>
                <a:lnTo>
                  <a:pt x="341071" y="148132"/>
                </a:lnTo>
                <a:lnTo>
                  <a:pt x="325831" y="138010"/>
                </a:lnTo>
                <a:lnTo>
                  <a:pt x="325831" y="153606"/>
                </a:lnTo>
                <a:lnTo>
                  <a:pt x="228765" y="214096"/>
                </a:lnTo>
                <a:lnTo>
                  <a:pt x="19088" y="71424"/>
                </a:lnTo>
                <a:lnTo>
                  <a:pt x="116522" y="14363"/>
                </a:lnTo>
                <a:lnTo>
                  <a:pt x="325831" y="153606"/>
                </a:lnTo>
                <a:lnTo>
                  <a:pt x="325831" y="138010"/>
                </a:lnTo>
                <a:lnTo>
                  <a:pt x="139700" y="14363"/>
                </a:lnTo>
                <a:lnTo>
                  <a:pt x="119824" y="1168"/>
                </a:lnTo>
                <a:lnTo>
                  <a:pt x="117970" y="0"/>
                </a:lnTo>
                <a:lnTo>
                  <a:pt x="115671" y="0"/>
                </a:lnTo>
                <a:lnTo>
                  <a:pt x="113804" y="1168"/>
                </a:lnTo>
                <a:lnTo>
                  <a:pt x="4203" y="65163"/>
                </a:lnTo>
                <a:lnTo>
                  <a:pt x="1231" y="66776"/>
                </a:lnTo>
                <a:lnTo>
                  <a:pt x="12" y="70739"/>
                </a:lnTo>
                <a:lnTo>
                  <a:pt x="1981" y="75082"/>
                </a:lnTo>
                <a:lnTo>
                  <a:pt x="2730" y="75996"/>
                </a:lnTo>
                <a:lnTo>
                  <a:pt x="226174" y="227812"/>
                </a:lnTo>
                <a:lnTo>
                  <a:pt x="227279" y="228155"/>
                </a:lnTo>
                <a:lnTo>
                  <a:pt x="228409" y="228142"/>
                </a:lnTo>
                <a:lnTo>
                  <a:pt x="229438" y="228142"/>
                </a:lnTo>
                <a:lnTo>
                  <a:pt x="230454" y="227850"/>
                </a:lnTo>
                <a:lnTo>
                  <a:pt x="252641" y="214096"/>
                </a:lnTo>
                <a:lnTo>
                  <a:pt x="340715" y="159473"/>
                </a:lnTo>
                <a:lnTo>
                  <a:pt x="343573" y="157619"/>
                </a:lnTo>
                <a:lnTo>
                  <a:pt x="344512" y="153568"/>
                </a:lnTo>
                <a:close/>
              </a:path>
              <a:path w="344804" h="292735">
                <a:moveTo>
                  <a:pt x="344614" y="185750"/>
                </a:moveTo>
                <a:lnTo>
                  <a:pt x="342950" y="182575"/>
                </a:lnTo>
                <a:lnTo>
                  <a:pt x="341287" y="179412"/>
                </a:lnTo>
                <a:lnTo>
                  <a:pt x="337591" y="178320"/>
                </a:lnTo>
                <a:lnTo>
                  <a:pt x="334695" y="180136"/>
                </a:lnTo>
                <a:lnTo>
                  <a:pt x="335051" y="180136"/>
                </a:lnTo>
                <a:lnTo>
                  <a:pt x="228828" y="246100"/>
                </a:lnTo>
                <a:lnTo>
                  <a:pt x="7353" y="95516"/>
                </a:lnTo>
                <a:lnTo>
                  <a:pt x="3594" y="96431"/>
                </a:lnTo>
                <a:lnTo>
                  <a:pt x="0" y="102628"/>
                </a:lnTo>
                <a:lnTo>
                  <a:pt x="838" y="106730"/>
                </a:lnTo>
                <a:lnTo>
                  <a:pt x="226174" y="259867"/>
                </a:lnTo>
                <a:lnTo>
                  <a:pt x="227279" y="260210"/>
                </a:lnTo>
                <a:lnTo>
                  <a:pt x="229450" y="260210"/>
                </a:lnTo>
                <a:lnTo>
                  <a:pt x="230466" y="259918"/>
                </a:lnTo>
                <a:lnTo>
                  <a:pt x="343611" y="189788"/>
                </a:lnTo>
                <a:lnTo>
                  <a:pt x="344614" y="185750"/>
                </a:lnTo>
                <a:close/>
              </a:path>
            </a:pathLst>
          </a:custGeom>
          <a:solidFill>
            <a:srgbClr val="314168"/>
          </a:solidFill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8" name="object 1156"/>
          <p:cNvSpPr/>
          <p:nvPr/>
        </p:nvSpPr>
        <p:spPr>
          <a:xfrm>
            <a:off x="1012370" y="681196"/>
            <a:ext cx="7008346" cy="280052"/>
          </a:xfrm>
          <a:custGeom>
            <a:avLst/>
            <a:gdLst/>
            <a:ahLst/>
            <a:cxnLst/>
            <a:rect l="l" t="t" r="r" b="b"/>
            <a:pathLst>
              <a:path w="1630045" h="481965">
                <a:moveTo>
                  <a:pt x="1449933" y="0"/>
                </a:moveTo>
                <a:lnTo>
                  <a:pt x="179895" y="0"/>
                </a:lnTo>
                <a:lnTo>
                  <a:pt x="132072" y="6426"/>
                </a:lnTo>
                <a:lnTo>
                  <a:pt x="89099" y="24561"/>
                </a:lnTo>
                <a:lnTo>
                  <a:pt x="52690" y="52690"/>
                </a:lnTo>
                <a:lnTo>
                  <a:pt x="24561" y="89099"/>
                </a:lnTo>
                <a:lnTo>
                  <a:pt x="6426" y="132072"/>
                </a:lnTo>
                <a:lnTo>
                  <a:pt x="0" y="179895"/>
                </a:lnTo>
                <a:lnTo>
                  <a:pt x="0" y="301879"/>
                </a:lnTo>
                <a:lnTo>
                  <a:pt x="6426" y="349701"/>
                </a:lnTo>
                <a:lnTo>
                  <a:pt x="24561" y="392675"/>
                </a:lnTo>
                <a:lnTo>
                  <a:pt x="52690" y="429083"/>
                </a:lnTo>
                <a:lnTo>
                  <a:pt x="89099" y="457213"/>
                </a:lnTo>
                <a:lnTo>
                  <a:pt x="132072" y="475348"/>
                </a:lnTo>
                <a:lnTo>
                  <a:pt x="179895" y="481774"/>
                </a:lnTo>
                <a:lnTo>
                  <a:pt x="1449933" y="481774"/>
                </a:lnTo>
                <a:lnTo>
                  <a:pt x="1497756" y="475348"/>
                </a:lnTo>
                <a:lnTo>
                  <a:pt x="1540729" y="457213"/>
                </a:lnTo>
                <a:lnTo>
                  <a:pt x="1577138" y="429083"/>
                </a:lnTo>
                <a:lnTo>
                  <a:pt x="1605267" y="392675"/>
                </a:lnTo>
                <a:lnTo>
                  <a:pt x="1623402" y="349701"/>
                </a:lnTo>
                <a:lnTo>
                  <a:pt x="1629829" y="301879"/>
                </a:lnTo>
                <a:lnTo>
                  <a:pt x="1629829" y="179895"/>
                </a:lnTo>
                <a:lnTo>
                  <a:pt x="1623402" y="132072"/>
                </a:lnTo>
                <a:lnTo>
                  <a:pt x="1605267" y="89099"/>
                </a:lnTo>
                <a:lnTo>
                  <a:pt x="1577138" y="52690"/>
                </a:lnTo>
                <a:lnTo>
                  <a:pt x="1540729" y="24561"/>
                </a:lnTo>
                <a:lnTo>
                  <a:pt x="1497756" y="6426"/>
                </a:lnTo>
                <a:lnTo>
                  <a:pt x="1449933" y="0"/>
                </a:lnTo>
                <a:close/>
              </a:path>
            </a:pathLst>
          </a:custGeom>
          <a:solidFill>
            <a:srgbClr val="9377F9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0" name="object 1157"/>
          <p:cNvSpPr txBox="1">
            <a:spLocks noGrp="1"/>
          </p:cNvSpPr>
          <p:nvPr>
            <p:ph type="title"/>
          </p:nvPr>
        </p:nvSpPr>
        <p:spPr>
          <a:xfrm>
            <a:off x="1193132" y="727038"/>
            <a:ext cx="5899148" cy="168635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  <a:tabLst>
                <a:tab pos="1712595" algn="l"/>
              </a:tabLst>
            </a:pPr>
            <a:r>
              <a:rPr lang="kk-KZ" sz="1000" b="1" spc="1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Қызылорда облысы бойынша мемлекеттік бюджеттің </a:t>
            </a:r>
            <a:r>
              <a:rPr lang="kk-KZ" sz="1000" b="1" spc="10" dirty="0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01.1</a:t>
            </a:r>
            <a:r>
              <a:rPr lang="en-US" sz="1000" b="1" spc="10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r>
              <a:rPr lang="kk-KZ" sz="1000" b="1" spc="10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.2025 </a:t>
            </a:r>
            <a:r>
              <a:rPr lang="kk-KZ" sz="1000" b="1" spc="1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ж. жағдайына орындалуы</a:t>
            </a:r>
            <a:endParaRPr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" name="object 1156"/>
          <p:cNvSpPr/>
          <p:nvPr/>
        </p:nvSpPr>
        <p:spPr>
          <a:xfrm>
            <a:off x="1238784" y="2966980"/>
            <a:ext cx="2142633" cy="307000"/>
          </a:xfrm>
          <a:custGeom>
            <a:avLst/>
            <a:gdLst/>
            <a:ahLst/>
            <a:cxnLst/>
            <a:rect l="l" t="t" r="r" b="b"/>
            <a:pathLst>
              <a:path w="1630045" h="481965">
                <a:moveTo>
                  <a:pt x="1449933" y="0"/>
                </a:moveTo>
                <a:lnTo>
                  <a:pt x="179895" y="0"/>
                </a:lnTo>
                <a:lnTo>
                  <a:pt x="132072" y="6426"/>
                </a:lnTo>
                <a:lnTo>
                  <a:pt x="89099" y="24561"/>
                </a:lnTo>
                <a:lnTo>
                  <a:pt x="52690" y="52690"/>
                </a:lnTo>
                <a:lnTo>
                  <a:pt x="24561" y="89099"/>
                </a:lnTo>
                <a:lnTo>
                  <a:pt x="6426" y="132072"/>
                </a:lnTo>
                <a:lnTo>
                  <a:pt x="0" y="179895"/>
                </a:lnTo>
                <a:lnTo>
                  <a:pt x="0" y="301879"/>
                </a:lnTo>
                <a:lnTo>
                  <a:pt x="6426" y="349701"/>
                </a:lnTo>
                <a:lnTo>
                  <a:pt x="24561" y="392675"/>
                </a:lnTo>
                <a:lnTo>
                  <a:pt x="52690" y="429083"/>
                </a:lnTo>
                <a:lnTo>
                  <a:pt x="89099" y="457213"/>
                </a:lnTo>
                <a:lnTo>
                  <a:pt x="132072" y="475348"/>
                </a:lnTo>
                <a:lnTo>
                  <a:pt x="179895" y="481774"/>
                </a:lnTo>
                <a:lnTo>
                  <a:pt x="1449933" y="481774"/>
                </a:lnTo>
                <a:lnTo>
                  <a:pt x="1497756" y="475348"/>
                </a:lnTo>
                <a:lnTo>
                  <a:pt x="1540729" y="457213"/>
                </a:lnTo>
                <a:lnTo>
                  <a:pt x="1577138" y="429083"/>
                </a:lnTo>
                <a:lnTo>
                  <a:pt x="1605267" y="392675"/>
                </a:lnTo>
                <a:lnTo>
                  <a:pt x="1623402" y="349701"/>
                </a:lnTo>
                <a:lnTo>
                  <a:pt x="1629829" y="301879"/>
                </a:lnTo>
                <a:lnTo>
                  <a:pt x="1629829" y="179895"/>
                </a:lnTo>
                <a:lnTo>
                  <a:pt x="1623402" y="132072"/>
                </a:lnTo>
                <a:lnTo>
                  <a:pt x="1605267" y="89099"/>
                </a:lnTo>
                <a:lnTo>
                  <a:pt x="1577138" y="52690"/>
                </a:lnTo>
                <a:lnTo>
                  <a:pt x="1540729" y="24561"/>
                </a:lnTo>
                <a:lnTo>
                  <a:pt x="1497756" y="6426"/>
                </a:lnTo>
                <a:lnTo>
                  <a:pt x="1449933" y="0"/>
                </a:lnTo>
                <a:close/>
              </a:path>
            </a:pathLst>
          </a:custGeom>
          <a:solidFill>
            <a:srgbClr val="9377F9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8820472" y="4827164"/>
            <a:ext cx="3235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kk-KZ" b="1" i="1" dirty="0">
                <a:solidFill>
                  <a:srgbClr val="002060"/>
                </a:solidFill>
                <a:latin typeface="Arial" panose="020B0604020202020204" pitchFamily="34" charset="0"/>
                <a:ea typeface="Calibri" panose="020F0502020204030204" pitchFamily="34" charset="0"/>
              </a:rPr>
              <a:t> </a:t>
            </a:r>
            <a:endParaRPr lang="ru-RU" i="1" dirty="0">
              <a:solidFill>
                <a:srgbClr val="002060"/>
              </a:solidFill>
            </a:endParaRPr>
          </a:p>
        </p:txBody>
      </p:sp>
      <p:grpSp>
        <p:nvGrpSpPr>
          <p:cNvPr id="33" name="object 587">
            <a:extLst>
              <a:ext uri="{FF2B5EF4-FFF2-40B4-BE49-F238E27FC236}">
                <a16:creationId xmlns:a16="http://schemas.microsoft.com/office/drawing/2014/main" id="{12866480-A62E-43A1-8380-A1F06F477A42}"/>
              </a:ext>
            </a:extLst>
          </p:cNvPr>
          <p:cNvGrpSpPr/>
          <p:nvPr/>
        </p:nvGrpSpPr>
        <p:grpSpPr>
          <a:xfrm>
            <a:off x="4478348" y="3383881"/>
            <a:ext cx="5280379" cy="1812615"/>
            <a:chOff x="710211" y="3437572"/>
            <a:chExt cx="4136133" cy="1512887"/>
          </a:xfrm>
        </p:grpSpPr>
        <p:pic>
          <p:nvPicPr>
            <p:cNvPr id="34" name="object 588">
              <a:extLst>
                <a:ext uri="{FF2B5EF4-FFF2-40B4-BE49-F238E27FC236}">
                  <a16:creationId xmlns:a16="http://schemas.microsoft.com/office/drawing/2014/main" id="{70CE40C9-0EF7-44F9-8845-123E53CC4421}"/>
                </a:ext>
              </a:extLst>
            </p:cNvPr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10211" y="3469132"/>
              <a:ext cx="4136133" cy="1481327"/>
            </a:xfrm>
            <a:prstGeom prst="rect">
              <a:avLst/>
            </a:prstGeom>
          </p:spPr>
        </p:pic>
        <p:sp>
          <p:nvSpPr>
            <p:cNvPr id="35" name="object 589">
              <a:extLst>
                <a:ext uri="{FF2B5EF4-FFF2-40B4-BE49-F238E27FC236}">
                  <a16:creationId xmlns:a16="http://schemas.microsoft.com/office/drawing/2014/main" id="{156FABB2-BFFB-45D7-A244-FDEB0F705A37}"/>
                </a:ext>
              </a:extLst>
            </p:cNvPr>
            <p:cNvSpPr/>
            <p:nvPr/>
          </p:nvSpPr>
          <p:spPr>
            <a:xfrm>
              <a:off x="934831" y="3572313"/>
              <a:ext cx="3372215" cy="1096645"/>
            </a:xfrm>
            <a:custGeom>
              <a:avLst/>
              <a:gdLst/>
              <a:ahLst/>
              <a:cxnLst/>
              <a:rect l="l" t="t" r="r" b="b"/>
              <a:pathLst>
                <a:path w="3752215" h="1096645">
                  <a:moveTo>
                    <a:pt x="3523526" y="0"/>
                  </a:moveTo>
                  <a:lnTo>
                    <a:pt x="228600" y="0"/>
                  </a:lnTo>
                  <a:lnTo>
                    <a:pt x="182529" y="4644"/>
                  </a:lnTo>
                  <a:lnTo>
                    <a:pt x="139619" y="17964"/>
                  </a:lnTo>
                  <a:lnTo>
                    <a:pt x="100788" y="39041"/>
                  </a:lnTo>
                  <a:lnTo>
                    <a:pt x="66955" y="66955"/>
                  </a:lnTo>
                  <a:lnTo>
                    <a:pt x="39041" y="100788"/>
                  </a:lnTo>
                  <a:lnTo>
                    <a:pt x="17964" y="139619"/>
                  </a:lnTo>
                  <a:lnTo>
                    <a:pt x="4644" y="182529"/>
                  </a:lnTo>
                  <a:lnTo>
                    <a:pt x="0" y="228600"/>
                  </a:lnTo>
                  <a:lnTo>
                    <a:pt x="0" y="867791"/>
                  </a:lnTo>
                  <a:lnTo>
                    <a:pt x="4644" y="913861"/>
                  </a:lnTo>
                  <a:lnTo>
                    <a:pt x="17964" y="956771"/>
                  </a:lnTo>
                  <a:lnTo>
                    <a:pt x="39041" y="995602"/>
                  </a:lnTo>
                  <a:lnTo>
                    <a:pt x="66955" y="1029435"/>
                  </a:lnTo>
                  <a:lnTo>
                    <a:pt x="100788" y="1057349"/>
                  </a:lnTo>
                  <a:lnTo>
                    <a:pt x="139619" y="1078426"/>
                  </a:lnTo>
                  <a:lnTo>
                    <a:pt x="182529" y="1091746"/>
                  </a:lnTo>
                  <a:lnTo>
                    <a:pt x="228600" y="1096391"/>
                  </a:lnTo>
                  <a:lnTo>
                    <a:pt x="3523526" y="1096391"/>
                  </a:lnTo>
                  <a:lnTo>
                    <a:pt x="3569596" y="1091746"/>
                  </a:lnTo>
                  <a:lnTo>
                    <a:pt x="3612506" y="1078426"/>
                  </a:lnTo>
                  <a:lnTo>
                    <a:pt x="3651337" y="1057349"/>
                  </a:lnTo>
                  <a:lnTo>
                    <a:pt x="3685170" y="1029435"/>
                  </a:lnTo>
                  <a:lnTo>
                    <a:pt x="3713084" y="995602"/>
                  </a:lnTo>
                  <a:lnTo>
                    <a:pt x="3734161" y="956771"/>
                  </a:lnTo>
                  <a:lnTo>
                    <a:pt x="3747481" y="913861"/>
                  </a:lnTo>
                  <a:lnTo>
                    <a:pt x="3752126" y="867791"/>
                  </a:lnTo>
                  <a:lnTo>
                    <a:pt x="3752126" y="228600"/>
                  </a:lnTo>
                  <a:lnTo>
                    <a:pt x="3747481" y="182529"/>
                  </a:lnTo>
                  <a:lnTo>
                    <a:pt x="3734161" y="139619"/>
                  </a:lnTo>
                  <a:lnTo>
                    <a:pt x="3713084" y="100788"/>
                  </a:lnTo>
                  <a:lnTo>
                    <a:pt x="3685170" y="66955"/>
                  </a:lnTo>
                  <a:lnTo>
                    <a:pt x="3651337" y="39041"/>
                  </a:lnTo>
                  <a:lnTo>
                    <a:pt x="3612506" y="17964"/>
                  </a:lnTo>
                  <a:lnTo>
                    <a:pt x="3569596" y="4644"/>
                  </a:lnTo>
                  <a:lnTo>
                    <a:pt x="3523526" y="0"/>
                  </a:lnTo>
                  <a:close/>
                </a:path>
              </a:pathLst>
            </a:custGeom>
            <a:solidFill>
              <a:srgbClr val="002060"/>
            </a:solidFill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  <p:txBody>
            <a:bodyPr wrap="square" lIns="0" tIns="0" rIns="0" bIns="0" rtlCol="0"/>
            <a:lstStyle/>
            <a:p>
              <a:endParaRPr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36" name="object 590">
              <a:extLst>
                <a:ext uri="{FF2B5EF4-FFF2-40B4-BE49-F238E27FC236}">
                  <a16:creationId xmlns:a16="http://schemas.microsoft.com/office/drawing/2014/main" id="{E0CD7372-A919-4E84-A0A1-DFFE3D947325}"/>
                </a:ext>
              </a:extLst>
            </p:cNvPr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969439" y="3437572"/>
              <a:ext cx="1368272" cy="1365872"/>
            </a:xfrm>
            <a:prstGeom prst="rect">
              <a:avLst/>
            </a:prstGeom>
            <a:ln>
              <a:noFill/>
            </a:ln>
            <a:effectLst>
              <a:outerShdw blurRad="44450" dist="27940" dir="5400000" algn="ctr">
                <a:srgbClr val="000000">
                  <a:alpha val="32000"/>
                </a:srgbClr>
              </a:outerShdw>
            </a:effectLst>
            <a:scene3d>
              <a:camera prst="orthographicFront">
                <a:rot lat="0" lon="0" rev="0"/>
              </a:camera>
              <a:lightRig rig="balanced" dir="t">
                <a:rot lat="0" lon="0" rev="8700000"/>
              </a:lightRig>
            </a:scene3d>
            <a:sp3d>
              <a:bevelT w="190500" h="38100"/>
            </a:sp3d>
          </p:spPr>
        </p:pic>
      </p:grpSp>
      <p:sp>
        <p:nvSpPr>
          <p:cNvPr id="41" name="object 1156">
            <a:extLst>
              <a:ext uri="{FF2B5EF4-FFF2-40B4-BE49-F238E27FC236}">
                <a16:creationId xmlns:a16="http://schemas.microsoft.com/office/drawing/2014/main" id="{CCD3258A-D3B8-40EE-8A14-E399AA98AEC0}"/>
              </a:ext>
            </a:extLst>
          </p:cNvPr>
          <p:cNvSpPr/>
          <p:nvPr/>
        </p:nvSpPr>
        <p:spPr>
          <a:xfrm>
            <a:off x="5787734" y="3007225"/>
            <a:ext cx="2232248" cy="303300"/>
          </a:xfrm>
          <a:custGeom>
            <a:avLst/>
            <a:gdLst/>
            <a:ahLst/>
            <a:cxnLst/>
            <a:rect l="l" t="t" r="r" b="b"/>
            <a:pathLst>
              <a:path w="1630045" h="481965">
                <a:moveTo>
                  <a:pt x="1449933" y="0"/>
                </a:moveTo>
                <a:lnTo>
                  <a:pt x="179895" y="0"/>
                </a:lnTo>
                <a:lnTo>
                  <a:pt x="132072" y="6426"/>
                </a:lnTo>
                <a:lnTo>
                  <a:pt x="89099" y="24561"/>
                </a:lnTo>
                <a:lnTo>
                  <a:pt x="52690" y="52690"/>
                </a:lnTo>
                <a:lnTo>
                  <a:pt x="24561" y="89099"/>
                </a:lnTo>
                <a:lnTo>
                  <a:pt x="6426" y="132072"/>
                </a:lnTo>
                <a:lnTo>
                  <a:pt x="0" y="179895"/>
                </a:lnTo>
                <a:lnTo>
                  <a:pt x="0" y="301879"/>
                </a:lnTo>
                <a:lnTo>
                  <a:pt x="6426" y="349701"/>
                </a:lnTo>
                <a:lnTo>
                  <a:pt x="24561" y="392675"/>
                </a:lnTo>
                <a:lnTo>
                  <a:pt x="52690" y="429083"/>
                </a:lnTo>
                <a:lnTo>
                  <a:pt x="89099" y="457213"/>
                </a:lnTo>
                <a:lnTo>
                  <a:pt x="132072" y="475348"/>
                </a:lnTo>
                <a:lnTo>
                  <a:pt x="179895" y="481774"/>
                </a:lnTo>
                <a:lnTo>
                  <a:pt x="1449933" y="481774"/>
                </a:lnTo>
                <a:lnTo>
                  <a:pt x="1497756" y="475348"/>
                </a:lnTo>
                <a:lnTo>
                  <a:pt x="1540729" y="457213"/>
                </a:lnTo>
                <a:lnTo>
                  <a:pt x="1577138" y="429083"/>
                </a:lnTo>
                <a:lnTo>
                  <a:pt x="1605267" y="392675"/>
                </a:lnTo>
                <a:lnTo>
                  <a:pt x="1623402" y="349701"/>
                </a:lnTo>
                <a:lnTo>
                  <a:pt x="1629829" y="301879"/>
                </a:lnTo>
                <a:lnTo>
                  <a:pt x="1629829" y="179895"/>
                </a:lnTo>
                <a:lnTo>
                  <a:pt x="1623402" y="132072"/>
                </a:lnTo>
                <a:lnTo>
                  <a:pt x="1605267" y="89099"/>
                </a:lnTo>
                <a:lnTo>
                  <a:pt x="1577138" y="52690"/>
                </a:lnTo>
                <a:lnTo>
                  <a:pt x="1540729" y="24561"/>
                </a:lnTo>
                <a:lnTo>
                  <a:pt x="1497756" y="6426"/>
                </a:lnTo>
                <a:lnTo>
                  <a:pt x="1449933" y="0"/>
                </a:lnTo>
                <a:close/>
              </a:path>
            </a:pathLst>
          </a:custGeom>
          <a:solidFill>
            <a:srgbClr val="9377F9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 wrap="square" lIns="0" tIns="0" rIns="0" bIns="0" rtlCol="0"/>
          <a:lstStyle/>
          <a:p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6" name="object 1157">
            <a:extLst>
              <a:ext uri="{FF2B5EF4-FFF2-40B4-BE49-F238E27FC236}">
                <a16:creationId xmlns:a16="http://schemas.microsoft.com/office/drawing/2014/main" id="{2457D35E-2A1A-44CF-9F39-7C76442F5DB8}"/>
              </a:ext>
            </a:extLst>
          </p:cNvPr>
          <p:cNvSpPr txBox="1">
            <a:spLocks/>
          </p:cNvSpPr>
          <p:nvPr/>
        </p:nvSpPr>
        <p:spPr>
          <a:xfrm>
            <a:off x="1238785" y="3024303"/>
            <a:ext cx="2138227" cy="168635"/>
          </a:xfrm>
          <a:prstGeom prst="rect">
            <a:avLst/>
          </a:prstGeom>
        </p:spPr>
        <p:txBody>
          <a:bodyPr vert="horz" wrap="square" lIns="0" tIns="14604" rIns="0" bIns="0" rtlCol="0" anchor="ctr">
            <a:sp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12700">
              <a:spcBef>
                <a:spcPts val="114"/>
              </a:spcBef>
              <a:tabLst>
                <a:tab pos="1712595" algn="l"/>
              </a:tabLst>
            </a:pPr>
            <a:r>
              <a:rPr lang="kk-KZ" sz="1000" b="1" spc="10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РЕСПУБЛИКАЛЫҚ БЮДЖЕТ</a:t>
            </a:r>
            <a:endParaRPr lang="kk-KZ" sz="10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5" name="object 596">
            <a:extLst>
              <a:ext uri="{FF2B5EF4-FFF2-40B4-BE49-F238E27FC236}">
                <a16:creationId xmlns:a16="http://schemas.microsoft.com/office/drawing/2014/main" id="{D2C6CB06-4A5C-40C2-889A-4D8B3CBFE939}"/>
              </a:ext>
            </a:extLst>
          </p:cNvPr>
          <p:cNvSpPr txBox="1"/>
          <p:nvPr/>
        </p:nvSpPr>
        <p:spPr>
          <a:xfrm flipH="1">
            <a:off x="6104546" y="3457414"/>
            <a:ext cx="1728190" cy="730328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ctr">
              <a:lnSpc>
                <a:spcPts val="2790"/>
              </a:lnSpc>
            </a:pPr>
            <a:r>
              <a:rPr lang="kk-KZ" sz="2500" b="1" spc="-5" dirty="0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5,2 </a:t>
            </a:r>
            <a:r>
              <a:rPr lang="kk-KZ" sz="1400" spc="-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млрд.тг</a:t>
            </a:r>
            <a:endParaRPr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3970" algn="ctr">
              <a:lnSpc>
                <a:spcPts val="1425"/>
              </a:lnSpc>
            </a:pPr>
            <a:r>
              <a:rPr lang="kk-KZ" sz="1250" spc="-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</a:t>
            </a:r>
            <a:r>
              <a:rPr lang="kk-KZ" sz="1250" spc="-5" dirty="0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ем өндірілді немесе </a:t>
            </a:r>
            <a:r>
              <a:rPr lang="kk-KZ" sz="1250" spc="-5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орындалуы </a:t>
            </a:r>
            <a:r>
              <a:rPr lang="kk-KZ" sz="1600" b="1" spc="-5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92,8</a:t>
            </a:r>
            <a:r>
              <a:rPr lang="kk-KZ" sz="1600" b="1" spc="-5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%</a:t>
            </a:r>
            <a:endParaRPr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7" name="object 596">
            <a:extLst>
              <a:ext uri="{FF2B5EF4-FFF2-40B4-BE49-F238E27FC236}">
                <a16:creationId xmlns:a16="http://schemas.microsoft.com/office/drawing/2014/main" id="{CA2922E0-BB5A-404D-AA8F-3881D645880B}"/>
              </a:ext>
            </a:extLst>
          </p:cNvPr>
          <p:cNvSpPr/>
          <p:nvPr/>
        </p:nvSpPr>
        <p:spPr>
          <a:xfrm>
            <a:off x="6730917" y="4405451"/>
            <a:ext cx="540318" cy="483564"/>
          </a:xfrm>
          <a:custGeom>
            <a:avLst/>
            <a:gdLst/>
            <a:ahLst/>
            <a:cxnLst/>
            <a:rect l="l" t="t" r="r" b="b"/>
            <a:pathLst>
              <a:path w="576579" h="592454">
                <a:moveTo>
                  <a:pt x="287997" y="0"/>
                </a:moveTo>
                <a:lnTo>
                  <a:pt x="241283" y="3876"/>
                </a:lnTo>
                <a:lnTo>
                  <a:pt x="196969" y="15098"/>
                </a:lnTo>
                <a:lnTo>
                  <a:pt x="155647" y="33057"/>
                </a:lnTo>
                <a:lnTo>
                  <a:pt x="117910" y="57143"/>
                </a:lnTo>
                <a:lnTo>
                  <a:pt x="84353" y="86745"/>
                </a:lnTo>
                <a:lnTo>
                  <a:pt x="55567" y="121254"/>
                </a:lnTo>
                <a:lnTo>
                  <a:pt x="32146" y="160061"/>
                </a:lnTo>
                <a:lnTo>
                  <a:pt x="14682" y="202554"/>
                </a:lnTo>
                <a:lnTo>
                  <a:pt x="3769" y="248125"/>
                </a:lnTo>
                <a:lnTo>
                  <a:pt x="0" y="296164"/>
                </a:lnTo>
                <a:lnTo>
                  <a:pt x="3769" y="344202"/>
                </a:lnTo>
                <a:lnTo>
                  <a:pt x="14682" y="389773"/>
                </a:lnTo>
                <a:lnTo>
                  <a:pt x="32146" y="432266"/>
                </a:lnTo>
                <a:lnTo>
                  <a:pt x="55567" y="471073"/>
                </a:lnTo>
                <a:lnTo>
                  <a:pt x="84353" y="505582"/>
                </a:lnTo>
                <a:lnTo>
                  <a:pt x="117910" y="535184"/>
                </a:lnTo>
                <a:lnTo>
                  <a:pt x="155647" y="559270"/>
                </a:lnTo>
                <a:lnTo>
                  <a:pt x="196969" y="577229"/>
                </a:lnTo>
                <a:lnTo>
                  <a:pt x="241283" y="588451"/>
                </a:lnTo>
                <a:lnTo>
                  <a:pt x="287997" y="592328"/>
                </a:lnTo>
                <a:lnTo>
                  <a:pt x="334712" y="588451"/>
                </a:lnTo>
                <a:lnTo>
                  <a:pt x="379026" y="577229"/>
                </a:lnTo>
                <a:lnTo>
                  <a:pt x="420348" y="559270"/>
                </a:lnTo>
                <a:lnTo>
                  <a:pt x="458084" y="535184"/>
                </a:lnTo>
                <a:lnTo>
                  <a:pt x="491642" y="505582"/>
                </a:lnTo>
                <a:lnTo>
                  <a:pt x="520428" y="471073"/>
                </a:lnTo>
                <a:lnTo>
                  <a:pt x="543849" y="432266"/>
                </a:lnTo>
                <a:lnTo>
                  <a:pt x="561313" y="389773"/>
                </a:lnTo>
                <a:lnTo>
                  <a:pt x="572226" y="344202"/>
                </a:lnTo>
                <a:lnTo>
                  <a:pt x="575995" y="296164"/>
                </a:lnTo>
                <a:lnTo>
                  <a:pt x="572226" y="248125"/>
                </a:lnTo>
                <a:lnTo>
                  <a:pt x="561313" y="202554"/>
                </a:lnTo>
                <a:lnTo>
                  <a:pt x="543849" y="160061"/>
                </a:lnTo>
                <a:lnTo>
                  <a:pt x="520428" y="121254"/>
                </a:lnTo>
                <a:lnTo>
                  <a:pt x="491642" y="86745"/>
                </a:lnTo>
                <a:lnTo>
                  <a:pt x="458084" y="57143"/>
                </a:lnTo>
                <a:lnTo>
                  <a:pt x="420348" y="33057"/>
                </a:lnTo>
                <a:lnTo>
                  <a:pt x="379026" y="15098"/>
                </a:lnTo>
                <a:lnTo>
                  <a:pt x="334712" y="3876"/>
                </a:lnTo>
                <a:lnTo>
                  <a:pt x="28799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9" name="object 602">
            <a:extLst>
              <a:ext uri="{FF2B5EF4-FFF2-40B4-BE49-F238E27FC236}">
                <a16:creationId xmlns:a16="http://schemas.microsoft.com/office/drawing/2014/main" id="{00B1926D-38B8-4031-AA21-6B0588B879F7}"/>
              </a:ext>
            </a:extLst>
          </p:cNvPr>
          <p:cNvSpPr/>
          <p:nvPr/>
        </p:nvSpPr>
        <p:spPr>
          <a:xfrm>
            <a:off x="6853296" y="4563283"/>
            <a:ext cx="360040" cy="191796"/>
          </a:xfrm>
          <a:custGeom>
            <a:avLst/>
            <a:gdLst/>
            <a:ahLst/>
            <a:cxnLst/>
            <a:rect l="l" t="t" r="r" b="b"/>
            <a:pathLst>
              <a:path w="344804" h="292735">
                <a:moveTo>
                  <a:pt x="208699" y="109207"/>
                </a:moveTo>
                <a:lnTo>
                  <a:pt x="169786" y="81940"/>
                </a:lnTo>
                <a:lnTo>
                  <a:pt x="162420" y="86487"/>
                </a:lnTo>
                <a:lnTo>
                  <a:pt x="177698" y="97205"/>
                </a:lnTo>
                <a:lnTo>
                  <a:pt x="170446" y="101815"/>
                </a:lnTo>
                <a:lnTo>
                  <a:pt x="155054" y="91020"/>
                </a:lnTo>
                <a:lnTo>
                  <a:pt x="147688" y="95567"/>
                </a:lnTo>
                <a:lnTo>
                  <a:pt x="163182" y="106438"/>
                </a:lnTo>
                <a:lnTo>
                  <a:pt x="133997" y="125031"/>
                </a:lnTo>
                <a:lnTo>
                  <a:pt x="140449" y="129324"/>
                </a:lnTo>
                <a:lnTo>
                  <a:pt x="169468" y="110845"/>
                </a:lnTo>
                <a:lnTo>
                  <a:pt x="186601" y="122834"/>
                </a:lnTo>
                <a:lnTo>
                  <a:pt x="193967" y="118287"/>
                </a:lnTo>
                <a:lnTo>
                  <a:pt x="176720" y="106222"/>
                </a:lnTo>
                <a:lnTo>
                  <a:pt x="183972" y="101600"/>
                </a:lnTo>
                <a:lnTo>
                  <a:pt x="201333" y="113753"/>
                </a:lnTo>
                <a:lnTo>
                  <a:pt x="208699" y="109207"/>
                </a:lnTo>
                <a:close/>
              </a:path>
              <a:path w="344804" h="292735">
                <a:moveTo>
                  <a:pt x="343750" y="217246"/>
                </a:moveTo>
                <a:lnTo>
                  <a:pt x="341668" y="214401"/>
                </a:lnTo>
                <a:lnTo>
                  <a:pt x="340093" y="212242"/>
                </a:lnTo>
                <a:lnTo>
                  <a:pt x="337451" y="211391"/>
                </a:lnTo>
                <a:lnTo>
                  <a:pt x="335064" y="212255"/>
                </a:lnTo>
                <a:lnTo>
                  <a:pt x="228536" y="278218"/>
                </a:lnTo>
                <a:lnTo>
                  <a:pt x="7353" y="127584"/>
                </a:lnTo>
                <a:lnTo>
                  <a:pt x="3606" y="128485"/>
                </a:lnTo>
                <a:lnTo>
                  <a:pt x="12" y="134683"/>
                </a:lnTo>
                <a:lnTo>
                  <a:pt x="850" y="138785"/>
                </a:lnTo>
                <a:lnTo>
                  <a:pt x="226174" y="292061"/>
                </a:lnTo>
                <a:lnTo>
                  <a:pt x="227291" y="292404"/>
                </a:lnTo>
                <a:lnTo>
                  <a:pt x="229450" y="292404"/>
                </a:lnTo>
                <a:lnTo>
                  <a:pt x="230466" y="292100"/>
                </a:lnTo>
                <a:lnTo>
                  <a:pt x="340728" y="223672"/>
                </a:lnTo>
                <a:lnTo>
                  <a:pt x="343319" y="221399"/>
                </a:lnTo>
                <a:lnTo>
                  <a:pt x="343750" y="217246"/>
                </a:lnTo>
                <a:close/>
              </a:path>
              <a:path w="344804" h="292735">
                <a:moveTo>
                  <a:pt x="344512" y="153568"/>
                </a:moveTo>
                <a:lnTo>
                  <a:pt x="342303" y="149491"/>
                </a:lnTo>
                <a:lnTo>
                  <a:pt x="341579" y="148704"/>
                </a:lnTo>
                <a:lnTo>
                  <a:pt x="340715" y="148132"/>
                </a:lnTo>
                <a:lnTo>
                  <a:pt x="341071" y="148132"/>
                </a:lnTo>
                <a:lnTo>
                  <a:pt x="325831" y="138010"/>
                </a:lnTo>
                <a:lnTo>
                  <a:pt x="325831" y="153606"/>
                </a:lnTo>
                <a:lnTo>
                  <a:pt x="228765" y="214096"/>
                </a:lnTo>
                <a:lnTo>
                  <a:pt x="19088" y="71424"/>
                </a:lnTo>
                <a:lnTo>
                  <a:pt x="116522" y="14363"/>
                </a:lnTo>
                <a:lnTo>
                  <a:pt x="325831" y="153606"/>
                </a:lnTo>
                <a:lnTo>
                  <a:pt x="325831" y="138010"/>
                </a:lnTo>
                <a:lnTo>
                  <a:pt x="139700" y="14363"/>
                </a:lnTo>
                <a:lnTo>
                  <a:pt x="119824" y="1168"/>
                </a:lnTo>
                <a:lnTo>
                  <a:pt x="117970" y="0"/>
                </a:lnTo>
                <a:lnTo>
                  <a:pt x="115671" y="0"/>
                </a:lnTo>
                <a:lnTo>
                  <a:pt x="113804" y="1168"/>
                </a:lnTo>
                <a:lnTo>
                  <a:pt x="4203" y="65163"/>
                </a:lnTo>
                <a:lnTo>
                  <a:pt x="1231" y="66776"/>
                </a:lnTo>
                <a:lnTo>
                  <a:pt x="12" y="70739"/>
                </a:lnTo>
                <a:lnTo>
                  <a:pt x="1981" y="75082"/>
                </a:lnTo>
                <a:lnTo>
                  <a:pt x="2730" y="75996"/>
                </a:lnTo>
                <a:lnTo>
                  <a:pt x="226174" y="227812"/>
                </a:lnTo>
                <a:lnTo>
                  <a:pt x="227279" y="228155"/>
                </a:lnTo>
                <a:lnTo>
                  <a:pt x="228409" y="228142"/>
                </a:lnTo>
                <a:lnTo>
                  <a:pt x="229438" y="228142"/>
                </a:lnTo>
                <a:lnTo>
                  <a:pt x="230454" y="227850"/>
                </a:lnTo>
                <a:lnTo>
                  <a:pt x="252641" y="214096"/>
                </a:lnTo>
                <a:lnTo>
                  <a:pt x="340715" y="159473"/>
                </a:lnTo>
                <a:lnTo>
                  <a:pt x="343573" y="157619"/>
                </a:lnTo>
                <a:lnTo>
                  <a:pt x="344512" y="153568"/>
                </a:lnTo>
                <a:close/>
              </a:path>
              <a:path w="344804" h="292735">
                <a:moveTo>
                  <a:pt x="344614" y="185750"/>
                </a:moveTo>
                <a:lnTo>
                  <a:pt x="342950" y="182575"/>
                </a:lnTo>
                <a:lnTo>
                  <a:pt x="341287" y="179412"/>
                </a:lnTo>
                <a:lnTo>
                  <a:pt x="337591" y="178320"/>
                </a:lnTo>
                <a:lnTo>
                  <a:pt x="334695" y="180136"/>
                </a:lnTo>
                <a:lnTo>
                  <a:pt x="335051" y="180136"/>
                </a:lnTo>
                <a:lnTo>
                  <a:pt x="228828" y="246100"/>
                </a:lnTo>
                <a:lnTo>
                  <a:pt x="7353" y="95516"/>
                </a:lnTo>
                <a:lnTo>
                  <a:pt x="3594" y="96431"/>
                </a:lnTo>
                <a:lnTo>
                  <a:pt x="0" y="102628"/>
                </a:lnTo>
                <a:lnTo>
                  <a:pt x="838" y="106730"/>
                </a:lnTo>
                <a:lnTo>
                  <a:pt x="226174" y="259867"/>
                </a:lnTo>
                <a:lnTo>
                  <a:pt x="227279" y="260210"/>
                </a:lnTo>
                <a:lnTo>
                  <a:pt x="229450" y="260210"/>
                </a:lnTo>
                <a:lnTo>
                  <a:pt x="230466" y="259918"/>
                </a:lnTo>
                <a:lnTo>
                  <a:pt x="343611" y="189788"/>
                </a:lnTo>
                <a:lnTo>
                  <a:pt x="344614" y="185750"/>
                </a:lnTo>
                <a:close/>
              </a:path>
            </a:pathLst>
          </a:custGeom>
          <a:solidFill>
            <a:srgbClr val="314168"/>
          </a:solidFill>
        </p:spPr>
        <p:txBody>
          <a:bodyPr wrap="square" lIns="0" tIns="0" rIns="0" bIns="0" rtlCol="0"/>
          <a:lstStyle/>
          <a:p>
            <a:endParaRPr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1" name="object 596">
            <a:extLst>
              <a:ext uri="{FF2B5EF4-FFF2-40B4-BE49-F238E27FC236}">
                <a16:creationId xmlns:a16="http://schemas.microsoft.com/office/drawing/2014/main" id="{97E47889-01C1-4597-AE25-DE77B6505B19}"/>
              </a:ext>
            </a:extLst>
          </p:cNvPr>
          <p:cNvSpPr txBox="1"/>
          <p:nvPr/>
        </p:nvSpPr>
        <p:spPr>
          <a:xfrm>
            <a:off x="3203847" y="1347614"/>
            <a:ext cx="2341667" cy="90986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ctr">
              <a:lnSpc>
                <a:spcPts val="2790"/>
              </a:lnSpc>
            </a:pPr>
            <a:r>
              <a:rPr lang="kk-KZ" sz="2500" b="1" spc="-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128,5 </a:t>
            </a:r>
          </a:p>
          <a:p>
            <a:pPr marL="12700" algn="ctr">
              <a:lnSpc>
                <a:spcPts val="2790"/>
              </a:lnSpc>
            </a:pPr>
            <a:r>
              <a:rPr lang="kk-KZ" sz="1400" spc="-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млрд.тг</a:t>
            </a:r>
            <a:endParaRPr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3970" algn="ctr">
              <a:lnSpc>
                <a:spcPts val="1425"/>
              </a:lnSpc>
            </a:pPr>
            <a:r>
              <a:rPr lang="kk-KZ" sz="1250" spc="-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түсті</a:t>
            </a:r>
            <a:endParaRPr sz="12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3" name="object 596">
            <a:extLst>
              <a:ext uri="{FF2B5EF4-FFF2-40B4-BE49-F238E27FC236}">
                <a16:creationId xmlns:a16="http://schemas.microsoft.com/office/drawing/2014/main" id="{663941DD-2C46-47E6-B4A5-EA0359D56115}"/>
              </a:ext>
            </a:extLst>
          </p:cNvPr>
          <p:cNvSpPr txBox="1"/>
          <p:nvPr/>
        </p:nvSpPr>
        <p:spPr>
          <a:xfrm>
            <a:off x="4737017" y="3692613"/>
            <a:ext cx="1253737" cy="90986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ctr">
              <a:lnSpc>
                <a:spcPts val="2790"/>
              </a:lnSpc>
            </a:pPr>
            <a:r>
              <a:rPr lang="kk-KZ" sz="2500" b="1" spc="-5" dirty="0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97,2 </a:t>
            </a:r>
            <a:endParaRPr lang="kk-KZ" sz="2500" b="1" spc="-5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algn="ctr">
              <a:lnSpc>
                <a:spcPts val="2790"/>
              </a:lnSpc>
            </a:pPr>
            <a:r>
              <a:rPr lang="kk-KZ" sz="1400" spc="-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млрд.тг</a:t>
            </a:r>
            <a:endParaRPr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3970" algn="ctr">
              <a:lnSpc>
                <a:spcPts val="1425"/>
              </a:lnSpc>
            </a:pPr>
            <a:r>
              <a:rPr lang="kk-KZ" sz="1250" spc="-5" dirty="0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жоспар</a:t>
            </a:r>
            <a:endParaRPr sz="12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4" name="object 596">
            <a:extLst>
              <a:ext uri="{FF2B5EF4-FFF2-40B4-BE49-F238E27FC236}">
                <a16:creationId xmlns:a16="http://schemas.microsoft.com/office/drawing/2014/main" id="{97BD9688-5CFA-40DD-89B8-A67270282834}"/>
              </a:ext>
            </a:extLst>
          </p:cNvPr>
          <p:cNvSpPr txBox="1"/>
          <p:nvPr/>
        </p:nvSpPr>
        <p:spPr>
          <a:xfrm>
            <a:off x="7839612" y="3718583"/>
            <a:ext cx="1253737" cy="909864"/>
          </a:xfrm>
          <a:prstGeom prst="rect">
            <a:avLst/>
          </a:prstGeom>
        </p:spPr>
        <p:txBody>
          <a:bodyPr vert="horz" wrap="square" lIns="0" tIns="12065" rIns="0" bIns="0" rtlCol="0">
            <a:spAutoFit/>
          </a:bodyPr>
          <a:lstStyle/>
          <a:p>
            <a:pPr marL="12700" algn="ctr">
              <a:lnSpc>
                <a:spcPts val="2790"/>
              </a:lnSpc>
            </a:pPr>
            <a:r>
              <a:rPr lang="kk-KZ" sz="2500" b="1" spc="-5" dirty="0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91,9</a:t>
            </a:r>
          </a:p>
          <a:p>
            <a:pPr marL="12700" algn="ctr">
              <a:lnSpc>
                <a:spcPts val="2790"/>
              </a:lnSpc>
            </a:pPr>
            <a:r>
              <a:rPr lang="kk-KZ" sz="1400" spc="-5" dirty="0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млрд.тг</a:t>
            </a:r>
            <a:endParaRPr sz="1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3970" algn="ctr">
              <a:lnSpc>
                <a:spcPts val="1425"/>
              </a:lnSpc>
            </a:pPr>
            <a:r>
              <a:rPr lang="kk-KZ" sz="1250" spc="-5" dirty="0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түсім</a:t>
            </a:r>
            <a:endParaRPr sz="12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1418" y="1085217"/>
            <a:ext cx="8609054" cy="1595443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50122" y="983576"/>
            <a:ext cx="3406054" cy="1893782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012487" y="2175291"/>
            <a:ext cx="1008112" cy="431147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283968" y="2205525"/>
            <a:ext cx="481140" cy="350968"/>
          </a:xfrm>
          <a:prstGeom prst="rect">
            <a:avLst/>
          </a:prstGeom>
        </p:spPr>
      </p:pic>
      <p:pic>
        <p:nvPicPr>
          <p:cNvPr id="79" name="Рисунок 78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156177" y="2984555"/>
            <a:ext cx="1584176" cy="311730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6394709" y="1385012"/>
            <a:ext cx="2002602" cy="9900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lvl="0" algn="ctr">
              <a:lnSpc>
                <a:spcPts val="2790"/>
              </a:lnSpc>
            </a:pPr>
            <a:r>
              <a:rPr lang="kk-KZ" sz="2500" b="1" spc="-5" dirty="0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242,3 </a:t>
            </a:r>
            <a:endParaRPr lang="kk-KZ" sz="2500" b="1" spc="-5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lvl="0" algn="ctr">
              <a:lnSpc>
                <a:spcPts val="2790"/>
              </a:lnSpc>
            </a:pPr>
            <a:r>
              <a:rPr lang="kk-KZ" sz="1400" spc="-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млрд.тг</a:t>
            </a:r>
            <a:endParaRPr lang="kk-KZ" sz="1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3970" lvl="0" algn="ctr">
              <a:lnSpc>
                <a:spcPts val="1425"/>
              </a:lnSpc>
            </a:pPr>
            <a:r>
              <a:rPr lang="kk-KZ" sz="1250" spc="-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түсім</a:t>
            </a:r>
            <a:endParaRPr lang="kk-KZ" sz="125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377012" y="1197951"/>
            <a:ext cx="2491132" cy="8104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lvl="0" algn="ctr">
              <a:lnSpc>
                <a:spcPts val="2790"/>
              </a:lnSpc>
            </a:pPr>
            <a:r>
              <a:rPr lang="kk-KZ" sz="2500" b="1" spc="-5" dirty="0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3,8 </a:t>
            </a:r>
            <a:r>
              <a:rPr lang="kk-KZ" sz="1400" spc="-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млрд.тг</a:t>
            </a:r>
            <a:endParaRPr lang="kk-KZ" sz="1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3970" lvl="0" algn="ctr">
              <a:lnSpc>
                <a:spcPts val="1425"/>
              </a:lnSpc>
            </a:pPr>
            <a:r>
              <a:rPr lang="kk-KZ" sz="1250" spc="-5" dirty="0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кем өндірілді </a:t>
            </a:r>
            <a:r>
              <a:rPr lang="kk-KZ" sz="1250" spc="-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немесе орындалуы </a:t>
            </a:r>
            <a:r>
              <a:rPr lang="kk-KZ" sz="1600" b="1" spc="-5" dirty="0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98,5%</a:t>
            </a:r>
            <a:endParaRPr lang="kk-KZ" sz="1600" b="1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755576" y="1347615"/>
            <a:ext cx="1944120" cy="9900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700" lvl="0" algn="ctr">
              <a:lnSpc>
                <a:spcPts val="2790"/>
              </a:lnSpc>
            </a:pPr>
            <a:r>
              <a:rPr lang="kk-KZ" sz="2500" b="1" spc="-5" dirty="0" smtClean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246,1 </a:t>
            </a:r>
            <a:endParaRPr lang="kk-KZ" sz="2500" b="1" spc="-5" dirty="0">
              <a:solidFill>
                <a:srgbClr val="FFFF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2700" lvl="0" algn="ctr">
              <a:lnSpc>
                <a:spcPts val="2790"/>
              </a:lnSpc>
            </a:pPr>
            <a:r>
              <a:rPr lang="kk-KZ" sz="1400" spc="-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млрд.тг</a:t>
            </a:r>
            <a:endParaRPr lang="kk-KZ" sz="14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13970" lvl="0" algn="ctr">
              <a:lnSpc>
                <a:spcPts val="1425"/>
              </a:lnSpc>
            </a:pPr>
            <a:r>
              <a:rPr lang="kk-KZ" sz="1250" spc="-5" dirty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жоспар</a:t>
            </a:r>
            <a:endParaRPr lang="kk-KZ" sz="125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24332023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4162</TotalTime>
  <Words>79</Words>
  <Application>Microsoft Office PowerPoint</Application>
  <PresentationFormat>Экран (16:9)</PresentationFormat>
  <Paragraphs>40</Paragraphs>
  <Slides>1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5" baseType="lpstr">
      <vt:lpstr>Arial</vt:lpstr>
      <vt:lpstr>Calibri</vt:lpstr>
      <vt:lpstr>Tahoma KZ</vt:lpstr>
      <vt:lpstr>Тема Office</vt:lpstr>
      <vt:lpstr>Қызылорда облысы бойынша мемлекеттік бюджеттің 01.10.2025 ж. жағдайына орындалуы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ДГД КЗО Итоги 10 мес 2024г</dc:title>
  <dc:creator>Темирова Гульсара Хусеиновна</dc:creator>
  <cp:lastModifiedBy>Жанадилова Мира Сериковна</cp:lastModifiedBy>
  <cp:revision>312</cp:revision>
  <cp:lastPrinted>2024-11-08T11:33:21Z</cp:lastPrinted>
  <dcterms:created xsi:type="dcterms:W3CDTF">2023-08-28T10:28:53Z</dcterms:created>
  <dcterms:modified xsi:type="dcterms:W3CDTF">2026-10-28T11:47:53Z</dcterms:modified>
</cp:coreProperties>
</file>