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01" r:id="rId1"/>
  </p:sldMasterIdLst>
  <p:notesMasterIdLst>
    <p:notesMasterId r:id="rId12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8" r:id="rId9"/>
    <p:sldId id="272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34162425877320912"/>
          <c:y val="4.4324512091620194E-2"/>
          <c:w val="0.63059796344901364"/>
          <c:h val="0.5592911691365076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4896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C31-4177-BDD8-3623E63D5F3A}"/>
                </c:ext>
              </c:extLst>
            </c:dLbl>
            <c:dLbl>
              <c:idx val="1"/>
              <c:layout>
                <c:manualLayout>
                  <c:x val="0"/>
                  <c:y val="-5.21464848136708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A56-4B45-866A-78187956FC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14844</c:v>
                </c:pt>
                <c:pt idx="1">
                  <c:v>14350</c:v>
                </c:pt>
                <c:pt idx="2">
                  <c:v>15400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31-4177-BDD8-3623E63D5F3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Трансферты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43319</c:v>
                </c:pt>
                <c:pt idx="1">
                  <c:v>45395</c:v>
                </c:pt>
                <c:pt idx="2">
                  <c:v>45577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31-4177-BDD8-3623E63D5F3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27138432"/>
        <c:axId val="74359168"/>
        <c:axId val="0"/>
      </c:bar3DChart>
      <c:catAx>
        <c:axId val="127138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74359168"/>
        <c:crosses val="autoZero"/>
        <c:auto val="1"/>
        <c:lblAlgn val="ctr"/>
        <c:lblOffset val="100"/>
        <c:noMultiLvlLbl val="0"/>
      </c:catAx>
      <c:valAx>
        <c:axId val="743591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crossAx val="127138432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247630504520311"/>
          <c:y val="0.18174083471338118"/>
          <c:w val="0.52627418100514956"/>
          <c:h val="0.8030830549766115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21,2%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C82-4B01-8CAD-E91E604FE0B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37,1%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C82-4B01-8CAD-E91E604FE0B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2,2%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C82-4B01-8CAD-E91E604FE0BB}"/>
                </c:ext>
              </c:extLst>
            </c:dLbl>
            <c:dLbl>
              <c:idx val="3"/>
              <c:layout>
                <c:manualLayout>
                  <c:x val="5.1327017716535424E-2"/>
                  <c:y val="-1.56026082677166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3,0%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291666666666659E-2"/>
                      <c:h val="7.1562500000000001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DC82-4B01-8CAD-E91E604FE0B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18,4%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C82-4B01-8CAD-E91E604FE0BB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18,1%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C82-4B01-8CAD-E91E604FE0B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Государственные услуги</c:v>
                </c:pt>
                <c:pt idx="1">
                  <c:v>ЖКХ</c:v>
                </c:pt>
                <c:pt idx="2">
                  <c:v>Транспорт и коммуникации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51804</c:v>
                </c:pt>
                <c:pt idx="1">
                  <c:v>4925</c:v>
                </c:pt>
                <c:pt idx="2">
                  <c:v>1848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82-4B01-8CAD-E91E604FE0BB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8906250000000019"/>
          <c:y val="0.80067864173228342"/>
          <c:w val="0.80104166666666665"/>
          <c:h val="0.1993213582677165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i="0" u="none" strike="noStrike" baseline="0" dirty="0">
              <a:latin typeface="Calibri"/>
            </a:rPr>
            <a:t>БЮДЖЕТ сельского округа</a:t>
          </a: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1F928AB8-C601-486F-AA00-82CFB59C823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Целевые трансферты </a:t>
          </a:r>
        </a:p>
      </dgm:t>
    </dgm:pt>
    <dgm:pt modelId="{1853D1E6-F97C-4404-BB97-D6AC29573B85}" type="parTrans" cxnId="{5C254BCB-4406-46DD-8853-36A809BFC87B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93A70ABF-05F8-4A78-9BE7-91513AF0A2FB}" type="sibTrans" cxnId="{5C254BCB-4406-46DD-8853-36A809BFC87B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custScaleX="69440" custScaleY="73872" custRadScaleRad="129502" custRadScaleInc="28992"/>
      <dgm:spPr/>
      <dgm:t>
        <a:bodyPr/>
        <a:lstStyle/>
        <a:p>
          <a:endParaRPr lang="ru-RU" dirty="0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1F27929C-C2D4-4F28-A457-7BE2F1F817C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Субвенция с</a:t>
          </a:r>
        </a:p>
        <a:p>
          <a:pPr rtl="0"/>
          <a:r>
            <a:rPr lang="ru-RU" sz="1400" b="1" i="0" u="none" strike="noStrike" baseline="0" dirty="0">
              <a:latin typeface="Calibri"/>
            </a:rPr>
            <a:t>районного</a:t>
          </a:r>
        </a:p>
        <a:p>
          <a:pPr rtl="0"/>
          <a:r>
            <a:rPr lang="ru-RU" sz="1400" b="1" i="0" u="none" strike="noStrike" baseline="0" dirty="0">
              <a:latin typeface="Calibri"/>
            </a:rPr>
            <a:t>бюджета</a:t>
          </a:r>
          <a:endParaRPr lang="ru-RU" sz="1400" dirty="0"/>
        </a:p>
      </dgm:t>
    </dgm:pt>
    <dgm:pt modelId="{67FA2A8F-0B87-492A-A06D-7AB62D0D2548}" type="parTrans" cxnId="{E0B80C7F-8A79-41EB-AC86-DC3F8F80D95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694A98B0-9769-4AAE-866E-71FA5217CA38}" type="sibTrans" cxnId="{E0B80C7F-8A79-41EB-AC86-DC3F8F80D95C}">
      <dgm:prSet/>
      <dgm:spPr/>
      <dgm:t>
        <a:bodyPr/>
        <a:lstStyle/>
        <a:p>
          <a:endParaRPr lang="ru-RU"/>
        </a:p>
      </dgm:t>
    </dgm:pt>
    <dgm:pt modelId="{B200E43D-11B5-4798-9279-E67BC911A06C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i="0" u="none" strike="noStrike" baseline="0" dirty="0">
              <a:latin typeface="Calibri"/>
            </a:rPr>
            <a:t>Налоговые</a:t>
          </a:r>
        </a:p>
        <a:p>
          <a:pPr rtl="0"/>
          <a:r>
            <a:rPr lang="ru-RU" sz="1400" b="1" i="0" u="none" strike="noStrike" baseline="0" dirty="0" err="1">
              <a:latin typeface="Calibri"/>
            </a:rPr>
            <a:t>Поступлени</a:t>
          </a:r>
          <a:endParaRPr lang="ru-RU" sz="1400" dirty="0"/>
        </a:p>
      </dgm:t>
    </dgm:pt>
    <dgm:pt modelId="{F1BAA626-DFB3-414B-B998-06AF8C46FE4C}" type="parTrans" cxnId="{EBBE2B5A-49F2-4A63-9ECF-42C42A1275FC}">
      <dgm:prSet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 sz="1400"/>
        </a:p>
      </dgm:t>
    </dgm:pt>
    <dgm:pt modelId="{E7D5C35B-B8AD-4213-9DB3-B274A312BA11}" type="sibTrans" cxnId="{EBBE2B5A-49F2-4A63-9ECF-42C42A1275FC}">
      <dgm:prSet/>
      <dgm:spPr/>
      <dgm:t>
        <a:bodyPr/>
        <a:lstStyle/>
        <a:p>
          <a:endParaRPr lang="ru-RU"/>
        </a:p>
      </dgm:t>
    </dgm:pt>
    <dgm:pt modelId="{4A6BD19F-D945-4B69-BCBC-BED4C8ED7E2E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400" b="1" dirty="0"/>
            <a:t>Неналоговые поступления</a:t>
          </a:r>
        </a:p>
      </dgm:t>
    </dgm:pt>
    <dgm:pt modelId="{9CE15A2C-A1CB-42BB-8DE7-CB8F259292B1}" type="parTrans" cxnId="{6C3CE226-861C-41AC-B336-07949691C8EE}">
      <dgm:prSet/>
      <dgm:spPr>
        <a:solidFill>
          <a:schemeClr val="tx1"/>
        </a:solidFill>
      </dgm:spPr>
      <dgm:t>
        <a:bodyPr/>
        <a:lstStyle/>
        <a:p>
          <a:endParaRPr lang="ru-RU"/>
        </a:p>
      </dgm:t>
    </dgm:pt>
    <dgm:pt modelId="{7558F452-4AE0-43DA-A511-DEC2A42CEABF}" type="sibTrans" cxnId="{6C3CE226-861C-41AC-B336-07949691C8EE}">
      <dgm:prSet/>
      <dgm:spPr/>
      <dgm:t>
        <a:bodyPr/>
        <a:lstStyle/>
        <a:p>
          <a:endParaRPr lang="ru-RU"/>
        </a:p>
      </dgm:t>
    </dgm:pt>
    <dgm:pt modelId="{F6940661-1F22-492D-83CB-367912127D68}" type="pres">
      <dgm:prSet presAssocID="{8451272F-FEF9-406A-9AB3-097B51EA60FC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E6F60D-9112-4BBA-86A1-71CB03F28DF2}" type="pres">
      <dgm:prSet presAssocID="{B56DEE8D-BBDE-4642-BF97-C67F5325C3A8}" presName="centerShape" presStyleLbl="node0" presStyleIdx="0" presStyleCnt="1" custScaleX="72272" custScaleY="70522" custLinFactNeighborX="-614" custLinFactNeighborY="-23102"/>
      <dgm:spPr/>
    </dgm:pt>
    <dgm:pt modelId="{AFDE36B4-3270-49E7-A0B8-D0819E092F8E}" type="pres">
      <dgm:prSet presAssocID="{1853D1E6-F97C-4404-BB97-D6AC29573B85}" presName="parTrans" presStyleLbl="bgSibTrans2D1" presStyleIdx="0" presStyleCnt="4" custScaleX="107014"/>
      <dgm:spPr/>
    </dgm:pt>
    <dgm:pt modelId="{43AD318E-4792-4A1E-B6CE-E5BE6435070B}" type="pres">
      <dgm:prSet presAssocID="{1F928AB8-C601-486F-AA00-82CFB59C823E}" presName="node" presStyleLbl="node1" presStyleIdx="0" presStyleCnt="4" custScaleX="129481" custScaleY="73872" custRadScaleRad="72154" custRadScaleInc="-57040">
        <dgm:presLayoutVars>
          <dgm:bulletEnabled val="1"/>
        </dgm:presLayoutVars>
      </dgm:prSet>
      <dgm:spPr/>
    </dgm:pt>
    <dgm:pt modelId="{2D1DBC6B-037B-4677-B6A9-5B1191FC1579}" type="pres">
      <dgm:prSet presAssocID="{67FA2A8F-0B87-492A-A06D-7AB62D0D2548}" presName="parTrans" presStyleLbl="bgSibTrans2D1" presStyleIdx="1" presStyleCnt="4" custScaleX="103745"/>
      <dgm:spPr/>
    </dgm:pt>
    <dgm:pt modelId="{5EE0A968-0E33-4151-9FDB-1A87AF47507C}" type="pres">
      <dgm:prSet presAssocID="{1F27929C-C2D4-4F28-A457-7BE2F1F817CE}" presName="node" presStyleLbl="node1" presStyleIdx="1" presStyleCnt="4" custScaleX="131998" custScaleY="76573" custRadScaleRad="120749" custRadScaleInc="-60312">
        <dgm:presLayoutVars>
          <dgm:bulletEnabled val="1"/>
        </dgm:presLayoutVars>
      </dgm:prSet>
      <dgm:spPr/>
    </dgm:pt>
    <dgm:pt modelId="{8CB0A9C5-4771-43F0-B33A-60EE98EAD358}" type="pres">
      <dgm:prSet presAssocID="{F1BAA626-DFB3-414B-B998-06AF8C46FE4C}" presName="parTrans" presStyleLbl="bgSibTrans2D1" presStyleIdx="2" presStyleCnt="4" custScaleX="82095" custLinFactNeighborX="2276" custLinFactNeighborY="37799"/>
      <dgm:spPr/>
    </dgm:pt>
    <dgm:pt modelId="{94189B87-4C16-4ADF-AF94-BFA6C131C96A}" type="pres">
      <dgm:prSet presAssocID="{B200E43D-11B5-4798-9279-E67BC911A06C}" presName="node" presStyleLbl="node1" presStyleIdx="2" presStyleCnt="4" custScaleX="127438" custScaleY="73872" custRadScaleRad="110262" custRadScaleInc="-42336">
        <dgm:presLayoutVars>
          <dgm:bulletEnabled val="1"/>
        </dgm:presLayoutVars>
      </dgm:prSet>
      <dgm:spPr/>
    </dgm:pt>
    <dgm:pt modelId="{37FE8CFB-9C27-4B3B-A164-DA1D134133B7}" type="pres">
      <dgm:prSet presAssocID="{9CE15A2C-A1CB-42BB-8DE7-CB8F259292B1}" presName="parTrans" presStyleLbl="bgSibTrans2D1" presStyleIdx="3" presStyleCnt="4"/>
      <dgm:spPr/>
    </dgm:pt>
    <dgm:pt modelId="{04835D66-4B2C-4DD8-B7C2-E238A6E83F4A}" type="pres">
      <dgm:prSet presAssocID="{4A6BD19F-D945-4B69-BCBC-BED4C8ED7E2E}" presName="node" presStyleLbl="node1" presStyleIdx="3" presStyleCnt="4">
        <dgm:presLayoutVars>
          <dgm:bulletEnabled val="1"/>
        </dgm:presLayoutVars>
      </dgm:prSet>
      <dgm:spPr/>
    </dgm:pt>
  </dgm:ptLst>
  <dgm:cxnLst>
    <dgm:cxn modelId="{69B97912-2B48-495D-851F-B09167B4CA6F}" type="presOf" srcId="{4A6BD19F-D945-4B69-BCBC-BED4C8ED7E2E}" destId="{04835D66-4B2C-4DD8-B7C2-E238A6E83F4A}" srcOrd="0" destOrd="0" presId="urn:microsoft.com/office/officeart/2005/8/layout/radial4"/>
    <dgm:cxn modelId="{6C3CE226-861C-41AC-B336-07949691C8EE}" srcId="{B56DEE8D-BBDE-4642-BF97-C67F5325C3A8}" destId="{4A6BD19F-D945-4B69-BCBC-BED4C8ED7E2E}" srcOrd="3" destOrd="0" parTransId="{9CE15A2C-A1CB-42BB-8DE7-CB8F259292B1}" sibTransId="{7558F452-4AE0-43DA-A511-DEC2A42CEABF}"/>
    <dgm:cxn modelId="{60E5BF5D-B702-4762-BFE5-530F5ABE0DD8}" type="presOf" srcId="{8451272F-FEF9-406A-9AB3-097B51EA60FC}" destId="{F6940661-1F22-492D-83CB-367912127D68}" srcOrd="0" destOrd="0" presId="urn:microsoft.com/office/officeart/2005/8/layout/radial4"/>
    <dgm:cxn modelId="{21D16C60-51DD-43E3-A695-91C54E1EFDD5}" type="presOf" srcId="{B200E43D-11B5-4798-9279-E67BC911A06C}" destId="{94189B87-4C16-4ADF-AF94-BFA6C131C96A}" srcOrd="0" destOrd="0" presId="urn:microsoft.com/office/officeart/2005/8/layout/radial4"/>
    <dgm:cxn modelId="{EBBE2B5A-49F2-4A63-9ECF-42C42A1275FC}" srcId="{B56DEE8D-BBDE-4642-BF97-C67F5325C3A8}" destId="{B200E43D-11B5-4798-9279-E67BC911A06C}" srcOrd="2" destOrd="0" parTransId="{F1BAA626-DFB3-414B-B998-06AF8C46FE4C}" sibTransId="{E7D5C35B-B8AD-4213-9DB3-B274A312BA11}"/>
    <dgm:cxn modelId="{E0B80C7F-8A79-41EB-AC86-DC3F8F80D95C}" srcId="{B56DEE8D-BBDE-4642-BF97-C67F5325C3A8}" destId="{1F27929C-C2D4-4F28-A457-7BE2F1F817CE}" srcOrd="1" destOrd="0" parTransId="{67FA2A8F-0B87-492A-A06D-7AB62D0D2548}" sibTransId="{694A98B0-9769-4AAE-866E-71FA5217CA38}"/>
    <dgm:cxn modelId="{1C94CA82-29A9-445D-B249-740B5C343304}" type="presOf" srcId="{1853D1E6-F97C-4404-BB97-D6AC29573B85}" destId="{AFDE36B4-3270-49E7-A0B8-D0819E092F8E}" srcOrd="0" destOrd="0" presId="urn:microsoft.com/office/officeart/2005/8/layout/radial4"/>
    <dgm:cxn modelId="{5A8726A2-F0FE-40EA-B76E-853D3F482B2D}" type="presOf" srcId="{F1BAA626-DFB3-414B-B998-06AF8C46FE4C}" destId="{8CB0A9C5-4771-43F0-B33A-60EE98EAD358}" srcOrd="0" destOrd="0" presId="urn:microsoft.com/office/officeart/2005/8/layout/radial4"/>
    <dgm:cxn modelId="{84D5C7B2-A6DF-44FB-80CA-B34492EAF6DF}" srcId="{8451272F-FEF9-406A-9AB3-097B51EA60FC}" destId="{0F7C96CA-C311-450E-B69A-CBD0BE1F6A13}" srcOrd="1" destOrd="0" parTransId="{2BFD0304-0337-4A91-89A7-5011E643850B}" sibTransId="{6883EBAE-2D77-4C0D-A76F-25FD040537FC}"/>
    <dgm:cxn modelId="{4AF8CDBC-F7CA-4126-8B38-2B1CD1436E73}" type="presOf" srcId="{1F27929C-C2D4-4F28-A457-7BE2F1F817CE}" destId="{5EE0A968-0E33-4151-9FDB-1A87AF47507C}" srcOrd="0" destOrd="0" presId="urn:microsoft.com/office/officeart/2005/8/layout/radial4"/>
    <dgm:cxn modelId="{5C254BCB-4406-46DD-8853-36A809BFC87B}" srcId="{B56DEE8D-BBDE-4642-BF97-C67F5325C3A8}" destId="{1F928AB8-C601-486F-AA00-82CFB59C823E}" srcOrd="0" destOrd="0" parTransId="{1853D1E6-F97C-4404-BB97-D6AC29573B85}" sibTransId="{93A70ABF-05F8-4A78-9BE7-91513AF0A2FB}"/>
    <dgm:cxn modelId="{D36351CB-2615-4B28-A7D2-30726D6A2BD9}" type="presOf" srcId="{B56DEE8D-BBDE-4642-BF97-C67F5325C3A8}" destId="{68E6F60D-9112-4BBA-86A1-71CB03F28DF2}" srcOrd="0" destOrd="0" presId="urn:microsoft.com/office/officeart/2005/8/layout/radial4"/>
    <dgm:cxn modelId="{745EF3CB-7972-4D29-9C3B-3356B04D5442}" type="presOf" srcId="{1F928AB8-C601-486F-AA00-82CFB59C823E}" destId="{43AD318E-4792-4A1E-B6CE-E5BE6435070B}" srcOrd="0" destOrd="0" presId="urn:microsoft.com/office/officeart/2005/8/layout/radial4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AE51A9EF-7356-4A0D-917F-A822D73E6315}" type="presOf" srcId="{67FA2A8F-0B87-492A-A06D-7AB62D0D2548}" destId="{2D1DBC6B-037B-4677-B6A9-5B1191FC1579}" srcOrd="0" destOrd="0" presId="urn:microsoft.com/office/officeart/2005/8/layout/radial4"/>
    <dgm:cxn modelId="{BC9574F6-83B2-4505-BFF2-E267F6BEC3A2}" type="presOf" srcId="{9CE15A2C-A1CB-42BB-8DE7-CB8F259292B1}" destId="{37FE8CFB-9C27-4B3B-A164-DA1D134133B7}" srcOrd="0" destOrd="0" presId="urn:microsoft.com/office/officeart/2005/8/layout/radial4"/>
    <dgm:cxn modelId="{2DCB16FD-00CD-4D9B-9F06-C413621A4D03}" type="presParOf" srcId="{F6940661-1F22-492D-83CB-367912127D68}" destId="{68E6F60D-9112-4BBA-86A1-71CB03F28DF2}" srcOrd="0" destOrd="0" presId="urn:microsoft.com/office/officeart/2005/8/layout/radial4"/>
    <dgm:cxn modelId="{0E9E07B2-86CA-4B36-8C0E-D09A457AB6E8}" type="presParOf" srcId="{F6940661-1F22-492D-83CB-367912127D68}" destId="{AFDE36B4-3270-49E7-A0B8-D0819E092F8E}" srcOrd="1" destOrd="0" presId="urn:microsoft.com/office/officeart/2005/8/layout/radial4"/>
    <dgm:cxn modelId="{83F32418-C3B2-4026-AFA6-44A8D547194E}" type="presParOf" srcId="{F6940661-1F22-492D-83CB-367912127D68}" destId="{43AD318E-4792-4A1E-B6CE-E5BE6435070B}" srcOrd="2" destOrd="0" presId="urn:microsoft.com/office/officeart/2005/8/layout/radial4"/>
    <dgm:cxn modelId="{E130ED50-DD33-4450-A473-79036F58700D}" type="presParOf" srcId="{F6940661-1F22-492D-83CB-367912127D68}" destId="{2D1DBC6B-037B-4677-B6A9-5B1191FC1579}" srcOrd="3" destOrd="0" presId="urn:microsoft.com/office/officeart/2005/8/layout/radial4"/>
    <dgm:cxn modelId="{9361D2BD-386E-4227-BB24-789DFAD55CC2}" type="presParOf" srcId="{F6940661-1F22-492D-83CB-367912127D68}" destId="{5EE0A968-0E33-4151-9FDB-1A87AF47507C}" srcOrd="4" destOrd="0" presId="urn:microsoft.com/office/officeart/2005/8/layout/radial4"/>
    <dgm:cxn modelId="{F2B41DD7-EB28-4460-A7EA-0D196FF6CD57}" type="presParOf" srcId="{F6940661-1F22-492D-83CB-367912127D68}" destId="{8CB0A9C5-4771-43F0-B33A-60EE98EAD358}" srcOrd="5" destOrd="0" presId="urn:microsoft.com/office/officeart/2005/8/layout/radial4"/>
    <dgm:cxn modelId="{3EB42C09-02CD-4D65-85BA-792FE5865907}" type="presParOf" srcId="{F6940661-1F22-492D-83CB-367912127D68}" destId="{94189B87-4C16-4ADF-AF94-BFA6C131C96A}" srcOrd="6" destOrd="0" presId="urn:microsoft.com/office/officeart/2005/8/layout/radial4"/>
    <dgm:cxn modelId="{7D4DACAC-C3E0-44CD-820B-C1557848BB4F}" type="presParOf" srcId="{F6940661-1F22-492D-83CB-367912127D68}" destId="{37FE8CFB-9C27-4B3B-A164-DA1D134133B7}" srcOrd="7" destOrd="0" presId="urn:microsoft.com/office/officeart/2005/8/layout/radial4"/>
    <dgm:cxn modelId="{D4FBF980-285A-4FED-AE16-0FDA79B51C48}" type="presParOf" srcId="{F6940661-1F22-492D-83CB-367912127D68}" destId="{04835D66-4B2C-4DD8-B7C2-E238A6E83F4A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9EAAFF-5704-4226-AE68-B9AA9494A771}" type="doc">
      <dgm:prSet loTypeId="urn:microsoft.com/office/officeart/2005/8/layout/chevron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B3AA78-B1F6-4BA7-9E8E-790B09FB2B2F}">
      <dgm:prSet phldrT="[Текст]"/>
      <dgm:spPr/>
      <dgm:t>
        <a:bodyPr/>
        <a:lstStyle/>
        <a:p>
          <a:r>
            <a:rPr lang="ru-RU">
              <a:latin typeface="Arial" pitchFamily="34" charset="0"/>
              <a:cs typeface="Arial" pitchFamily="34" charset="0"/>
            </a:rPr>
            <a:t>1</a:t>
          </a:r>
          <a:endParaRPr lang="ru-RU" dirty="0">
            <a:latin typeface="Arial" pitchFamily="34" charset="0"/>
            <a:cs typeface="Arial" pitchFamily="34" charset="0"/>
          </a:endParaRPr>
        </a:p>
      </dgm:t>
    </dgm:pt>
    <dgm:pt modelId="{0DF2A141-57C4-4F39-B41B-3EA3E4704378}" type="par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D5573FF4-FDF3-4C18-83BE-2980BFC99463}" type="sibTrans" cxnId="{94B6096C-AA43-4EE8-849B-873B43374D4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F264E9A-5AF4-42AE-9C8A-4B663D7387A8}">
      <dgm:prSet phldrT="[Текст]" custT="1"/>
      <dgm:spPr/>
      <dgm:t>
        <a:bodyPr/>
        <a:lstStyle/>
        <a:p>
          <a:r>
            <a:rPr lang="ru-RU" sz="1400" dirty="0">
              <a:latin typeface="Arial" pitchFamily="34" charset="0"/>
              <a:cs typeface="Arial" pitchFamily="34" charset="0"/>
            </a:rPr>
            <a:t>Обеспечение деятельности аппарата акима  51 804,0 </a:t>
          </a:r>
          <a:r>
            <a:rPr lang="ru-RU" sz="1400" dirty="0" err="1">
              <a:latin typeface="Arial" pitchFamily="34" charset="0"/>
              <a:cs typeface="Arial" pitchFamily="34" charset="0"/>
            </a:rPr>
            <a:t>тыс.тенге</a:t>
          </a:r>
          <a:endParaRPr lang="ru-RU" sz="1400" dirty="0">
            <a:latin typeface="Arial" pitchFamily="34" charset="0"/>
            <a:cs typeface="Arial" pitchFamily="34" charset="0"/>
          </a:endParaRPr>
        </a:p>
      </dgm:t>
    </dgm:pt>
    <dgm:pt modelId="{8DB4D8A0-0265-48C1-B8ED-27340B606043}" type="par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653AA1C-5F52-4566-93E1-0DCCBE017C62}" type="sibTrans" cxnId="{21BE0818-E5D3-48A0-A98D-675534BB3417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E31E58F-8087-4414-A47F-58764AB46511}">
      <dgm:prSet/>
      <dgm:spPr/>
      <dgm:t>
        <a:bodyPr/>
        <a:lstStyle/>
        <a:p>
          <a:endParaRPr lang="ru-RU" dirty="0">
            <a:latin typeface="Arial" pitchFamily="34" charset="0"/>
            <a:cs typeface="Arial" pitchFamily="34" charset="0"/>
          </a:endParaRPr>
        </a:p>
      </dgm:t>
    </dgm:pt>
    <dgm:pt modelId="{9534B797-FDC0-464E-9BF4-60DD5D60CAA6}" type="parTrans" cxnId="{5ACF0DCA-A5E7-4E6D-9E00-90AC24F9E66B}">
      <dgm:prSet/>
      <dgm:spPr/>
      <dgm:t>
        <a:bodyPr/>
        <a:lstStyle/>
        <a:p>
          <a:endParaRPr lang="ru-RU"/>
        </a:p>
      </dgm:t>
    </dgm:pt>
    <dgm:pt modelId="{371245DF-3230-47F0-A7AB-E6F89559F676}" type="sibTrans" cxnId="{5ACF0DCA-A5E7-4E6D-9E00-90AC24F9E66B}">
      <dgm:prSet/>
      <dgm:spPr/>
      <dgm:t>
        <a:bodyPr/>
        <a:lstStyle/>
        <a:p>
          <a:endParaRPr lang="ru-RU"/>
        </a:p>
      </dgm:t>
    </dgm:pt>
    <dgm:pt modelId="{E091C4B5-DE7A-41D9-A707-00E0D0F3D486}">
      <dgm:prSet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7</a:t>
          </a:r>
        </a:p>
      </dgm:t>
    </dgm:pt>
    <dgm:pt modelId="{67292CD8-D31B-4FBA-9745-78BD1413C6F0}" type="parTrans" cxnId="{EFC24397-AD1A-46BB-8B90-8C2EAF7D54CA}">
      <dgm:prSet/>
      <dgm:spPr/>
      <dgm:t>
        <a:bodyPr/>
        <a:lstStyle/>
        <a:p>
          <a:endParaRPr lang="ru-RU"/>
        </a:p>
      </dgm:t>
    </dgm:pt>
    <dgm:pt modelId="{B0361FFE-B40E-4821-9352-191B96E13BDF}" type="sibTrans" cxnId="{EFC24397-AD1A-46BB-8B90-8C2EAF7D54CA}">
      <dgm:prSet/>
      <dgm:spPr/>
      <dgm:t>
        <a:bodyPr/>
        <a:lstStyle/>
        <a:p>
          <a:endParaRPr lang="ru-RU"/>
        </a:p>
      </dgm:t>
    </dgm:pt>
    <dgm:pt modelId="{08E2807D-36DA-4CC1-A836-38C52B191383}">
      <dgm:prSet custT="1"/>
      <dgm:spPr/>
      <dgm:t>
        <a:bodyPr/>
        <a:lstStyle/>
        <a:p>
          <a:r>
            <a:rPr lang="ru-RU" sz="1400" dirty="0"/>
            <a:t>жилищно-коммунальное хозяйство 4 925,0 тыс. тенге </a:t>
          </a:r>
        </a:p>
      </dgm:t>
    </dgm:pt>
    <dgm:pt modelId="{3F9E0FB3-12FA-4763-93FA-916D79EBC6ED}" type="parTrans" cxnId="{3A261531-D274-4342-B461-C0ECF04075F7}">
      <dgm:prSet/>
      <dgm:spPr/>
      <dgm:t>
        <a:bodyPr/>
        <a:lstStyle/>
        <a:p>
          <a:endParaRPr lang="ru-RU"/>
        </a:p>
      </dgm:t>
    </dgm:pt>
    <dgm:pt modelId="{5186D74E-BECE-45B0-B20D-104B00383A4A}" type="sibTrans" cxnId="{3A261531-D274-4342-B461-C0ECF04075F7}">
      <dgm:prSet/>
      <dgm:spPr/>
      <dgm:t>
        <a:bodyPr/>
        <a:lstStyle/>
        <a:p>
          <a:endParaRPr lang="ru-RU"/>
        </a:p>
      </dgm:t>
    </dgm:pt>
    <dgm:pt modelId="{A7CB39CE-19F2-42DE-8881-355B2C17FCE2}">
      <dgm:prSet custT="1"/>
      <dgm:spPr/>
      <dgm:t>
        <a:bodyPr/>
        <a:lstStyle/>
        <a:p>
          <a:r>
            <a:rPr lang="ru-RU" sz="1400" dirty="0"/>
            <a:t>Транспорт и коммуникации: обеспечение функционирования автомобильных дорог         1 848,0  тыс.тенге</a:t>
          </a:r>
        </a:p>
      </dgm:t>
    </dgm:pt>
    <dgm:pt modelId="{EC62C408-38E9-4575-89CC-7E0DC1E12037}" type="parTrans" cxnId="{ABC1B6EB-2F06-426E-9EF0-19CDC7BD90C4}">
      <dgm:prSet/>
      <dgm:spPr/>
      <dgm:t>
        <a:bodyPr/>
        <a:lstStyle/>
        <a:p>
          <a:endParaRPr lang="ru-RU"/>
        </a:p>
      </dgm:t>
    </dgm:pt>
    <dgm:pt modelId="{7C4AF938-C91F-431C-A46F-0E5A54A430FB}" type="sibTrans" cxnId="{ABC1B6EB-2F06-426E-9EF0-19CDC7BD90C4}">
      <dgm:prSet/>
      <dgm:spPr/>
      <dgm:t>
        <a:bodyPr/>
        <a:lstStyle/>
        <a:p>
          <a:endParaRPr lang="ru-RU"/>
        </a:p>
      </dgm:t>
    </dgm:pt>
    <dgm:pt modelId="{64A48FB5-9FAE-4208-B85C-EF09A2B8ACE7}" type="pres">
      <dgm:prSet presAssocID="{599EAAFF-5704-4226-AE68-B9AA9494A771}" presName="linearFlow" presStyleCnt="0">
        <dgm:presLayoutVars>
          <dgm:dir/>
          <dgm:animLvl val="lvl"/>
          <dgm:resizeHandles val="exact"/>
        </dgm:presLayoutVars>
      </dgm:prSet>
      <dgm:spPr/>
    </dgm:pt>
    <dgm:pt modelId="{ECAFF7E3-C7B4-4249-A51E-83610503AFDF}" type="pres">
      <dgm:prSet presAssocID="{2AB3AA78-B1F6-4BA7-9E8E-790B09FB2B2F}" presName="composite" presStyleCnt="0"/>
      <dgm:spPr/>
    </dgm:pt>
    <dgm:pt modelId="{6528910C-E250-4455-9D6E-E9F55B4AA737}" type="pres">
      <dgm:prSet presAssocID="{2AB3AA78-B1F6-4BA7-9E8E-790B09FB2B2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CDF22A8E-4A77-4ACA-AA7F-D42CD31A674E}" type="pres">
      <dgm:prSet presAssocID="{2AB3AA78-B1F6-4BA7-9E8E-790B09FB2B2F}" presName="descendantText" presStyleLbl="alignAcc1" presStyleIdx="0" presStyleCnt="3" custLinFactNeighborX="-707" custLinFactNeighborY="5397">
        <dgm:presLayoutVars>
          <dgm:bulletEnabled val="1"/>
        </dgm:presLayoutVars>
      </dgm:prSet>
      <dgm:spPr/>
    </dgm:pt>
    <dgm:pt modelId="{AAA3FB64-C900-4740-A365-F893C7B1E223}" type="pres">
      <dgm:prSet presAssocID="{D5573FF4-FDF3-4C18-83BE-2980BFC99463}" presName="sp" presStyleCnt="0"/>
      <dgm:spPr/>
    </dgm:pt>
    <dgm:pt modelId="{5C9B1DB8-703E-4EB2-A013-4F8B5B9C3EEF}" type="pres">
      <dgm:prSet presAssocID="{FE31E58F-8087-4414-A47F-58764AB46511}" presName="composite" presStyleCnt="0"/>
      <dgm:spPr/>
    </dgm:pt>
    <dgm:pt modelId="{E22949EC-F9B4-43BE-AA5C-ED943F747F30}" type="pres">
      <dgm:prSet presAssocID="{FE31E58F-8087-4414-A47F-58764AB46511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60C5AEBC-22B5-4CB0-AF24-29C9A6B30A2A}" type="pres">
      <dgm:prSet presAssocID="{FE31E58F-8087-4414-A47F-58764AB46511}" presName="descendantText" presStyleLbl="alignAcc1" presStyleIdx="1" presStyleCnt="3">
        <dgm:presLayoutVars>
          <dgm:bulletEnabled val="1"/>
        </dgm:presLayoutVars>
      </dgm:prSet>
      <dgm:spPr/>
    </dgm:pt>
    <dgm:pt modelId="{29F587CB-4B9A-4327-B8D6-7EDACF5A3F34}" type="pres">
      <dgm:prSet presAssocID="{371245DF-3230-47F0-A7AB-E6F89559F676}" presName="sp" presStyleCnt="0"/>
      <dgm:spPr/>
    </dgm:pt>
    <dgm:pt modelId="{3E918324-16BA-43FE-A4A0-B6F033477116}" type="pres">
      <dgm:prSet presAssocID="{E091C4B5-DE7A-41D9-A707-00E0D0F3D486}" presName="composite" presStyleCnt="0"/>
      <dgm:spPr/>
    </dgm:pt>
    <dgm:pt modelId="{7B52EF86-435D-4A04-8C6C-F4507C01AF1C}" type="pres">
      <dgm:prSet presAssocID="{E091C4B5-DE7A-41D9-A707-00E0D0F3D48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683B5ADA-9358-4333-BF1A-49D7A327A4CD}" type="pres">
      <dgm:prSet presAssocID="{E091C4B5-DE7A-41D9-A707-00E0D0F3D486}" presName="descendantText" presStyleLbl="alignAcc1" presStyleIdx="2" presStyleCnt="3" custScaleX="99919" custLinFactNeighborX="157" custLinFactNeighborY="-8183">
        <dgm:presLayoutVars>
          <dgm:bulletEnabled val="1"/>
        </dgm:presLayoutVars>
      </dgm:prSet>
      <dgm:spPr/>
    </dgm:pt>
  </dgm:ptLst>
  <dgm:cxnLst>
    <dgm:cxn modelId="{21BE0818-E5D3-48A0-A98D-675534BB3417}" srcId="{2AB3AA78-B1F6-4BA7-9E8E-790B09FB2B2F}" destId="{1F264E9A-5AF4-42AE-9C8A-4B663D7387A8}" srcOrd="0" destOrd="0" parTransId="{8DB4D8A0-0265-48C1-B8ED-27340B606043}" sibTransId="{4653AA1C-5F52-4566-93E1-0DCCBE017C62}"/>
    <dgm:cxn modelId="{F3BABA20-AFF7-41E8-A7E3-88A9BCE68931}" type="presOf" srcId="{E091C4B5-DE7A-41D9-A707-00E0D0F3D486}" destId="{7B52EF86-435D-4A04-8C6C-F4507C01AF1C}" srcOrd="0" destOrd="0" presId="urn:microsoft.com/office/officeart/2005/8/layout/chevron2"/>
    <dgm:cxn modelId="{1BB38123-3AB2-4B21-8A99-C8D1DC54AD4F}" type="presOf" srcId="{08E2807D-36DA-4CC1-A836-38C52B191383}" destId="{60C5AEBC-22B5-4CB0-AF24-29C9A6B30A2A}" srcOrd="0" destOrd="0" presId="urn:microsoft.com/office/officeart/2005/8/layout/chevron2"/>
    <dgm:cxn modelId="{E275FA2C-1B09-4D9C-AD09-836783881A25}" type="presOf" srcId="{1F264E9A-5AF4-42AE-9C8A-4B663D7387A8}" destId="{CDF22A8E-4A77-4ACA-AA7F-D42CD31A674E}" srcOrd="0" destOrd="0" presId="urn:microsoft.com/office/officeart/2005/8/layout/chevron2"/>
    <dgm:cxn modelId="{3A261531-D274-4342-B461-C0ECF04075F7}" srcId="{FE31E58F-8087-4414-A47F-58764AB46511}" destId="{08E2807D-36DA-4CC1-A836-38C52B191383}" srcOrd="0" destOrd="0" parTransId="{3F9E0FB3-12FA-4763-93FA-916D79EBC6ED}" sibTransId="{5186D74E-BECE-45B0-B20D-104B00383A4A}"/>
    <dgm:cxn modelId="{94B6096C-AA43-4EE8-849B-873B43374D40}" srcId="{599EAAFF-5704-4226-AE68-B9AA9494A771}" destId="{2AB3AA78-B1F6-4BA7-9E8E-790B09FB2B2F}" srcOrd="0" destOrd="0" parTransId="{0DF2A141-57C4-4F39-B41B-3EA3E4704378}" sibTransId="{D5573FF4-FDF3-4C18-83BE-2980BFC99463}"/>
    <dgm:cxn modelId="{B5DAC652-3FF3-46F2-8C6E-7C0D312710D7}" type="presOf" srcId="{A7CB39CE-19F2-42DE-8881-355B2C17FCE2}" destId="{683B5ADA-9358-4333-BF1A-49D7A327A4CD}" srcOrd="0" destOrd="0" presId="urn:microsoft.com/office/officeart/2005/8/layout/chevron2"/>
    <dgm:cxn modelId="{EFC24397-AD1A-46BB-8B90-8C2EAF7D54CA}" srcId="{599EAAFF-5704-4226-AE68-B9AA9494A771}" destId="{E091C4B5-DE7A-41D9-A707-00E0D0F3D486}" srcOrd="2" destOrd="0" parTransId="{67292CD8-D31B-4FBA-9745-78BD1413C6F0}" sibTransId="{B0361FFE-B40E-4821-9352-191B96E13BDF}"/>
    <dgm:cxn modelId="{5ACF0DCA-A5E7-4E6D-9E00-90AC24F9E66B}" srcId="{599EAAFF-5704-4226-AE68-B9AA9494A771}" destId="{FE31E58F-8087-4414-A47F-58764AB46511}" srcOrd="1" destOrd="0" parTransId="{9534B797-FDC0-464E-9BF4-60DD5D60CAA6}" sibTransId="{371245DF-3230-47F0-A7AB-E6F89559F676}"/>
    <dgm:cxn modelId="{6644B0D6-BF7F-4594-85DF-0260DC400FC5}" type="presOf" srcId="{599EAAFF-5704-4226-AE68-B9AA9494A771}" destId="{64A48FB5-9FAE-4208-B85C-EF09A2B8ACE7}" srcOrd="0" destOrd="0" presId="urn:microsoft.com/office/officeart/2005/8/layout/chevron2"/>
    <dgm:cxn modelId="{811C9ED8-684B-4484-A01C-A192DA409869}" type="presOf" srcId="{2AB3AA78-B1F6-4BA7-9E8E-790B09FB2B2F}" destId="{6528910C-E250-4455-9D6E-E9F55B4AA737}" srcOrd="0" destOrd="0" presId="urn:microsoft.com/office/officeart/2005/8/layout/chevron2"/>
    <dgm:cxn modelId="{ABC1B6EB-2F06-426E-9EF0-19CDC7BD90C4}" srcId="{E091C4B5-DE7A-41D9-A707-00E0D0F3D486}" destId="{A7CB39CE-19F2-42DE-8881-355B2C17FCE2}" srcOrd="0" destOrd="0" parTransId="{EC62C408-38E9-4575-89CC-7E0DC1E12037}" sibTransId="{7C4AF938-C91F-431C-A46F-0E5A54A430FB}"/>
    <dgm:cxn modelId="{254ECCF3-DF07-48CF-84A2-13484A717964}" type="presOf" srcId="{FE31E58F-8087-4414-A47F-58764AB46511}" destId="{E22949EC-F9B4-43BE-AA5C-ED943F747F30}" srcOrd="0" destOrd="0" presId="urn:microsoft.com/office/officeart/2005/8/layout/chevron2"/>
    <dgm:cxn modelId="{C5895D80-442E-46C2-B2CF-7FCF4F8F3FEB}" type="presParOf" srcId="{64A48FB5-9FAE-4208-B85C-EF09A2B8ACE7}" destId="{ECAFF7E3-C7B4-4249-A51E-83610503AFDF}" srcOrd="0" destOrd="0" presId="urn:microsoft.com/office/officeart/2005/8/layout/chevron2"/>
    <dgm:cxn modelId="{4F98B7F3-28C2-451B-BF13-8ACD45781A56}" type="presParOf" srcId="{ECAFF7E3-C7B4-4249-A51E-83610503AFDF}" destId="{6528910C-E250-4455-9D6E-E9F55B4AA737}" srcOrd="0" destOrd="0" presId="urn:microsoft.com/office/officeart/2005/8/layout/chevron2"/>
    <dgm:cxn modelId="{DA207AF9-ED17-4391-9EBE-D03CDE082CD3}" type="presParOf" srcId="{ECAFF7E3-C7B4-4249-A51E-83610503AFDF}" destId="{CDF22A8E-4A77-4ACA-AA7F-D42CD31A674E}" srcOrd="1" destOrd="0" presId="urn:microsoft.com/office/officeart/2005/8/layout/chevron2"/>
    <dgm:cxn modelId="{6DD29B31-E458-42CF-AFBD-617821940247}" type="presParOf" srcId="{64A48FB5-9FAE-4208-B85C-EF09A2B8ACE7}" destId="{AAA3FB64-C900-4740-A365-F893C7B1E223}" srcOrd="1" destOrd="0" presId="urn:microsoft.com/office/officeart/2005/8/layout/chevron2"/>
    <dgm:cxn modelId="{F22CCC02-1C9A-427C-A4FB-1D74070ACCDD}" type="presParOf" srcId="{64A48FB5-9FAE-4208-B85C-EF09A2B8ACE7}" destId="{5C9B1DB8-703E-4EB2-A013-4F8B5B9C3EEF}" srcOrd="2" destOrd="0" presId="urn:microsoft.com/office/officeart/2005/8/layout/chevron2"/>
    <dgm:cxn modelId="{D882777F-7E05-4E2B-93B3-C31659B8CD8A}" type="presParOf" srcId="{5C9B1DB8-703E-4EB2-A013-4F8B5B9C3EEF}" destId="{E22949EC-F9B4-43BE-AA5C-ED943F747F30}" srcOrd="0" destOrd="0" presId="urn:microsoft.com/office/officeart/2005/8/layout/chevron2"/>
    <dgm:cxn modelId="{035C728F-4CE7-41BE-893A-819EBFB2F0F6}" type="presParOf" srcId="{5C9B1DB8-703E-4EB2-A013-4F8B5B9C3EEF}" destId="{60C5AEBC-22B5-4CB0-AF24-29C9A6B30A2A}" srcOrd="1" destOrd="0" presId="urn:microsoft.com/office/officeart/2005/8/layout/chevron2"/>
    <dgm:cxn modelId="{6BEDA84C-922F-443B-9935-2C08950808AE}" type="presParOf" srcId="{64A48FB5-9FAE-4208-B85C-EF09A2B8ACE7}" destId="{29F587CB-4B9A-4327-B8D6-7EDACF5A3F34}" srcOrd="3" destOrd="0" presId="urn:microsoft.com/office/officeart/2005/8/layout/chevron2"/>
    <dgm:cxn modelId="{AE3FED16-06E3-4AD9-ACAD-7E75672EB99D}" type="presParOf" srcId="{64A48FB5-9FAE-4208-B85C-EF09A2B8ACE7}" destId="{3E918324-16BA-43FE-A4A0-B6F033477116}" srcOrd="4" destOrd="0" presId="urn:microsoft.com/office/officeart/2005/8/layout/chevron2"/>
    <dgm:cxn modelId="{A6905681-8F4C-4583-9F73-31677DA8B702}" type="presParOf" srcId="{3E918324-16BA-43FE-A4A0-B6F033477116}" destId="{7B52EF86-435D-4A04-8C6C-F4507C01AF1C}" srcOrd="0" destOrd="0" presId="urn:microsoft.com/office/officeart/2005/8/layout/chevron2"/>
    <dgm:cxn modelId="{98DD774F-59DA-47F8-9300-9BE86F99A28E}" type="presParOf" srcId="{3E918324-16BA-43FE-A4A0-B6F033477116}" destId="{683B5ADA-9358-4333-BF1A-49D7A327A4C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6F60D-9112-4BBA-86A1-71CB03F28DF2}">
      <dsp:nvSpPr>
        <dsp:cNvPr id="0" name=""/>
        <dsp:cNvSpPr/>
      </dsp:nvSpPr>
      <dsp:spPr>
        <a:xfrm>
          <a:off x="3428562" y="1655946"/>
          <a:ext cx="1605878" cy="1566993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strike="noStrike" kern="1200" baseline="0" dirty="0">
              <a:latin typeface="Calibri"/>
            </a:rPr>
            <a:t>БЮДЖЕТ сельского округа</a:t>
          </a:r>
        </a:p>
      </dsp:txBody>
      <dsp:txXfrm>
        <a:off x="3663737" y="1885427"/>
        <a:ext cx="1135528" cy="1108031"/>
      </dsp:txXfrm>
    </dsp:sp>
    <dsp:sp modelId="{AFDE36B4-3270-49E7-A0B8-D0819E092F8E}">
      <dsp:nvSpPr>
        <dsp:cNvPr id="0" name=""/>
        <dsp:cNvSpPr/>
      </dsp:nvSpPr>
      <dsp:spPr>
        <a:xfrm rot="8368586">
          <a:off x="1716885" y="3361405"/>
          <a:ext cx="2131225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AD318E-4792-4A1E-B6CE-E5BE6435070B}">
      <dsp:nvSpPr>
        <dsp:cNvPr id="0" name=""/>
        <dsp:cNvSpPr/>
      </dsp:nvSpPr>
      <dsp:spPr>
        <a:xfrm>
          <a:off x="658972" y="3701308"/>
          <a:ext cx="2733204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Целевые трансферты </a:t>
          </a:r>
        </a:p>
      </dsp:txBody>
      <dsp:txXfrm>
        <a:off x="695510" y="3737846"/>
        <a:ext cx="2660128" cy="1174410"/>
      </dsp:txXfrm>
    </dsp:sp>
    <dsp:sp modelId="{2D1DBC6B-037B-4677-B6A9-5B1191FC1579}">
      <dsp:nvSpPr>
        <dsp:cNvPr id="0" name=""/>
        <dsp:cNvSpPr/>
      </dsp:nvSpPr>
      <dsp:spPr>
        <a:xfrm rot="11837257">
          <a:off x="1308393" y="1544338"/>
          <a:ext cx="2128876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E0A968-0E33-4151-9FDB-1A87AF47507C}">
      <dsp:nvSpPr>
        <dsp:cNvPr id="0" name=""/>
        <dsp:cNvSpPr/>
      </dsp:nvSpPr>
      <dsp:spPr>
        <a:xfrm>
          <a:off x="0" y="909523"/>
          <a:ext cx="2786335" cy="1293098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Субвенция с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районного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бюджета</a:t>
          </a:r>
          <a:endParaRPr lang="ru-RU" sz="1400" kern="1200" dirty="0"/>
        </a:p>
      </dsp:txBody>
      <dsp:txXfrm>
        <a:off x="37874" y="947397"/>
        <a:ext cx="2710587" cy="1217350"/>
      </dsp:txXfrm>
    </dsp:sp>
    <dsp:sp modelId="{8CB0A9C5-4771-43F0-B33A-60EE98EAD358}">
      <dsp:nvSpPr>
        <dsp:cNvPr id="0" name=""/>
        <dsp:cNvSpPr/>
      </dsp:nvSpPr>
      <dsp:spPr>
        <a:xfrm rot="16946612">
          <a:off x="4128831" y="1042488"/>
          <a:ext cx="833990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bg2">
            <a:lumMod val="2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189B87-4C16-4ADF-AF94-BFA6C131C96A}">
      <dsp:nvSpPr>
        <dsp:cNvPr id="0" name=""/>
        <dsp:cNvSpPr/>
      </dsp:nvSpPr>
      <dsp:spPr>
        <a:xfrm>
          <a:off x="3287116" y="0"/>
          <a:ext cx="2690079" cy="1247486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>
              <a:latin typeface="Calibri"/>
            </a:rPr>
            <a:t>Налоговые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0" u="none" strike="noStrike" kern="1200" baseline="0" dirty="0" err="1">
              <a:latin typeface="Calibri"/>
            </a:rPr>
            <a:t>Поступлени</a:t>
          </a:r>
          <a:endParaRPr lang="ru-RU" sz="1400" kern="1200" dirty="0"/>
        </a:p>
      </dsp:txBody>
      <dsp:txXfrm>
        <a:off x="3323654" y="36538"/>
        <a:ext cx="2617003" cy="1174410"/>
      </dsp:txXfrm>
    </dsp:sp>
    <dsp:sp modelId="{37FE8CFB-9C27-4B3B-A164-DA1D134133B7}">
      <dsp:nvSpPr>
        <dsp:cNvPr id="0" name=""/>
        <dsp:cNvSpPr/>
      </dsp:nvSpPr>
      <dsp:spPr>
        <a:xfrm rot="704171">
          <a:off x="5120651" y="2539274"/>
          <a:ext cx="2231018" cy="633267"/>
        </a:xfrm>
        <a:prstGeom prst="leftArrow">
          <a:avLst>
            <a:gd name="adj1" fmla="val 60000"/>
            <a:gd name="adj2" fmla="val 50000"/>
          </a:avLst>
        </a:prstGeom>
        <a:solidFill>
          <a:schemeClr val="tx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35D66-4B2C-4DD8-B7C2-E238A6E83F4A}">
      <dsp:nvSpPr>
        <dsp:cNvPr id="0" name=""/>
        <dsp:cNvSpPr/>
      </dsp:nvSpPr>
      <dsp:spPr>
        <a:xfrm>
          <a:off x="6272903" y="2238451"/>
          <a:ext cx="2110892" cy="16887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/>
            <a:t>Неналоговые поступления</a:t>
          </a:r>
        </a:p>
      </dsp:txBody>
      <dsp:txXfrm>
        <a:off x="6322364" y="2287912"/>
        <a:ext cx="2011970" cy="1589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28910C-E250-4455-9D6E-E9F55B4AA737}">
      <dsp:nvSpPr>
        <dsp:cNvPr id="0" name=""/>
        <dsp:cNvSpPr/>
      </dsp:nvSpPr>
      <dsp:spPr>
        <a:xfrm rot="5400000">
          <a:off x="-198932" y="199489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>
              <a:latin typeface="Arial" pitchFamily="34" charset="0"/>
              <a:cs typeface="Arial" pitchFamily="34" charset="0"/>
            </a:rPr>
            <a:t>1</a:t>
          </a:r>
          <a:endParaRPr lang="ru-RU" sz="27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464733"/>
        <a:ext cx="928351" cy="397865"/>
      </dsp:txXfrm>
    </dsp:sp>
    <dsp:sp modelId="{CDF22A8E-4A77-4ACA-AA7F-D42CD31A674E}">
      <dsp:nvSpPr>
        <dsp:cNvPr id="0" name=""/>
        <dsp:cNvSpPr/>
      </dsp:nvSpPr>
      <dsp:spPr>
        <a:xfrm rot="5400000">
          <a:off x="4335818" y="-3415440"/>
          <a:ext cx="862040" cy="7787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Arial" pitchFamily="34" charset="0"/>
              <a:cs typeface="Arial" pitchFamily="34" charset="0"/>
            </a:rPr>
            <a:t>Обеспечение деятельности аппарата акима  51 804,0 </a:t>
          </a:r>
          <a:r>
            <a:rPr lang="ru-RU" sz="1400" kern="1200" dirty="0" err="1">
              <a:latin typeface="Arial" pitchFamily="34" charset="0"/>
              <a:cs typeface="Arial" pitchFamily="34" charset="0"/>
            </a:rPr>
            <a:t>тыс.тенге</a:t>
          </a:r>
          <a:endParaRPr lang="ru-RU" sz="1400" kern="1200" dirty="0">
            <a:latin typeface="Arial" pitchFamily="34" charset="0"/>
            <a:cs typeface="Arial" pitchFamily="34" charset="0"/>
          </a:endParaRPr>
        </a:p>
      </dsp:txBody>
      <dsp:txXfrm rot="-5400000">
        <a:off x="873297" y="89162"/>
        <a:ext cx="7745003" cy="777878"/>
      </dsp:txXfrm>
    </dsp:sp>
    <dsp:sp modelId="{E22949EC-F9B4-43BE-AA5C-ED943F747F30}">
      <dsp:nvSpPr>
        <dsp:cNvPr id="0" name=""/>
        <dsp:cNvSpPr/>
      </dsp:nvSpPr>
      <dsp:spPr>
        <a:xfrm rot="5400000">
          <a:off x="-198932" y="1327441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 dirty="0">
            <a:latin typeface="Arial" pitchFamily="34" charset="0"/>
            <a:cs typeface="Arial" pitchFamily="34" charset="0"/>
          </a:endParaRPr>
        </a:p>
      </dsp:txBody>
      <dsp:txXfrm rot="-5400000">
        <a:off x="1" y="1592685"/>
        <a:ext cx="928351" cy="397865"/>
      </dsp:txXfrm>
    </dsp:sp>
    <dsp:sp modelId="{60C5AEBC-22B5-4CB0-AF24-29C9A6B30A2A}">
      <dsp:nvSpPr>
        <dsp:cNvPr id="0" name=""/>
        <dsp:cNvSpPr/>
      </dsp:nvSpPr>
      <dsp:spPr>
        <a:xfrm rot="5400000">
          <a:off x="4390873" y="-2334012"/>
          <a:ext cx="862040" cy="778708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жилищно-коммунальное хозяйство 4 925,0 тыс. тенге </a:t>
          </a:r>
        </a:p>
      </dsp:txBody>
      <dsp:txXfrm rot="-5400000">
        <a:off x="928352" y="1170590"/>
        <a:ext cx="7745003" cy="777878"/>
      </dsp:txXfrm>
    </dsp:sp>
    <dsp:sp modelId="{7B52EF86-435D-4A04-8C6C-F4507C01AF1C}">
      <dsp:nvSpPr>
        <dsp:cNvPr id="0" name=""/>
        <dsp:cNvSpPr/>
      </dsp:nvSpPr>
      <dsp:spPr>
        <a:xfrm rot="5400000">
          <a:off x="-198932" y="2455394"/>
          <a:ext cx="1326216" cy="92835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>
              <a:latin typeface="Arial" pitchFamily="34" charset="0"/>
              <a:cs typeface="Arial" pitchFamily="34" charset="0"/>
            </a:rPr>
            <a:t>7</a:t>
          </a:r>
        </a:p>
      </dsp:txBody>
      <dsp:txXfrm rot="-5400000">
        <a:off x="1" y="2720638"/>
        <a:ext cx="928351" cy="397865"/>
      </dsp:txXfrm>
    </dsp:sp>
    <dsp:sp modelId="{683B5ADA-9358-4333-BF1A-49D7A327A4CD}">
      <dsp:nvSpPr>
        <dsp:cNvPr id="0" name=""/>
        <dsp:cNvSpPr/>
      </dsp:nvSpPr>
      <dsp:spPr>
        <a:xfrm rot="5400000">
          <a:off x="4394027" y="-1273447"/>
          <a:ext cx="862040" cy="778077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Транспорт и коммуникации: обеспечение функционирования автомобильных дорог         1 848,0  тыс.тенге</a:t>
          </a:r>
        </a:p>
      </dsp:txBody>
      <dsp:txXfrm rot="-5400000">
        <a:off x="934660" y="2228001"/>
        <a:ext cx="7738695" cy="7778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D1291-55E2-4B3E-AAED-C60EED92927C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F2F6B-9DD8-444D-9732-682405B27E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24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F2F6B-9DD8-444D-9732-682405B27E6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+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0F2F6B-9DD8-444D-9732-682405B27E6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13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265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45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821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091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67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892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9655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23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3114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837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8208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60714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104265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9669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263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438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606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2214554"/>
            <a:ext cx="7851648" cy="3357586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ГРАЖДАНСКИЙ БЮДЖЕТ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села Ольгинка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НА 2026-2028 гг. </a:t>
            </a:r>
            <a:br>
              <a:rPr lang="ru-RU" dirty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Рисунок 3" descr="pavlodar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30530" y="-1351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000109"/>
            <a:ext cx="9144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Уважаемые жители района!</a:t>
            </a:r>
            <a:endParaRPr kumimoji="0" lang="ru-RU" sz="28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Вашему вниманию представлен гражданский бюджет</a:t>
            </a:r>
            <a:r>
              <a:rPr kumimoji="0" lang="ru-RU" sz="2200" b="0" i="0" u="none" strike="noStrike" cap="none" normalizeH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села Ольгинка на 20</a:t>
            </a: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26</a:t>
            </a: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-2028 годы, который содержит информацию об основных показателях бюджета сельского округа, параметрах его формирования и направлениях расходования бюджетных средств.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Данный документ включает следующие разделы: 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- поступления и расходы бюджета сельского округа.</a:t>
            </a:r>
          </a:p>
          <a:p>
            <a:pPr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latin typeface="Arial" pitchFamily="34" charset="0"/>
                <a:ea typeface="Times New Roman" pitchFamily="18" charset="0"/>
                <a:cs typeface="Arial" pitchFamily="34" charset="0"/>
              </a:rPr>
              <a:t>Бюджет сельского округа на 2026-2028 годы сформирован в соответствии  с Бюджетным и Налоговым кодексами Республики Казахстан и утвержден решением сессии районного маслихата от  19 декабря 2025 года № 40/339 «О бюджете села Ольгинка на 2026-2028гг».</a:t>
            </a:r>
            <a:endParaRPr lang="ru-RU" dirty="0"/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	</a:t>
            </a:r>
            <a:endParaRPr kumimoji="0" lang="ru-RU" sz="2200" b="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4"/>
          <p:cNvSpPr>
            <a:spLocks noChangeArrowheads="1"/>
          </p:cNvSpPr>
          <p:nvPr/>
        </p:nvSpPr>
        <p:spPr bwMode="auto">
          <a:xfrm>
            <a:off x="1258888" y="404813"/>
            <a:ext cx="7156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СХЕМА БЮДЖЕТНОГО ПРОЦЕССА</a:t>
            </a:r>
          </a:p>
        </p:txBody>
      </p:sp>
      <p:sp>
        <p:nvSpPr>
          <p:cNvPr id="6148" name="Прямоугольник 16"/>
          <p:cNvSpPr>
            <a:spLocks noChangeArrowheads="1"/>
          </p:cNvSpPr>
          <p:nvPr/>
        </p:nvSpPr>
        <p:spPr bwMode="auto">
          <a:xfrm>
            <a:off x="714348" y="3929066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проекта  бюджета и внесение его на рассмотрение районного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до 15 октября</a:t>
            </a:r>
          </a:p>
          <a:p>
            <a:pPr algn="ctr" defTabSz="615950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49" name="Прямоугольник 16"/>
          <p:cNvSpPr>
            <a:spLocks noChangeArrowheads="1"/>
          </p:cNvSpPr>
          <p:nvPr/>
        </p:nvSpPr>
        <p:spPr bwMode="auto">
          <a:xfrm>
            <a:off x="714348" y="5214950"/>
            <a:ext cx="3167062" cy="8309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маслихатом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районного бюджета на трехлетний период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не позднее 2-недельного срока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после утверждения районного бюджета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0" name="Прямоугольник 16"/>
          <p:cNvSpPr>
            <a:spLocks noChangeArrowheads="1"/>
          </p:cNvSpPr>
          <p:nvPr/>
        </p:nvSpPr>
        <p:spPr bwMode="auto">
          <a:xfrm>
            <a:off x="714348" y="2214554"/>
            <a:ext cx="3095625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бюджетной заявки, проектов бюджетных программ , подготовка заключений и их передача на рассмотрение районной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бюджетной комиссии</a:t>
            </a:r>
          </a:p>
        </p:txBody>
      </p:sp>
      <p:sp>
        <p:nvSpPr>
          <p:cNvPr id="6151" name="Rectangle 21"/>
          <p:cNvSpPr>
            <a:spLocks noChangeArrowheads="1"/>
          </p:cNvSpPr>
          <p:nvPr/>
        </p:nvSpPr>
        <p:spPr bwMode="auto">
          <a:xfrm>
            <a:off x="323850" y="1052513"/>
            <a:ext cx="3816350" cy="720725"/>
          </a:xfrm>
          <a:prstGeom prst="flowChartAlternateProcess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РАЗРАБОТКА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аппарат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села)</a:t>
            </a:r>
          </a:p>
        </p:txBody>
      </p:sp>
      <p:sp>
        <p:nvSpPr>
          <p:cNvPr id="6152" name="Rectangle 22"/>
          <p:cNvSpPr>
            <a:spLocks noChangeArrowheads="1"/>
          </p:cNvSpPr>
          <p:nvPr/>
        </p:nvSpPr>
        <p:spPr bwMode="auto">
          <a:xfrm>
            <a:off x="4859338" y="1052513"/>
            <a:ext cx="3816350" cy="72072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ctr"/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ИСПОЛНЕНИЕ БЮДЖЕТА</a:t>
            </a:r>
          </a:p>
          <a:p>
            <a:pPr algn="ctr"/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(уполномоченный орган – аппарат </a:t>
            </a:r>
            <a:r>
              <a:rPr lang="ru-RU" sz="1200" i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акима</a:t>
            </a:r>
            <a:r>
              <a:rPr lang="ru-RU" sz="1200" i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села)</a:t>
            </a:r>
          </a:p>
          <a:p>
            <a:pPr algn="ctr"/>
            <a:endParaRPr lang="ru-RU" sz="12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3" name="AutoShape 23"/>
          <p:cNvSpPr>
            <a:spLocks noChangeArrowheads="1"/>
          </p:cNvSpPr>
          <p:nvPr/>
        </p:nvSpPr>
        <p:spPr bwMode="auto">
          <a:xfrm>
            <a:off x="2051050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5" name="AutoShape 27"/>
          <p:cNvSpPr>
            <a:spLocks noChangeArrowheads="1"/>
          </p:cNvSpPr>
          <p:nvPr/>
        </p:nvSpPr>
        <p:spPr bwMode="auto">
          <a:xfrm>
            <a:off x="2071670" y="3500438"/>
            <a:ext cx="431800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6" name="AutoShape 39"/>
          <p:cNvSpPr>
            <a:spLocks noChangeArrowheads="1"/>
          </p:cNvSpPr>
          <p:nvPr/>
        </p:nvSpPr>
        <p:spPr bwMode="auto">
          <a:xfrm>
            <a:off x="2071670" y="4786323"/>
            <a:ext cx="503237" cy="357190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7" name="Прямоугольник 16"/>
          <p:cNvSpPr>
            <a:spLocks noChangeArrowheads="1"/>
          </p:cNvSpPr>
          <p:nvPr/>
        </p:nvSpPr>
        <p:spPr bwMode="auto">
          <a:xfrm>
            <a:off x="5148263" y="2133600"/>
            <a:ext cx="3240087" cy="649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Формирование и утверждение сводного плана поступлений и финансирования по платежам и обязательствам</a:t>
            </a:r>
            <a:endParaRPr lang="ru-RU" sz="11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8" name="AutoShape 41"/>
          <p:cNvSpPr>
            <a:spLocks noChangeArrowheads="1"/>
          </p:cNvSpPr>
          <p:nvPr/>
        </p:nvSpPr>
        <p:spPr bwMode="auto">
          <a:xfrm>
            <a:off x="6569075" y="1773238"/>
            <a:ext cx="431800" cy="360362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59" name="Прямоугольник 16"/>
          <p:cNvSpPr>
            <a:spLocks noChangeArrowheads="1"/>
          </p:cNvSpPr>
          <p:nvPr/>
        </p:nvSpPr>
        <p:spPr bwMode="auto">
          <a:xfrm>
            <a:off x="5214942" y="3143248"/>
            <a:ext cx="3240088" cy="649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комплекса мероприятий по исполнению районного бюджета </a:t>
            </a:r>
          </a:p>
          <a:p>
            <a:pPr algn="ctr" defTabSz="615950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течение финансового года</a:t>
            </a:r>
          </a:p>
        </p:txBody>
      </p:sp>
      <p:sp>
        <p:nvSpPr>
          <p:cNvPr id="6160" name="Прямоугольник 16"/>
          <p:cNvSpPr>
            <a:spLocks noChangeArrowheads="1"/>
          </p:cNvSpPr>
          <p:nvPr/>
        </p:nvSpPr>
        <p:spPr bwMode="auto">
          <a:xfrm>
            <a:off x="5219700" y="4221163"/>
            <a:ext cx="3211513" cy="1014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Проведение бюджетного мониторинга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и оценки эффективности управления бюджетными средствами, 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составление </a:t>
            </a:r>
            <a:r>
              <a:rPr lang="ru-RU" sz="1200" b="1">
                <a:solidFill>
                  <a:schemeClr val="tx1">
                    <a:lumMod val="95000"/>
                    <a:lumOff val="5000"/>
                  </a:schemeClr>
                </a:solidFill>
              </a:rPr>
              <a:t>ежемесячных</a:t>
            </a:r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отчетов</a:t>
            </a:r>
          </a:p>
          <a:p>
            <a:pPr algn="ctr" defTabSz="615950"/>
            <a:r>
              <a:rPr lang="ru-RU" sz="1200">
                <a:solidFill>
                  <a:schemeClr val="tx1">
                    <a:lumMod val="95000"/>
                    <a:lumOff val="5000"/>
                  </a:schemeClr>
                </a:solidFill>
              </a:rPr>
              <a:t> об исполнении бюджета  </a:t>
            </a:r>
          </a:p>
        </p:txBody>
      </p:sp>
      <p:sp>
        <p:nvSpPr>
          <p:cNvPr id="6161" name="Прямоугольник 16"/>
          <p:cNvSpPr>
            <a:spLocks noChangeArrowheads="1"/>
          </p:cNvSpPr>
          <p:nvPr/>
        </p:nvSpPr>
        <p:spPr bwMode="auto">
          <a:xfrm>
            <a:off x="5219700" y="5516563"/>
            <a:ext cx="3240088" cy="10156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15" tIns="45708" rIns="91415" bIns="45708">
            <a:spAutoFit/>
          </a:bodyPr>
          <a:lstStyle/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Предоставление в районный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маслихат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годового отчета об исполнении районного бюджета за отчетный финансовый год          </a:t>
            </a:r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до 1 марта текущего года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его </a:t>
            </a:r>
          </a:p>
          <a:p>
            <a:pPr algn="ctr" defTabSz="615950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утверждение</a:t>
            </a:r>
          </a:p>
        </p:txBody>
      </p:sp>
      <p:sp>
        <p:nvSpPr>
          <p:cNvPr id="6162" name="AutoShape 46"/>
          <p:cNvSpPr>
            <a:spLocks noChangeArrowheads="1"/>
          </p:cNvSpPr>
          <p:nvPr/>
        </p:nvSpPr>
        <p:spPr bwMode="auto">
          <a:xfrm>
            <a:off x="6588125" y="27813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3" name="AutoShape 47"/>
          <p:cNvSpPr>
            <a:spLocks noChangeArrowheads="1"/>
          </p:cNvSpPr>
          <p:nvPr/>
        </p:nvSpPr>
        <p:spPr bwMode="auto">
          <a:xfrm>
            <a:off x="6659563" y="5229225"/>
            <a:ext cx="431800" cy="287338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4" name="AutoShape 48"/>
          <p:cNvSpPr>
            <a:spLocks noChangeArrowheads="1"/>
          </p:cNvSpPr>
          <p:nvPr/>
        </p:nvSpPr>
        <p:spPr bwMode="auto">
          <a:xfrm>
            <a:off x="6588125" y="3860800"/>
            <a:ext cx="431800" cy="360363"/>
          </a:xfrm>
          <a:prstGeom prst="downArrow">
            <a:avLst>
              <a:gd name="adj1" fmla="val 50000"/>
              <a:gd name="adj2" fmla="val 25000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165" name="AutoShape 49"/>
          <p:cNvSpPr>
            <a:spLocks noChangeArrowheads="1"/>
          </p:cNvSpPr>
          <p:nvPr/>
        </p:nvSpPr>
        <p:spPr bwMode="auto">
          <a:xfrm>
            <a:off x="4140200" y="1268413"/>
            <a:ext cx="719138" cy="288925"/>
          </a:xfrm>
          <a:prstGeom prst="rightArrow">
            <a:avLst>
              <a:gd name="adj1" fmla="val 50000"/>
              <a:gd name="adj2" fmla="val 62225"/>
            </a:avLst>
          </a:prstGeom>
          <a:ln>
            <a:headEnd/>
            <a:tailEnd/>
          </a:ln>
          <a:effectLst>
            <a:innerShdw blurRad="114300">
              <a:prstClr val="black"/>
            </a:innerShd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298408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Бюджет села на 2026-2028 годы (тыс. тенге)</a:t>
            </a:r>
            <a:b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	Бюджет села –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8659841"/>
              </p:ext>
            </p:extLst>
          </p:nvPr>
        </p:nvGraphicFramePr>
        <p:xfrm>
          <a:off x="467544" y="1703072"/>
          <a:ext cx="8229600" cy="4870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Поступления бюджета района</a:t>
            </a:r>
            <a:r>
              <a:rPr lang="ru-RU" dirty="0"/>
              <a:t>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77694356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9058000"/>
              </p:ext>
            </p:extLst>
          </p:nvPr>
        </p:nvGraphicFramePr>
        <p:xfrm>
          <a:off x="755576" y="1628800"/>
          <a:ext cx="7416824" cy="3977670"/>
        </p:xfrm>
        <a:graphic>
          <a:graphicData uri="http://schemas.openxmlformats.org/drawingml/2006/table">
            <a:tbl>
              <a:tblPr/>
              <a:tblGrid>
                <a:gridCol w="4052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3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0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9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8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2028год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569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- всего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58 163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59 997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61 242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95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i="1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b="1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900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Налоговые поступления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00275" algn="l"/>
                        </a:tabLs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14 409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14 350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15 400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9184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Неналоговые поступления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435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252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265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от продажи основного</a:t>
                      </a:r>
                      <a:r>
                        <a:rPr lang="ru-RU" sz="1800" baseline="0" dirty="0">
                          <a:latin typeface="Times New Roman"/>
                          <a:ea typeface="Times New Roman"/>
                          <a:cs typeface="Times New Roman"/>
                        </a:rPr>
                        <a:t> капитала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2811731"/>
                  </a:ext>
                </a:extLst>
              </a:tr>
              <a:tr h="4485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Поступления трансфертов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43 319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45 395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45 577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26598" y="285728"/>
            <a:ext cx="577639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Структура поступлений бюджета села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2026-2028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годы (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тыс</a:t>
            </a: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тенге)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759959"/>
              </p:ext>
            </p:extLst>
          </p:nvPr>
        </p:nvGraphicFramePr>
        <p:xfrm>
          <a:off x="755576" y="1196752"/>
          <a:ext cx="7073278" cy="2696205"/>
        </p:xfrm>
        <a:graphic>
          <a:graphicData uri="http://schemas.openxmlformats.org/drawingml/2006/table">
            <a:tbl>
              <a:tblPr/>
              <a:tblGrid>
                <a:gridCol w="3785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6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4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4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6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2026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2027 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2028год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>
                          <a:latin typeface="Times New Roman"/>
                          <a:ea typeface="Times New Roman"/>
                          <a:cs typeface="Times New Roman"/>
                        </a:rPr>
                        <a:t>РАСХОДЫ - всего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58 577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59 997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200275" algn="l"/>
                        </a:tabLst>
                        <a:defRPr/>
                      </a:pPr>
                      <a:r>
                        <a:rPr lang="ru-RU" sz="1800" b="1" i="1" dirty="0">
                          <a:latin typeface="Times New Roman"/>
                          <a:ea typeface="Times New Roman"/>
                          <a:cs typeface="Times New Roman"/>
                        </a:rPr>
                        <a:t>61 242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Государственные услуги общего характера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51 804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53 359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54 271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3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Жилищно-коммунальное хозяйство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4 925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4 908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5 154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Транспорт и коммуникации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1 848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1 730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1 817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6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latin typeface="Times New Roman"/>
                          <a:ea typeface="Times New Roman"/>
                          <a:cs typeface="Times New Roman"/>
                        </a:rPr>
                        <a:t>Прочие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2096098" y="357166"/>
            <a:ext cx="462088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kumimoji="0" lang="ru-RU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</a:t>
            </a:r>
            <a:r>
              <a:rPr lang="ru-RU" sz="22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села 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/тыс. тенге/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96020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Удельный вес по сферам </a:t>
            </a:r>
            <a:br>
              <a:rPr lang="ru-RU" sz="3200" dirty="0"/>
            </a:br>
            <a:r>
              <a:rPr lang="ru-RU" sz="3200" dirty="0"/>
              <a:t>бюджета сельского округа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5688110"/>
              </p:ext>
            </p:extLst>
          </p:nvPr>
        </p:nvGraphicFramePr>
        <p:xfrm>
          <a:off x="323528" y="476672"/>
          <a:ext cx="7560840" cy="5857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359663390"/>
              </p:ext>
            </p:extLst>
          </p:nvPr>
        </p:nvGraphicFramePr>
        <p:xfrm>
          <a:off x="1331640" y="1988840"/>
          <a:ext cx="6096000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907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r>
              <a:rPr lang="ru-RU" sz="24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Расходы бюджета села по сферам</a:t>
            </a:r>
            <a:r>
              <a:rPr kumimoji="0" lang="ru-RU" sz="24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544348434"/>
              </p:ext>
            </p:extLst>
          </p:nvPr>
        </p:nvGraphicFramePr>
        <p:xfrm>
          <a:off x="269876" y="1124744"/>
          <a:ext cx="8715436" cy="358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874904" y="4699290"/>
            <a:ext cx="8120117" cy="477194"/>
          </a:xfrm>
          <a:prstGeom prst="rect">
            <a:avLst/>
          </a:prstGeom>
          <a:scene3d>
            <a:camera prst="orthographicFront"/>
            <a:lightRig rig="chilly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0904" tIns="10795" rIns="10795" bIns="10795" numCol="1" spcCol="1270" anchor="ctr" anchorCtr="0">
            <a:noAutofit/>
          </a:bodyPr>
          <a:lstStyle/>
          <a:p>
            <a:pPr marL="0" lvl="1" algn="l" defTabSz="7556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1700" kern="1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634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857224" y="2000240"/>
            <a:ext cx="7643866" cy="2000264"/>
          </a:xfrm>
          <a:prstGeom prst="roundRect">
            <a:avLst/>
          </a:prstGeom>
          <a:solidFill>
            <a:schemeClr val="bg2">
              <a:lumMod val="9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dirty="0">
                <a:solidFill>
                  <a:schemeClr val="bg2">
                    <a:lumMod val="25000"/>
                  </a:schemeClr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5690</TotalTime>
  <Words>478</Words>
  <Application>Microsoft Office PowerPoint</Application>
  <PresentationFormat>Экран (4:3)</PresentationFormat>
  <Paragraphs>112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ГРАЖДАНСКИЙ БЮДЖЕТ села Ольгинка НА 2026-2028 гг.  </vt:lpstr>
      <vt:lpstr>Презентация PowerPoint</vt:lpstr>
      <vt:lpstr>Презентация PowerPoint</vt:lpstr>
      <vt:lpstr>Бюджет села на 2026-2028 годы (тыс. тенге)  Бюджет села – это централизованный денежный фонд, предназначенный для финансового обеспечения реализации задач и функций районных государственных органов, подведомственных им учреждений и реализации государственной политики, направленной на достижение конкретных результатов.</vt:lpstr>
      <vt:lpstr>Поступления бюджета района </vt:lpstr>
      <vt:lpstr>Презентация PowerPoint</vt:lpstr>
      <vt:lpstr>Презентация PowerPoint</vt:lpstr>
      <vt:lpstr>Удельный вес по сферам  бюджета сельского округа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267</cp:revision>
  <cp:lastPrinted>2018-02-01T04:54:16Z</cp:lastPrinted>
  <dcterms:created xsi:type="dcterms:W3CDTF">2016-01-18T05:29:55Z</dcterms:created>
  <dcterms:modified xsi:type="dcterms:W3CDTF">2026-10-19T08:22:37Z</dcterms:modified>
</cp:coreProperties>
</file>