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5" r:id="rId2"/>
    <p:sldId id="276" r:id="rId3"/>
    <p:sldId id="277" r:id="rId4"/>
    <p:sldId id="258" r:id="rId5"/>
    <p:sldId id="259" r:id="rId6"/>
    <p:sldId id="260" r:id="rId7"/>
    <p:sldId id="274" r:id="rId8"/>
    <p:sldId id="264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10/27/2026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54954" y="1447801"/>
            <a:ext cx="10229325" cy="2413000"/>
          </a:xfrm>
        </p:spPr>
        <p:txBody>
          <a:bodyPr/>
          <a:lstStyle/>
          <a:p>
            <a:pPr algn="ctr"/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«Ақсу </a:t>
            </a:r>
            <a:r>
              <a:rPr lang="ru-RU" sz="4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қаласы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әкімінің аппараты</a:t>
            </a:r>
            <a:r>
              <a:rPr lang="ru-RU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ММ </a:t>
            </a:r>
            <a:r>
              <a:rPr lang="ru-RU" sz="4400" dirty="0" err="1">
                <a:latin typeface="Arial" panose="020B0604020202020204" pitchFamily="34" charset="0"/>
                <a:cs typeface="Arial" panose="020B0604020202020204" pitchFamily="34" charset="0"/>
              </a:rPr>
              <a:t>азаматтық бюджеті</a:t>
            </a:r>
            <a:endParaRPr lang="ru-RU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жылдарға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 арналған нақтыланған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202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7916" y="1257808"/>
            <a:ext cx="11237976" cy="3778786"/>
          </a:xfrm>
        </p:spPr>
        <p:txBody>
          <a:bodyPr/>
          <a:lstStyle/>
          <a:p>
            <a:pPr algn="ctr"/>
            <a:r>
              <a:rPr lang="kk-KZ" sz="2800" dirty="0" smtClean="0"/>
              <a:t>Назарларыңызға Ақсу қалалық мәслихатының шешімімен бекітілген «Ақсу қаласы әкімінің аппараты» мемлекеттік мекемесінің 2026-2028 жылдарға арналған азаматтық бюджеті 2026 жылғы 5 қазан</a:t>
            </a:r>
            <a:r>
              <a:rPr lang="ru-RU" sz="2800" dirty="0" smtClean="0"/>
              <a:t> </a:t>
            </a:r>
            <a:r>
              <a:rPr lang="kk-KZ" sz="2800" dirty="0" smtClean="0"/>
              <a:t>№ 245/43 "2026-2028 жылдарға арналған Ақсу қаласының бюджеті туралы“ ұсынылады</a:t>
            </a:r>
            <a:r>
              <a:rPr lang="ru-RU" sz="2800" dirty="0" smtClean="0"/>
              <a:t>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46111" y="210312"/>
            <a:ext cx="9404723" cy="8656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Құрметті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қала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тұрғындары</a:t>
            </a: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56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799" y="1430342"/>
            <a:ext cx="10961163" cy="4340352"/>
          </a:xfrm>
        </p:spPr>
        <p:txBody>
          <a:bodyPr/>
          <a:lstStyle/>
          <a:p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органның негізгі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фукциялары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/>
              <a:t>қала әкімінің қалалық мәслихат депутаттарымен</a:t>
            </a:r>
            <a:r>
              <a:rPr lang="ru-RU" sz="2400" dirty="0" smtClean="0"/>
              <a:t> </a:t>
            </a:r>
            <a:r>
              <a:rPr lang="ru-RU" sz="2400" dirty="0" err="1" smtClean="0"/>
              <a:t>өзара әрекетін қамтамасыз етеді</a:t>
            </a:r>
            <a:r>
              <a:rPr lang="ru-RU" sz="2400" dirty="0" smtClean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/>
              <a:t> </a:t>
            </a:r>
            <a:r>
              <a:rPr lang="ru-RU" sz="2400" dirty="0" err="1" smtClean="0"/>
              <a:t>қалалық бағдарламаларды, іс-шараларды</a:t>
            </a:r>
            <a:r>
              <a:rPr lang="ru-RU" sz="2400" dirty="0" smtClean="0"/>
              <a:t> </a:t>
            </a:r>
            <a:r>
              <a:rPr lang="ru-RU" sz="2400" dirty="0" err="1" smtClean="0"/>
              <a:t>дайындауға қатысады және олардың орындалуына</a:t>
            </a:r>
            <a:r>
              <a:rPr lang="ru-RU" sz="2400" dirty="0" smtClean="0"/>
              <a:t> </a:t>
            </a:r>
            <a:r>
              <a:rPr lang="ru-RU" sz="2400" dirty="0" err="1" smtClean="0"/>
              <a:t>бақылауды жүзеге асырады</a:t>
            </a:r>
            <a:r>
              <a:rPr lang="ru-RU" sz="2400" dirty="0" smtClean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/>
              <a:t> </a:t>
            </a:r>
            <a:r>
              <a:rPr lang="ru-RU" sz="2400" dirty="0" err="1" smtClean="0"/>
              <a:t>қала әкімінің селолық округтер</a:t>
            </a:r>
            <a:r>
              <a:rPr lang="ru-RU" sz="2400" dirty="0" smtClean="0"/>
              <a:t> </a:t>
            </a:r>
            <a:r>
              <a:rPr lang="ru-RU" sz="2400" dirty="0" err="1" smtClean="0"/>
              <a:t>әкімдерімен өзара іс-әрекетін қамтамасыз етеді</a:t>
            </a:r>
            <a:r>
              <a:rPr lang="ru-RU" sz="2400" dirty="0" smtClean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/>
              <a:t> </a:t>
            </a:r>
            <a:r>
              <a:rPr lang="ru-RU" sz="2400" dirty="0" err="1" smtClean="0"/>
              <a:t>қала әкімі қызметінің ақпараттық-талдауды қамтамасыз етілуін</a:t>
            </a:r>
            <a:r>
              <a:rPr lang="ru-RU" sz="2400" dirty="0" smtClean="0"/>
              <a:t> </a:t>
            </a:r>
            <a:r>
              <a:rPr lang="ru-RU" sz="2400" dirty="0" err="1" smtClean="0"/>
              <a:t>жүзеге асырады</a:t>
            </a:r>
            <a:r>
              <a:rPr lang="ru-RU" sz="2400" dirty="0" smtClean="0"/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174701" y="1566099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198947" y="2546469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119085" y="3600682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167576" y="4689475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193852" y="5892910"/>
            <a:ext cx="350377" cy="27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83171" y="5680868"/>
            <a:ext cx="109307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/>
              <a:t>қала әкімдігі </a:t>
            </a:r>
            <a:r>
              <a:rPr lang="ru-RU" sz="2400" dirty="0" smtClean="0"/>
              <a:t>мен </a:t>
            </a:r>
            <a:r>
              <a:rPr lang="ru-RU" sz="2400" dirty="0" err="1" smtClean="0"/>
              <a:t>әкімі қызметінің құқықтық қамтамасыз етілуін</a:t>
            </a:r>
            <a:r>
              <a:rPr lang="ru-RU" sz="2400" dirty="0" smtClean="0"/>
              <a:t> </a:t>
            </a:r>
            <a:r>
              <a:rPr lang="ru-RU" sz="2400" dirty="0" err="1" smtClean="0"/>
              <a:t>жүзеге асырады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95420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9356247"/>
              </p:ext>
            </p:extLst>
          </p:nvPr>
        </p:nvGraphicFramePr>
        <p:xfrm>
          <a:off x="-2" y="1342239"/>
          <a:ext cx="12192002" cy="3031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40363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011845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011845">
                  <a:extLst>
                    <a:ext uri="{9D8B030D-6E8A-4147-A177-3AD203B41FA5}">
                      <a16:colId xmlns:a16="http://schemas.microsoft.com/office/drawing/2014/main" val="2022952019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435097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бағдарламалар атауы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 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6250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78224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b="1" dirty="0" smtClean="0">
                          <a:latin typeface="Arial" pitchFamily="34" charset="0"/>
                          <a:cs typeface="Arial" pitchFamily="34" charset="0"/>
                        </a:rPr>
                        <a:t>Аудан (облыстық маңызы бар қала) әкімінің қызметін қамтамасыз ету бойынша қызметтер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278,92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278,92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377,883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381,836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420,02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505029">
                <a:tc>
                  <a:txBody>
                    <a:bodyPr/>
                    <a:lstStyle/>
                    <a:p>
                      <a:r>
                        <a:rPr lang="ru-RU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 есебінен</a:t>
                      </a:r>
                      <a:endParaRPr lang="ru-RU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ru-RU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ru-RU" sz="18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 бюджеттен</a:t>
                      </a:r>
                      <a:r>
                        <a:rPr lang="ru-RU" sz="18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r>
                        <a:rPr lang="ru-RU" sz="18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80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278,79</a:t>
                      </a:r>
                    </a:p>
                    <a:p>
                      <a:pPr algn="ctr"/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0,13</a:t>
                      </a:r>
                      <a:endParaRPr lang="ru-RU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278,78</a:t>
                      </a:r>
                    </a:p>
                    <a:p>
                      <a:pPr algn="ctr"/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0,14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377,883</a:t>
                      </a:r>
                      <a:endParaRPr lang="ru-RU" b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381,836</a:t>
                      </a:r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  <a:endParaRPr lang="ru-RU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420,02</a:t>
                      </a:r>
                    </a:p>
                    <a:p>
                      <a:pPr algn="ctr"/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b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03383" y="886807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млн.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теңге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7789" y="4218644"/>
            <a:ext cx="1219200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бағдарламаның мақсаты: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Өзіне жүктелген функцияларды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барынша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тиімді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орындауға қол жеткізу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үшін қала әкімі аппаратының қызметін қамтамасыз ету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бағдарламаның міндеттері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kk-KZ" b="1" dirty="0" smtClean="0">
                <a:latin typeface="Arial" panose="020B0604020202020204" pitchFamily="34" charset="0"/>
                <a:cs typeface="Arial" panose="020B0604020202020204" pitchFamily="34" charset="0"/>
              </a:rPr>
              <a:t>Қ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ала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әкімі аппаратының қызметін қамтамасыз ету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" y="601720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Arial" pitchFamily="34" charset="0"/>
                <a:cs typeface="Arial" pitchFamily="34" charset="0"/>
              </a:rPr>
              <a:t>Бюджеттік бағдарламаның соңғы нәтижелері</a:t>
            </a:r>
            <a:r>
              <a:rPr lang="kk-KZ" dirty="0" smtClean="0"/>
              <a:t>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органның аппаратын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қамтамасыз ету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Заголовок 1"/>
          <p:cNvSpPr txBox="1">
            <a:spLocks noGrp="1"/>
          </p:cNvSpPr>
          <p:nvPr>
            <p:ph type="title"/>
          </p:nvPr>
        </p:nvSpPr>
        <p:spPr>
          <a:xfrm>
            <a:off x="646111" y="0"/>
            <a:ext cx="9404723" cy="13137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жүзеге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асыратын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бағдарламалар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326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4774"/>
            <a:ext cx="12469091" cy="835375"/>
          </a:xfrm>
        </p:spPr>
        <p:txBody>
          <a:bodyPr/>
          <a:lstStyle/>
          <a:p>
            <a:r>
              <a:rPr lang="ru-RU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5022777"/>
              </p:ext>
            </p:extLst>
          </p:nvPr>
        </p:nvGraphicFramePr>
        <p:xfrm>
          <a:off x="-4" y="1240221"/>
          <a:ext cx="12192004" cy="4848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713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631485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258529">
                  <a:extLst>
                    <a:ext uri="{9D8B030D-6E8A-4147-A177-3AD203B41FA5}">
                      <a16:colId xmlns:a16="http://schemas.microsoft.com/office/drawing/2014/main" val="2809488021"/>
                    </a:ext>
                  </a:extLst>
                </a:gridCol>
                <a:gridCol w="755328">
                  <a:extLst>
                    <a:ext uri="{9D8B030D-6E8A-4147-A177-3AD203B41FA5}">
                      <a16:colId xmlns:a16="http://schemas.microsoft.com/office/drawing/2014/main" val="3111674266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539641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нәтиже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көрсеткіштері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 бірлігі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3546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815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әкімшілік қызметшілердің еңбекақы деңгейін арттыру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Азаматтық қызметшілерге, жергілікті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бюджет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қаражаты есебінен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ұсталатын ұйымдардың қызметкерлеріне еңбекақы төлеу жүйесінің жаңа моделіне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көшуге арналған төлемдерді қамтамасыз ету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адам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11562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Қала әкімі аппаратын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lang="ru-RU" sz="1600" b="0" i="0" u="none" strike="noStrike" baseline="0" dirty="0" err="1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 ету</a:t>
                      </a:r>
                      <a:r>
                        <a:rPr lang="ru-RU" sz="1600" b="0" i="0" u="none" strike="noStrike" baseline="0" dirty="0" smtClean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Азаматтық қызметшілерге және мемлекеттік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әкімшілік қызметшілерге еңбекақы төлеу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адам</a:t>
                      </a:r>
                      <a:endParaRPr lang="ru-RU" sz="16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959013"/>
                  </a:ext>
                </a:extLst>
              </a:tr>
              <a:tr h="9407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әкімшілік қызметшілерді қайта даярлау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және олардың біліктілігін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арттыру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адам</a:t>
                      </a:r>
                      <a:endParaRPr lang="ru-RU" sz="16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625090" y="147144"/>
            <a:ext cx="9404723" cy="11246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жүзеге асыратын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617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744894"/>
              </p:ext>
            </p:extLst>
          </p:nvPr>
        </p:nvGraphicFramePr>
        <p:xfrm>
          <a:off x="0" y="1021593"/>
          <a:ext cx="12192002" cy="3037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73445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395304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395304">
                  <a:extLst>
                    <a:ext uri="{9D8B030D-6E8A-4147-A177-3AD203B41FA5}">
                      <a16:colId xmlns:a16="http://schemas.microsoft.com/office/drawing/2014/main" val="2682096006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433581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бағдарламалар атауы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 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3539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028420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ru-RU" sz="20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органдардың күрделі шығыстары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48,39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42,99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5,794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27,56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019599"/>
                  </a:ext>
                </a:extLst>
              </a:tr>
              <a:tr h="1094636">
                <a:tc>
                  <a:txBody>
                    <a:bodyPr/>
                    <a:lstStyle/>
                    <a:p>
                      <a:r>
                        <a:rPr lang="ru-RU" sz="20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200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sz="20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 есебінен</a:t>
                      </a:r>
                      <a:endParaRPr lang="ru-RU" sz="2000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48,39</a:t>
                      </a:r>
                      <a:endParaRPr lang="ru-RU" sz="20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42,99</a:t>
                      </a:r>
                      <a:endParaRPr lang="ru-RU" sz="20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229,90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5,794</a:t>
                      </a:r>
                      <a:endParaRPr lang="ru-RU" sz="20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27,56</a:t>
                      </a:r>
                      <a:endParaRPr lang="ru-RU" sz="2000" b="0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49924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815736" y="598513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млн.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теңге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51338" y="0"/>
            <a:ext cx="9125923" cy="9564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жүзеге асыратын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4196366"/>
            <a:ext cx="1185566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бағдарламаның мақсаты: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органдарды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материалдық-техникалық жарақтандыру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бағдарламаның міндеттері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Мемлекеттік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функцияларды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сапалы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орындау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үшін жағдайлар жасау</a:t>
            </a:r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k-K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5813775"/>
            <a:ext cx="116769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latin typeface="Arial" pitchFamily="34" charset="0"/>
                <a:cs typeface="Arial" pitchFamily="34" charset="0"/>
              </a:rPr>
              <a:t>Бюджеттік бағдарламаның соңғы нәтижелері</a:t>
            </a:r>
            <a:r>
              <a:rPr lang="kk-KZ" dirty="0" smtClean="0"/>
              <a:t>: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Мемлекеттік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органға жағдай жасау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үшін аппаратты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материалдық-техникалық базамен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нығайту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231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5022777"/>
              </p:ext>
            </p:extLst>
          </p:nvPr>
        </p:nvGraphicFramePr>
        <p:xfrm>
          <a:off x="-1" y="1240221"/>
          <a:ext cx="12192001" cy="4646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712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246668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643345">
                  <a:extLst>
                    <a:ext uri="{9D8B030D-6E8A-4147-A177-3AD203B41FA5}">
                      <a16:colId xmlns:a16="http://schemas.microsoft.com/office/drawing/2014/main" val="2809488021"/>
                    </a:ext>
                  </a:extLst>
                </a:gridCol>
                <a:gridCol w="755328">
                  <a:extLst>
                    <a:ext uri="{9D8B030D-6E8A-4147-A177-3AD203B41FA5}">
                      <a16:colId xmlns:a16="http://schemas.microsoft.com/office/drawing/2014/main" val="3111674266"/>
                    </a:ext>
                  </a:extLst>
                </a:gridCol>
                <a:gridCol w="1678389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539641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нәтиже көрсеткіштері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 бірлігі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20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20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3546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911954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Үй-жайларды, ғимараттарды, құрылыстарды күрделі жөндеу, орындалған жұмыстар актісі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жұмыс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1798978"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Автомобиль,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Моноблоктар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мониторлар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креслолар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, диктофон,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жалаулар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шкафтар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стеллаждар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сатып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алу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r>
                        <a:rPr lang="ru-RU" sz="2000" dirty="0" err="1" smtClean="0">
                          <a:latin typeface="Arial" pitchFamily="34" charset="0"/>
                          <a:cs typeface="Arial" pitchFamily="34" charset="0"/>
                        </a:rPr>
                        <a:t>үстел, перделер</a:t>
                      </a:r>
                      <a:r>
                        <a:rPr lang="ru-RU" sz="2000" dirty="0" smtClean="0"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0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штука</a:t>
                      </a:r>
                      <a:endParaRPr lang="ru-RU" sz="200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851338" y="0"/>
            <a:ext cx="9125923" cy="9564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жүзеге асыратын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1987198"/>
              </p:ext>
            </p:extLst>
          </p:nvPr>
        </p:nvGraphicFramePr>
        <p:xfrm>
          <a:off x="-1" y="914401"/>
          <a:ext cx="12192001" cy="3339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0691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061544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021817">
                  <a:extLst>
                    <a:ext uri="{9D8B030D-6E8A-4147-A177-3AD203B41FA5}">
                      <a16:colId xmlns:a16="http://schemas.microsoft.com/office/drawing/2014/main" val="3503324586"/>
                    </a:ext>
                  </a:extLst>
                </a:gridCol>
                <a:gridCol w="1678390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395175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Бюджеттік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бағдарламалар атауы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lang="ru-RU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жылғы факті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4036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599202">
                <a:tc>
                  <a:txBody>
                    <a:bodyPr/>
                    <a:lstStyle/>
                    <a:p>
                      <a:r>
                        <a:rPr lang="ru-RU" b="1" dirty="0" smtClean="0"/>
                        <a:t>3.</a:t>
                      </a:r>
                      <a:r>
                        <a:rPr lang="ru-RU" b="1" baseline="0" dirty="0" smtClean="0"/>
                        <a:t> </a:t>
                      </a:r>
                      <a:r>
                        <a:rPr lang="kk-KZ" b="1" dirty="0" smtClean="0">
                          <a:latin typeface="Arial" pitchFamily="34" charset="0"/>
                          <a:cs typeface="Arial" pitchFamily="34" charset="0"/>
                        </a:rPr>
                        <a:t>Жалпы әскерге шақыру бойынша іс-шаралар</a:t>
                      </a:r>
                      <a:endParaRPr lang="ru-RU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39,95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65,72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78,15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43,14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43,14</a:t>
                      </a:r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246476"/>
                  </a:ext>
                </a:extLst>
              </a:tr>
              <a:tr h="1826139">
                <a:tc>
                  <a:txBody>
                    <a:bodyPr/>
                    <a:lstStyle/>
                    <a:p>
                      <a:r>
                        <a:rPr lang="ru-RU" sz="1800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Республикалық бюджеттен</a:t>
                      </a:r>
                      <a:r>
                        <a:rPr lang="ru-RU" sz="18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трансферттер</a:t>
                      </a:r>
                      <a:r>
                        <a:rPr lang="ru-RU" sz="1800" i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i="1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есебінен</a:t>
                      </a:r>
                      <a:endParaRPr lang="ru-RU" sz="1800" i="1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i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бюджет </a:t>
                      </a:r>
                      <a:r>
                        <a:rPr lang="ru-RU" i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қаражат есебінен</a:t>
                      </a: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/>
                        <a:t>0,00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b="0" dirty="0" smtClean="0"/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b="0" dirty="0" smtClean="0"/>
                        <a:t>39,95</a:t>
                      </a:r>
                      <a:endParaRPr lang="ru-RU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0" dirty="0" smtClean="0"/>
                        <a:t>0,00</a:t>
                      </a:r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r>
                        <a:rPr lang="kk-KZ" b="0" dirty="0" smtClean="0"/>
                        <a:t>65,72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dirty="0" smtClean="0"/>
                        <a:t>0,00</a:t>
                      </a:r>
                      <a:endParaRPr lang="ru-RU" b="1" dirty="0" smtClean="0"/>
                    </a:p>
                    <a:p>
                      <a:pPr algn="ctr"/>
                      <a:endParaRPr lang="ru-RU" b="1" dirty="0" smtClean="0"/>
                    </a:p>
                    <a:p>
                      <a:pPr algn="ctr"/>
                      <a:endParaRPr lang="ru-RU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b="0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kk-KZ" b="1" dirty="0" smtClean="0"/>
                        <a:t>78,15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0" dirty="0" smtClean="0"/>
                        <a:t>0,00</a:t>
                      </a:r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r>
                        <a:rPr lang="kk-KZ" b="0" dirty="0" smtClean="0"/>
                        <a:t>43,14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0" dirty="0" smtClean="0"/>
                        <a:t>0,00</a:t>
                      </a:r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endParaRPr lang="ru-RU" b="0" dirty="0" smtClean="0"/>
                    </a:p>
                    <a:p>
                      <a:pPr algn="ctr"/>
                      <a:r>
                        <a:rPr lang="ru-RU" b="0" dirty="0" smtClean="0"/>
                        <a:t>43,14</a:t>
                      </a:r>
                      <a:endParaRPr lang="ru-RU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287790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" y="4435366"/>
            <a:ext cx="121919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Бюджеттік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бағдарламаның мақсаты: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Жастарды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әскери қызметке даярлау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жөніндегі іс-шараларды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жүзеге асыруды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шақыру комиссияларының жұмысын, жас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буынды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сапалы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жасақтау және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оны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Қазақстан Республикасының Қарулы Күштеріне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басқа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да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әскерлері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мен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әскери құралымдарына жіберуді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қамтамасыз ету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spcAft>
                <a:spcPts val="0"/>
              </a:spcAft>
            </a:pPr>
            <a:endParaRPr lang="ru-RU" sz="2000" spc="10" dirty="0" smtClean="0">
              <a:latin typeface="Arial" pitchFamily="34" charset="0"/>
              <a:ea typeface="Times New Roman" panose="02020603050405020304" pitchFamily="18" charset="0"/>
              <a:cs typeface="Arial" pitchFamily="34" charset="0"/>
            </a:endParaRPr>
          </a:p>
          <a:p>
            <a:pPr algn="just">
              <a:spcAft>
                <a:spcPts val="0"/>
              </a:spcAft>
            </a:pPr>
            <a:endParaRPr lang="ru-RU" sz="2000" spc="10" dirty="0" smtClean="0">
              <a:latin typeface="Arial" pitchFamily="34" charset="0"/>
              <a:ea typeface="Times New Roman" panose="02020603050405020304" pitchFamily="18" charset="0"/>
              <a:cs typeface="Arial" pitchFamily="34" charset="0"/>
            </a:endParaRPr>
          </a:p>
          <a:p>
            <a:pPr algn="just">
              <a:spcAft>
                <a:spcPts val="0"/>
              </a:spcAft>
            </a:pPr>
            <a:endParaRPr lang="ru-RU" sz="20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857778" y="524941"/>
            <a:ext cx="1718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млн. </a:t>
            </a:r>
            <a:r>
              <a:rPr kumimoji="0" lang="ru-RU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теңге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1" y="5721045"/>
            <a:ext cx="119817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dirty="0" smtClean="0">
                <a:latin typeface="Arial" pitchFamily="34" charset="0"/>
                <a:cs typeface="Arial" pitchFamily="34" charset="0"/>
              </a:rPr>
              <a:t>Бюджеттік бағдарламаның соңғы нәтижелері</a:t>
            </a:r>
            <a:r>
              <a:rPr lang="kk-KZ" sz="2000" dirty="0" smtClean="0"/>
              <a:t>:</a:t>
            </a:r>
            <a:r>
              <a:rPr lang="ru-RU" sz="2000" b="1" dirty="0" smtClean="0"/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Әскери қызметке шақыру және тіркеу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іс-шараларды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сапалы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err="1" smtClean="0">
                <a:latin typeface="Arial" pitchFamily="34" charset="0"/>
                <a:cs typeface="Arial" pitchFamily="34" charset="0"/>
              </a:rPr>
              <a:t>орындау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51338" y="0"/>
            <a:ext cx="9125923" cy="9564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жүзеге асыратын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172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5022777"/>
              </p:ext>
            </p:extLst>
          </p:nvPr>
        </p:nvGraphicFramePr>
        <p:xfrm>
          <a:off x="-1" y="1240221"/>
          <a:ext cx="12192001" cy="460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8712">
                  <a:extLst>
                    <a:ext uri="{9D8B030D-6E8A-4147-A177-3AD203B41FA5}">
                      <a16:colId xmlns:a16="http://schemas.microsoft.com/office/drawing/2014/main" val="2759906187"/>
                    </a:ext>
                  </a:extLst>
                </a:gridCol>
                <a:gridCol w="1631484">
                  <a:extLst>
                    <a:ext uri="{9D8B030D-6E8A-4147-A177-3AD203B41FA5}">
                      <a16:colId xmlns:a16="http://schemas.microsoft.com/office/drawing/2014/main" val="2814276094"/>
                    </a:ext>
                  </a:extLst>
                </a:gridCol>
                <a:gridCol w="1258529">
                  <a:extLst>
                    <a:ext uri="{9D8B030D-6E8A-4147-A177-3AD203B41FA5}">
                      <a16:colId xmlns:a16="http://schemas.microsoft.com/office/drawing/2014/main" val="2809488021"/>
                    </a:ext>
                  </a:extLst>
                </a:gridCol>
                <a:gridCol w="755328">
                  <a:extLst>
                    <a:ext uri="{9D8B030D-6E8A-4147-A177-3AD203B41FA5}">
                      <a16:colId xmlns:a16="http://schemas.microsoft.com/office/drawing/2014/main" val="3111674266"/>
                    </a:ext>
                  </a:extLst>
                </a:gridCol>
                <a:gridCol w="1678389">
                  <a:extLst>
                    <a:ext uri="{9D8B030D-6E8A-4147-A177-3AD203B41FA5}">
                      <a16:colId xmlns:a16="http://schemas.microsoft.com/office/drawing/2014/main" val="315522756"/>
                    </a:ext>
                  </a:extLst>
                </a:gridCol>
                <a:gridCol w="1461455">
                  <a:extLst>
                    <a:ext uri="{9D8B030D-6E8A-4147-A177-3AD203B41FA5}">
                      <a16:colId xmlns:a16="http://schemas.microsoft.com/office/drawing/2014/main" val="1952753865"/>
                    </a:ext>
                  </a:extLst>
                </a:gridCol>
                <a:gridCol w="1188104">
                  <a:extLst>
                    <a:ext uri="{9D8B030D-6E8A-4147-A177-3AD203B41FA5}">
                      <a16:colId xmlns:a16="http://schemas.microsoft.com/office/drawing/2014/main" val="2622163997"/>
                    </a:ext>
                  </a:extLst>
                </a:gridCol>
              </a:tblGrid>
              <a:tr h="539641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Тікелей</a:t>
                      </a:r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нәтиже көрсеткіштері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Өлшем бірлігі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2024</a:t>
                      </a:r>
                      <a:endParaRPr lang="ru-RU" sz="16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kk-KZ" sz="1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lang="ru-RU" sz="1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435801"/>
                  </a:ext>
                </a:extLst>
              </a:tr>
              <a:tr h="3546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endParaRPr lang="ru-RU" sz="16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614508"/>
                  </a:ext>
                </a:extLst>
              </a:tr>
              <a:tr h="19119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әкімшілік қызметшілердің еңбекақы деңгейін арттыру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Азаматтық қызметшілерге, жергілікті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бюджет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қаражаты есебінен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ұсталатын ұйымдардың қызметкерлеріне еңбекақы төлеу жүйесінің жаңа моделіне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көшуге арналған төлемдерді қамтамасыз ету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адам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437261"/>
                  </a:ext>
                </a:extLst>
              </a:tr>
              <a:tr h="179897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Қазақстан Республикасының Қарулы Күштерін, басқа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да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әскерлері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мен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әскери құралымдарын шақыру және жұмылдыру ресурстарымен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жасақтау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атқарушы органдардың әскери есепке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алуды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600" kern="1200" dirty="0" err="1" smtClean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жүргізуі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адам</a:t>
                      </a:r>
                      <a:endParaRPr lang="ru-RU" sz="1600" dirty="0" smtClean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031029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851338" y="199697"/>
            <a:ext cx="9125923" cy="9564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Мемлекеттік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орган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жүзеге асыратын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бюджеттік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EBEBEB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бағдарламалар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BEBEB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1033</TotalTime>
  <Words>553</Words>
  <Application>Microsoft Office PowerPoint</Application>
  <PresentationFormat>Широкоэкранный</PresentationFormat>
  <Paragraphs>211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Century Gothic</vt:lpstr>
      <vt:lpstr>Times New Roman</vt:lpstr>
      <vt:lpstr>Wingdings 3</vt:lpstr>
      <vt:lpstr>Ион</vt:lpstr>
      <vt:lpstr>«Ақсу қаласы әкімінің аппараты» ММ азаматтық бюджеті</vt:lpstr>
      <vt:lpstr>Назарларыңызға Ақсу қалалық мәслихатының шешімімен бекітілген «Ақсу қаласы әкімінің аппараты» мемлекеттік мекемесінің 2026-2028 жылдарға арналған азаматтық бюджеті 2026 жылғы 5 қазан № 245/43 "2026-2028 жылдарға арналған Ақсу қаласының бюджеті туралы“ ұсынылады.</vt:lpstr>
      <vt:lpstr>Мемлекеттік органның негізгі фукциялары:   қала әкімінің қалалық мәслихат депутаттарымен өзара әрекетін қамтамасыз етеді     қалалық бағдарламаларды, іс-шараларды дайындауға қатысады және олардың орындалуына бақылауды жүзеге асырады     қала әкімінің селолық округтер әкімдерімен өзара іс-әрекетін қамтамасыз етеді    қала әкімі қызметінің ақпараттық-талдауды қамтамасыз етілуін жүзеге асырады   </vt:lpstr>
      <vt:lpstr>Мемлекеттік орган жүзеге асыратын бюджеттік бағдарламалар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                              ГУ «Отдел экономики и бюджетного планирования              города Аксу»</dc:title>
  <dc:creator>Lunara</dc:creator>
  <cp:lastModifiedBy>Admin</cp:lastModifiedBy>
  <cp:revision>326</cp:revision>
  <dcterms:created xsi:type="dcterms:W3CDTF">2019-11-13T03:03:50Z</dcterms:created>
  <dcterms:modified xsi:type="dcterms:W3CDTF">2026-10-27T07:00:29Z</dcterms:modified>
</cp:coreProperties>
</file>