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276" r:id="rId3"/>
    <p:sldId id="277" r:id="rId4"/>
    <p:sldId id="261" r:id="rId5"/>
    <p:sldId id="267" r:id="rId6"/>
    <p:sldId id="265" r:id="rId7"/>
    <p:sldId id="269" r:id="rId8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174" autoAdjust="0"/>
  </p:normalViewPr>
  <p:slideViewPr>
    <p:cSldViewPr>
      <p:cViewPr varScale="1">
        <p:scale>
          <a:sx n="91" d="100"/>
          <a:sy n="91" d="100"/>
        </p:scale>
        <p:origin x="218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F079A-96A9-47AE-BB97-2A381DAF9DD6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8FA651F-7027-4D61-BD78-BC73C5DA15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FA651F-7027-4D61-BD78-BC73C5DA1544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017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EB50CFA-78E1-4BF3-BC87-667DF24E3D2F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3814D-4CDF-4F70-99F5-444E393532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53244-35F4-4D31-85BF-354821F9C5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AF240-ECE2-41C3-A164-DB399C9825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C41C6-29E1-4BBC-9DEE-42E155D7A2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A3E15-F887-4D3D-BA32-3FACDEBDF6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16999-ACFA-42D1-AFA7-A6FC02DD03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4A6DC-632B-47A2-87B2-66F15E967E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03A0D-3E07-49D6-8A03-EFAC93AA95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6A77C-3F71-49F2-9264-34F3B9AFA2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3BC12-031A-44A6-901A-C6DE6014BA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B52E2-C76A-4285-BE85-5707F1026A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99C25-416C-4C37-BBD8-D5CEB01B64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28AF9-94BE-4651-8B9F-9413FD5E04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2CBBB-85BF-4971-9E7E-5397451818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B9600-419D-45CF-9971-0A7211082F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1FC5FEB-65C1-4D83-9704-3FCFD27393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549275"/>
            <a:ext cx="7772400" cy="1470025"/>
          </a:xfrm>
        </p:spPr>
        <p:txBody>
          <a:bodyPr/>
          <a:lstStyle/>
          <a:p>
            <a:pPr eaLnBrk="1" hangingPunct="1"/>
            <a:r>
              <a:rPr lang="ru-RU" altLang="ru-RU" sz="3200" dirty="0">
                <a:solidFill>
                  <a:schemeClr val="hlink"/>
                </a:solidFill>
              </a:rPr>
              <a:t>Администратор бюджетных программ государственное учреждение      "Отдел занятости и социальных программ  Успенского района" 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45324" y="2995448"/>
            <a:ext cx="6458827" cy="261795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1800" dirty="0"/>
              <a:t>Проект г</a:t>
            </a:r>
            <a:r>
              <a:rPr lang="ru-RU" altLang="ru-RU" sz="1800" dirty="0">
                <a:solidFill>
                  <a:schemeClr val="tx1"/>
                </a:solidFill>
              </a:rPr>
              <a:t>ражданского бюджета  </a:t>
            </a:r>
            <a:br>
              <a:rPr lang="ru-RU" altLang="ru-RU" sz="1800" dirty="0">
                <a:solidFill>
                  <a:schemeClr val="tx1"/>
                </a:solidFill>
              </a:rPr>
            </a:br>
            <a:r>
              <a:rPr lang="ru-RU" altLang="ru-RU" sz="1800" dirty="0">
                <a:solidFill>
                  <a:schemeClr val="tx1"/>
                </a:solidFill>
              </a:rPr>
              <a:t>государственного учреждения  </a:t>
            </a:r>
            <a:br>
              <a:rPr lang="ru-RU" altLang="ru-RU" sz="1800" dirty="0">
                <a:solidFill>
                  <a:schemeClr val="tx1"/>
                </a:solidFill>
              </a:rPr>
            </a:br>
            <a:r>
              <a:rPr lang="ru-RU" altLang="ru-RU" sz="1800" dirty="0">
                <a:solidFill>
                  <a:schemeClr val="tx1"/>
                </a:solidFill>
              </a:rPr>
              <a:t>"Отдел занятости и социальных программ Успенского района"  на 202</a:t>
            </a:r>
            <a:r>
              <a:rPr lang="en-US" altLang="ru-RU" sz="1800" dirty="0">
                <a:solidFill>
                  <a:schemeClr val="tx1"/>
                </a:solidFill>
              </a:rPr>
              <a:t>7</a:t>
            </a:r>
            <a:r>
              <a:rPr lang="ru-RU" altLang="ru-RU" sz="1800" dirty="0">
                <a:solidFill>
                  <a:schemeClr val="tx1"/>
                </a:solidFill>
              </a:rPr>
              <a:t>-202</a:t>
            </a:r>
            <a:r>
              <a:rPr lang="en-US" altLang="ru-RU" sz="1800" dirty="0">
                <a:solidFill>
                  <a:schemeClr val="tx1"/>
                </a:solidFill>
              </a:rPr>
              <a:t>9</a:t>
            </a:r>
            <a:r>
              <a:rPr lang="ru-RU" altLang="ru-RU" sz="1800" dirty="0">
                <a:solidFill>
                  <a:schemeClr val="tx1"/>
                </a:solidFill>
              </a:rPr>
              <a:t> </a:t>
            </a:r>
            <a:r>
              <a:rPr lang="ru-RU" altLang="ru-RU" sz="1800" dirty="0" err="1">
                <a:solidFill>
                  <a:schemeClr val="tx1"/>
                </a:solidFill>
              </a:rPr>
              <a:t>г.г</a:t>
            </a:r>
            <a:r>
              <a:rPr lang="ru-RU" altLang="ru-RU" sz="1800">
                <a:solidFill>
                  <a:schemeClr val="tx1"/>
                </a:solidFill>
              </a:rPr>
              <a:t>.</a:t>
            </a:r>
            <a:endParaRPr lang="ru-RU" alt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>
            <a:spLocks/>
          </p:cNvSpPr>
          <p:nvPr/>
        </p:nvSpPr>
        <p:spPr>
          <a:xfrm>
            <a:off x="2928926" y="928670"/>
            <a:ext cx="2714644" cy="5000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/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Исполнение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143108" y="214290"/>
            <a:ext cx="4393382" cy="4308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Схема  бюджетного  процесса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357422" y="1643050"/>
            <a:ext cx="4173643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Отдел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внутренней политики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2357430"/>
            <a:ext cx="7062766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Составление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</a:t>
            </a: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сводного  плана  финансирования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57224" y="4500570"/>
            <a:ext cx="7500990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Формирование  годового  отчета  по  исполнению  бюджета отдела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57158" y="5572140"/>
            <a:ext cx="8429684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Внесение  изменений  в  сводный план  финансирования отдела 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71472" y="3286124"/>
            <a:ext cx="8286808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Утверждение  годового  отчета  по  исполнению  бюджета  решением  </a:t>
            </a:r>
            <a:r>
              <a:rPr lang="ru-RU" sz="2200" b="1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районого</a:t>
            </a: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маслихата  </a:t>
            </a:r>
          </a:p>
        </p:txBody>
      </p:sp>
      <p:grpSp>
        <p:nvGrpSpPr>
          <p:cNvPr id="2" name="Group 51"/>
          <p:cNvGrpSpPr>
            <a:grpSpLocks noChangeAspect="1"/>
          </p:cNvGrpSpPr>
          <p:nvPr/>
        </p:nvGrpSpPr>
        <p:grpSpPr bwMode="auto">
          <a:xfrm>
            <a:off x="-30163" y="0"/>
            <a:ext cx="8974138" cy="6661150"/>
            <a:chOff x="4683" y="2440"/>
            <a:chExt cx="7608" cy="4950"/>
          </a:xfrm>
        </p:grpSpPr>
        <p:sp>
          <p:nvSpPr>
            <p:cNvPr id="10" name="AutoShape 84"/>
            <p:cNvSpPr>
              <a:spLocks noChangeAspect="1" noChangeArrowheads="1" noTextEdit="1"/>
            </p:cNvSpPr>
            <p:nvPr/>
          </p:nvSpPr>
          <p:spPr bwMode="auto">
            <a:xfrm>
              <a:off x="4683" y="2440"/>
              <a:ext cx="7470" cy="4950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Rectangle 83"/>
            <p:cNvSpPr>
              <a:spLocks noChangeArrowheads="1"/>
            </p:cNvSpPr>
            <p:nvPr/>
          </p:nvSpPr>
          <p:spPr bwMode="auto">
            <a:xfrm>
              <a:off x="9455" y="3059"/>
              <a:ext cx="1510" cy="2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Исполнение</a:t>
              </a:r>
              <a:endParaRPr lang="ru-RU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82"/>
            <p:cNvSpPr>
              <a:spLocks noChangeArrowheads="1"/>
            </p:cNvSpPr>
            <p:nvPr/>
          </p:nvSpPr>
          <p:spPr bwMode="auto">
            <a:xfrm>
              <a:off x="5959" y="3059"/>
              <a:ext cx="1517" cy="2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Планирование</a:t>
              </a:r>
              <a:endParaRPr lang="ru-RU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Line 81"/>
            <p:cNvSpPr>
              <a:spLocks noChangeShapeType="1"/>
            </p:cNvSpPr>
            <p:nvPr/>
          </p:nvSpPr>
          <p:spPr bwMode="auto">
            <a:xfrm>
              <a:off x="7476" y="3149"/>
              <a:ext cx="1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Rectangle 80"/>
            <p:cNvSpPr>
              <a:spLocks noChangeArrowheads="1"/>
            </p:cNvSpPr>
            <p:nvPr/>
          </p:nvSpPr>
          <p:spPr bwMode="auto">
            <a:xfrm>
              <a:off x="7206" y="2519"/>
              <a:ext cx="2522" cy="40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600" b="1" dirty="0">
                  <a:solidFill>
                    <a:srgbClr val="0000FF"/>
                  </a:solidFill>
                  <a:latin typeface="Arial" pitchFamily="34" charset="0"/>
                  <a:cs typeface="Times New Roman" pitchFamily="18" charset="0"/>
                </a:rPr>
                <a:t>Схема  бюджетного  процесса</a:t>
              </a:r>
              <a:endParaRPr lang="ru-RU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Line 79"/>
            <p:cNvSpPr>
              <a:spLocks noChangeShapeType="1"/>
            </p:cNvSpPr>
            <p:nvPr/>
          </p:nvSpPr>
          <p:spPr bwMode="auto">
            <a:xfrm>
              <a:off x="9456" y="2924"/>
              <a:ext cx="675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Line 78"/>
            <p:cNvSpPr>
              <a:spLocks noChangeShapeType="1"/>
            </p:cNvSpPr>
            <p:nvPr/>
          </p:nvSpPr>
          <p:spPr bwMode="auto">
            <a:xfrm flipH="1">
              <a:off x="7026" y="2924"/>
              <a:ext cx="630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Rectangle 77"/>
            <p:cNvSpPr>
              <a:spLocks noChangeArrowheads="1"/>
            </p:cNvSpPr>
            <p:nvPr/>
          </p:nvSpPr>
          <p:spPr bwMode="auto">
            <a:xfrm>
              <a:off x="7656" y="3419"/>
              <a:ext cx="1709" cy="51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Местный исполнительный орган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Line 76"/>
            <p:cNvSpPr>
              <a:spLocks noChangeShapeType="1"/>
            </p:cNvSpPr>
            <p:nvPr/>
          </p:nvSpPr>
          <p:spPr bwMode="auto">
            <a:xfrm>
              <a:off x="6666" y="3329"/>
              <a:ext cx="99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75"/>
            <p:cNvSpPr>
              <a:spLocks noChangeShapeType="1"/>
            </p:cNvSpPr>
            <p:nvPr/>
          </p:nvSpPr>
          <p:spPr bwMode="auto">
            <a:xfrm flipH="1">
              <a:off x="9366" y="3329"/>
              <a:ext cx="99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72"/>
            <p:cNvSpPr>
              <a:spLocks noChangeShapeType="1"/>
            </p:cNvSpPr>
            <p:nvPr/>
          </p:nvSpPr>
          <p:spPr bwMode="auto">
            <a:xfrm>
              <a:off x="9366" y="3689"/>
              <a:ext cx="1721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71"/>
            <p:cNvSpPr>
              <a:spLocks noChangeShapeType="1"/>
            </p:cNvSpPr>
            <p:nvPr/>
          </p:nvSpPr>
          <p:spPr bwMode="auto">
            <a:xfrm flipH="1">
              <a:off x="6326" y="3689"/>
              <a:ext cx="1330" cy="2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69"/>
            <p:cNvSpPr>
              <a:spLocks noChangeShapeType="1"/>
            </p:cNvSpPr>
            <p:nvPr/>
          </p:nvSpPr>
          <p:spPr bwMode="auto">
            <a:xfrm flipH="1">
              <a:off x="6326" y="5129"/>
              <a:ext cx="0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Line 68"/>
            <p:cNvSpPr>
              <a:spLocks noChangeShapeType="1"/>
            </p:cNvSpPr>
            <p:nvPr/>
          </p:nvSpPr>
          <p:spPr bwMode="auto">
            <a:xfrm flipH="1">
              <a:off x="5856" y="5939"/>
              <a:ext cx="63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Line 67"/>
            <p:cNvSpPr>
              <a:spLocks noChangeShapeType="1"/>
            </p:cNvSpPr>
            <p:nvPr/>
          </p:nvSpPr>
          <p:spPr bwMode="auto">
            <a:xfrm>
              <a:off x="5856" y="6839"/>
              <a:ext cx="1" cy="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Line 65"/>
            <p:cNvSpPr>
              <a:spLocks noChangeShapeType="1"/>
            </p:cNvSpPr>
            <p:nvPr/>
          </p:nvSpPr>
          <p:spPr bwMode="auto">
            <a:xfrm flipH="1">
              <a:off x="11284" y="4612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Line 64"/>
            <p:cNvSpPr>
              <a:spLocks noChangeShapeType="1"/>
            </p:cNvSpPr>
            <p:nvPr/>
          </p:nvSpPr>
          <p:spPr bwMode="auto">
            <a:xfrm>
              <a:off x="11286" y="5444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Line 63"/>
            <p:cNvSpPr>
              <a:spLocks noChangeShapeType="1"/>
            </p:cNvSpPr>
            <p:nvPr/>
          </p:nvSpPr>
          <p:spPr bwMode="auto">
            <a:xfrm>
              <a:off x="11287" y="6389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Oval 62"/>
            <p:cNvSpPr>
              <a:spLocks noChangeArrowheads="1"/>
            </p:cNvSpPr>
            <p:nvPr/>
          </p:nvSpPr>
          <p:spPr bwMode="auto">
            <a:xfrm>
              <a:off x="9231" y="4814"/>
              <a:ext cx="3060" cy="63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Внесение  изменений  в  сводный план  финансирования  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Oval 61"/>
            <p:cNvSpPr>
              <a:spLocks noChangeArrowheads="1"/>
            </p:cNvSpPr>
            <p:nvPr/>
          </p:nvSpPr>
          <p:spPr bwMode="auto">
            <a:xfrm>
              <a:off x="9751" y="4060"/>
              <a:ext cx="2429" cy="5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Составление  сводного  плана  финансирования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Oval 60"/>
            <p:cNvSpPr>
              <a:spLocks noChangeArrowheads="1"/>
            </p:cNvSpPr>
            <p:nvPr/>
          </p:nvSpPr>
          <p:spPr bwMode="auto">
            <a:xfrm>
              <a:off x="4865" y="3937"/>
              <a:ext cx="3475" cy="56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Разработка прогноза  социально-экономического развития и  бюджетных  параметров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Oval 59"/>
            <p:cNvSpPr>
              <a:spLocks noChangeArrowheads="1"/>
            </p:cNvSpPr>
            <p:nvPr/>
          </p:nvSpPr>
          <p:spPr bwMode="auto">
            <a:xfrm>
              <a:off x="4805" y="4829"/>
              <a:ext cx="3689" cy="90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Рассмотрение бюджетной комиссией района  бюджетных программ</a:t>
              </a:r>
              <a:endParaRPr lang="ru-RU" sz="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и  бюджетных  заявок администраторов  бюджетных  программ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Oval 58"/>
            <p:cNvSpPr>
              <a:spLocks noChangeArrowheads="1"/>
            </p:cNvSpPr>
            <p:nvPr/>
          </p:nvSpPr>
          <p:spPr bwMode="auto">
            <a:xfrm>
              <a:off x="4865" y="6119"/>
              <a:ext cx="1891" cy="72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Формирование  проекта  бюджета  отдела на  плановый  период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Oval 57"/>
            <p:cNvSpPr>
              <a:spLocks noChangeArrowheads="1"/>
            </p:cNvSpPr>
            <p:nvPr/>
          </p:nvSpPr>
          <p:spPr bwMode="auto">
            <a:xfrm>
              <a:off x="9502" y="5804"/>
              <a:ext cx="2701" cy="63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Формирование  годового  отчета  по  исполнению  бюджета  отдела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56"/>
            <p:cNvSpPr>
              <a:spLocks noChangeArrowheads="1"/>
            </p:cNvSpPr>
            <p:nvPr/>
          </p:nvSpPr>
          <p:spPr bwMode="auto">
            <a:xfrm>
              <a:off x="5497" y="6929"/>
              <a:ext cx="2698" cy="3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Утверждение  бюджета  отдела решением  районного маслихата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55"/>
            <p:cNvSpPr>
              <a:spLocks noChangeArrowheads="1"/>
            </p:cNvSpPr>
            <p:nvPr/>
          </p:nvSpPr>
          <p:spPr bwMode="auto">
            <a:xfrm>
              <a:off x="9729" y="6572"/>
              <a:ext cx="2249" cy="53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Утверждение  годового  отчета  по  исполнению  бюджета  отдела решением  районного  маслихата  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Oval 54"/>
            <p:cNvSpPr>
              <a:spLocks noChangeArrowheads="1"/>
            </p:cNvSpPr>
            <p:nvPr/>
          </p:nvSpPr>
          <p:spPr bwMode="auto">
            <a:xfrm>
              <a:off x="6936" y="6119"/>
              <a:ext cx="1888" cy="72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Внесение  изменений  и  дополнений  в  бюджет отдела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53"/>
            <p:cNvSpPr>
              <a:spLocks noChangeShapeType="1"/>
            </p:cNvSpPr>
            <p:nvPr/>
          </p:nvSpPr>
          <p:spPr bwMode="auto">
            <a:xfrm>
              <a:off x="7116" y="5939"/>
              <a:ext cx="72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Line 52"/>
            <p:cNvSpPr>
              <a:spLocks noChangeShapeType="1"/>
            </p:cNvSpPr>
            <p:nvPr/>
          </p:nvSpPr>
          <p:spPr bwMode="auto">
            <a:xfrm>
              <a:off x="7746" y="6839"/>
              <a:ext cx="1" cy="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67F115-9B7B-4D06-BB0E-95D08181ACF2}"/>
              </a:ext>
            </a:extLst>
          </p:cNvPr>
          <p:cNvSpPr txBox="1"/>
          <p:nvPr/>
        </p:nvSpPr>
        <p:spPr>
          <a:xfrm>
            <a:off x="1187624" y="188641"/>
            <a:ext cx="56703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800" dirty="0">
                <a:solidFill>
                  <a:schemeClr val="hlink"/>
                </a:solidFill>
              </a:rPr>
              <a:t>Услуги по реализации государственной политики в области обеспечения занятости и реализации социальных программ для населения</a:t>
            </a:r>
            <a:endParaRPr lang="ru-KZ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591796-D559-4B8F-9C77-4AD8DE1A0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412776"/>
            <a:ext cx="4511431" cy="38651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323477-FDC3-4A5E-8EA0-8B53B3452957}"/>
              </a:ext>
            </a:extLst>
          </p:cNvPr>
          <p:cNvSpPr txBox="1"/>
          <p:nvPr/>
        </p:nvSpPr>
        <p:spPr>
          <a:xfrm>
            <a:off x="4906967" y="1844824"/>
            <a:ext cx="37694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800" dirty="0">
                <a:solidFill>
                  <a:schemeClr val="hlink"/>
                </a:solidFill>
              </a:rPr>
              <a:t>202</a:t>
            </a:r>
            <a:r>
              <a:rPr lang="ru-RU" altLang="ru-RU" dirty="0">
                <a:solidFill>
                  <a:schemeClr val="hlink"/>
                </a:solidFill>
              </a:rPr>
              <a:t>7</a:t>
            </a:r>
            <a:r>
              <a:rPr lang="ru-RU" altLang="ru-RU" sz="1800" dirty="0">
                <a:solidFill>
                  <a:schemeClr val="hlink"/>
                </a:solidFill>
              </a:rPr>
              <a:t> год – 60213</a:t>
            </a:r>
            <a:r>
              <a:rPr lang="ru-RU" altLang="ru-RU" sz="1800" b="1" dirty="0">
                <a:solidFill>
                  <a:schemeClr val="accent5">
                    <a:lumMod val="50000"/>
                  </a:schemeClr>
                </a:solidFill>
              </a:rPr>
              <a:t>,0 </a:t>
            </a:r>
            <a:r>
              <a:rPr lang="ru-RU" altLang="ru-RU" sz="1800" dirty="0" err="1">
                <a:solidFill>
                  <a:schemeClr val="hlink"/>
                </a:solidFill>
              </a:rPr>
              <a:t>тыс.тенге</a:t>
            </a:r>
            <a:r>
              <a:rPr lang="ru-RU" altLang="ru-RU" sz="1800" dirty="0">
                <a:solidFill>
                  <a:schemeClr val="hlink"/>
                </a:solidFill>
              </a:rPr>
              <a:t>,          </a:t>
            </a:r>
          </a:p>
          <a:p>
            <a:pPr>
              <a:defRPr/>
            </a:pPr>
            <a:r>
              <a:rPr lang="ru-RU" altLang="ru-RU" sz="1800" dirty="0">
                <a:solidFill>
                  <a:schemeClr val="hlink"/>
                </a:solidFill>
              </a:rPr>
              <a:t>202</a:t>
            </a:r>
            <a:r>
              <a:rPr lang="ru-RU" altLang="ru-RU" dirty="0">
                <a:solidFill>
                  <a:schemeClr val="hlink"/>
                </a:solidFill>
              </a:rPr>
              <a:t>8</a:t>
            </a:r>
            <a:r>
              <a:rPr lang="ru-RU" altLang="ru-RU" sz="1800" dirty="0">
                <a:solidFill>
                  <a:schemeClr val="hlink"/>
                </a:solidFill>
              </a:rPr>
              <a:t> год - 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ru-RU" b="1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</a:rPr>
              <a:t>9459</a:t>
            </a:r>
            <a:r>
              <a:rPr lang="ru-RU" altLang="ru-RU" sz="1800" b="1" dirty="0">
                <a:solidFill>
                  <a:schemeClr val="accent5">
                    <a:lumMod val="50000"/>
                  </a:schemeClr>
                </a:solidFill>
              </a:rPr>
              <a:t>,0 </a:t>
            </a:r>
            <a:r>
              <a:rPr lang="ru-RU" altLang="ru-RU" sz="1800" dirty="0" err="1">
                <a:solidFill>
                  <a:schemeClr val="hlink"/>
                </a:solidFill>
              </a:rPr>
              <a:t>тыс.тенге</a:t>
            </a:r>
            <a:r>
              <a:rPr lang="ru-RU" altLang="ru-RU" sz="1800" dirty="0">
                <a:solidFill>
                  <a:schemeClr val="hlink"/>
                </a:solidFill>
              </a:rPr>
              <a:t>;</a:t>
            </a:r>
          </a:p>
          <a:p>
            <a:pPr>
              <a:defRPr/>
            </a:pPr>
            <a:r>
              <a:rPr lang="ru-RU" altLang="ru-RU" sz="1800" dirty="0">
                <a:solidFill>
                  <a:schemeClr val="hlink"/>
                </a:solidFill>
              </a:rPr>
              <a:t>202</a:t>
            </a:r>
            <a:r>
              <a:rPr lang="ru-RU" altLang="ru-RU" dirty="0">
                <a:solidFill>
                  <a:schemeClr val="hlink"/>
                </a:solidFill>
              </a:rPr>
              <a:t>9</a:t>
            </a:r>
            <a:r>
              <a:rPr lang="ru-RU" altLang="ru-RU" sz="1800" dirty="0">
                <a:solidFill>
                  <a:schemeClr val="hlink"/>
                </a:solidFill>
              </a:rPr>
              <a:t> год – 60198</a:t>
            </a:r>
            <a:r>
              <a:rPr lang="ru-RU" altLang="ru-RU" sz="1800" b="1" dirty="0">
                <a:solidFill>
                  <a:schemeClr val="accent5">
                    <a:lumMod val="50000"/>
                  </a:schemeClr>
                </a:solidFill>
              </a:rPr>
              <a:t>,0 </a:t>
            </a:r>
            <a:r>
              <a:rPr lang="ru-RU" altLang="ru-RU" sz="1800" dirty="0" err="1">
                <a:solidFill>
                  <a:schemeClr val="hlink"/>
                </a:solidFill>
              </a:rPr>
              <a:t>тыс.тенге</a:t>
            </a:r>
            <a:r>
              <a:rPr lang="ru-RU" altLang="ru-RU" sz="1800" dirty="0">
                <a:solidFill>
                  <a:schemeClr val="hlin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5129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>
                <a:solidFill>
                  <a:schemeClr val="tx1"/>
                </a:solidFill>
              </a:rPr>
              <a:t>Реализация мер по оказанию адресной социальной помощи нового формата и выплата гарантированного социального пакета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sz="2400" dirty="0"/>
              <a:t>детям от 1 года до 6 лет</a:t>
            </a:r>
          </a:p>
        </p:txBody>
      </p:sp>
      <p:sp>
        <p:nvSpPr>
          <p:cNvPr id="7171" name="Rectangle 54"/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2133600"/>
            <a:ext cx="3927351" cy="3383631"/>
          </a:xfrm>
        </p:spPr>
        <p:txBody>
          <a:bodyPr/>
          <a:lstStyle/>
          <a:p>
            <a:r>
              <a:rPr lang="ru-RU" altLang="ru-RU" sz="1400" dirty="0">
                <a:solidFill>
                  <a:schemeClr val="accent2"/>
                </a:solidFill>
              </a:rPr>
              <a:t>Выплата АСП в 2027 году запланировано  на сумму</a:t>
            </a:r>
          </a:p>
          <a:p>
            <a:r>
              <a:rPr lang="ru-RU" altLang="ru-RU" sz="1400" dirty="0">
                <a:solidFill>
                  <a:schemeClr val="accent2"/>
                </a:solidFill>
              </a:rPr>
              <a:t>из МБ 41959,0 тыс. тенге;</a:t>
            </a:r>
            <a:endParaRPr lang="en-US" altLang="ru-RU" sz="1400" dirty="0">
              <a:solidFill>
                <a:schemeClr val="accent2"/>
              </a:solidFill>
            </a:endParaRPr>
          </a:p>
          <a:p>
            <a:r>
              <a:rPr lang="ru-RU" altLang="ru-RU" sz="1400" dirty="0">
                <a:solidFill>
                  <a:schemeClr val="accent2"/>
                </a:solidFill>
              </a:rPr>
              <a:t>Количество получателей -443</a:t>
            </a:r>
            <a:r>
              <a:rPr lang="en-US" altLang="ru-RU" sz="1400" dirty="0">
                <a:solidFill>
                  <a:schemeClr val="accent2"/>
                </a:solidFill>
              </a:rPr>
              <a:t> </a:t>
            </a:r>
            <a:r>
              <a:rPr lang="ru-RU" altLang="ru-RU" sz="1400" dirty="0">
                <a:solidFill>
                  <a:schemeClr val="accent2"/>
                </a:solidFill>
              </a:rPr>
              <a:t>чел. получателей на адресную социальную помощь.</a:t>
            </a:r>
          </a:p>
          <a:p>
            <a:r>
              <a:rPr lang="ru-RU" sz="1400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 получателей – 133 чел. </a:t>
            </a:r>
            <a:r>
              <a:rPr lang="ru-RU" sz="1400" dirty="0">
                <a:solidFill>
                  <a:schemeClr val="accent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оказание социальной помощи в виде разницы между среднедушевым и установленной в области  черты бедности из расчета на каждого члена семьи, возмещение стоимости гарантированных социальных пакетов для детей от 1-го года до 6-ти лет</a:t>
            </a:r>
            <a:endParaRPr lang="ru-RU" altLang="ru-RU" sz="1400" dirty="0">
              <a:solidFill>
                <a:schemeClr val="accent6"/>
              </a:solidFill>
            </a:endParaRPr>
          </a:p>
        </p:txBody>
      </p:sp>
      <p:pic>
        <p:nvPicPr>
          <p:cNvPr id="717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2133600"/>
            <a:ext cx="3105150" cy="253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8"/>
          <p:cNvSpPr>
            <a:spLocks noChangeArrowheads="1"/>
          </p:cNvSpPr>
          <p:nvPr/>
        </p:nvSpPr>
        <p:spPr bwMode="auto">
          <a:xfrm>
            <a:off x="5364163" y="4868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 altLang="ru-RU"/>
          </a:p>
        </p:txBody>
      </p:sp>
      <p:pic>
        <p:nvPicPr>
          <p:cNvPr id="717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163" y="4868863"/>
            <a:ext cx="28082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>
                <a:solidFill>
                  <a:schemeClr val="hlink"/>
                </a:solidFill>
              </a:rPr>
              <a:t>Оказание социальной помощи нуждающимся гражданам на дому</a:t>
            </a:r>
            <a:endParaRPr lang="ru-RU" altLang="ru-RU" dirty="0"/>
          </a:p>
        </p:txBody>
      </p:sp>
      <p:sp>
        <p:nvSpPr>
          <p:cNvPr id="921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1"/>
            <a:ext cx="3900486" cy="1900237"/>
          </a:xfrm>
        </p:spPr>
        <p:txBody>
          <a:bodyPr/>
          <a:lstStyle/>
          <a:p>
            <a:r>
              <a:rPr lang="ru-RU" altLang="ru-RU" sz="1600" dirty="0">
                <a:solidFill>
                  <a:schemeClr val="accent2"/>
                </a:solidFill>
              </a:rPr>
              <a:t>Всего</a:t>
            </a:r>
            <a:r>
              <a:rPr lang="ru-RU" altLang="ru-RU" sz="2800" dirty="0">
                <a:solidFill>
                  <a:schemeClr val="accent2"/>
                </a:solidFill>
              </a:rPr>
              <a:t> </a:t>
            </a:r>
            <a:r>
              <a:rPr lang="ru-RU" altLang="ru-RU" sz="1600" dirty="0">
                <a:solidFill>
                  <a:schemeClr val="accent2"/>
                </a:solidFill>
              </a:rPr>
              <a:t>в 2027 году планируется на сумму 185710,0тыс.тенге, в том числе:</a:t>
            </a:r>
          </a:p>
          <a:p>
            <a:r>
              <a:rPr lang="ru-RU" altLang="ru-RU" sz="1600" dirty="0">
                <a:solidFill>
                  <a:schemeClr val="accent2"/>
                </a:solidFill>
              </a:rPr>
              <a:t>Общий охват получателей услуг 237 человек.</a:t>
            </a:r>
          </a:p>
        </p:txBody>
      </p:sp>
      <p:pic>
        <p:nvPicPr>
          <p:cNvPr id="8" name="Рисунок 3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3153" y="1600200"/>
            <a:ext cx="1888694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183563" cy="1104900"/>
          </a:xfrm>
        </p:spPr>
        <p:txBody>
          <a:bodyPr/>
          <a:lstStyle/>
          <a:p>
            <a:r>
              <a:rPr lang="ru-RU" altLang="ru-RU" sz="2400" dirty="0">
                <a:solidFill>
                  <a:schemeClr val="hlink"/>
                </a:solidFill>
              </a:rPr>
              <a:t>Социальная помощь отдельным категориям нуждающихся граждан по решению местных представительных органов</a:t>
            </a:r>
            <a:r>
              <a:rPr lang="ru-RU" altLang="ru-RU" dirty="0"/>
              <a:t> </a:t>
            </a:r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199" y="1600201"/>
            <a:ext cx="4125913" cy="4297362"/>
          </a:xfrm>
        </p:spPr>
        <p:txBody>
          <a:bodyPr/>
          <a:lstStyle/>
          <a:p>
            <a:r>
              <a:rPr lang="ru-RU" altLang="ru-RU" sz="1200" dirty="0">
                <a:solidFill>
                  <a:schemeClr val="accent2"/>
                </a:solidFill>
              </a:rPr>
              <a:t>Выплата социальной помощи в 2027 году планируется  на сумму   60000,0 тыс.тенге, в том числе: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23 лицам приравненным к участникам и инвалидам ВОВ;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28 </a:t>
            </a:r>
            <a:r>
              <a:rPr lang="ru-RU" altLang="ru-RU" sz="1200" dirty="0" err="1">
                <a:solidFill>
                  <a:schemeClr val="accent2"/>
                </a:solidFill>
              </a:rPr>
              <a:t>труженникам</a:t>
            </a:r>
            <a:r>
              <a:rPr lang="ru-RU" altLang="ru-RU" sz="1200" dirty="0">
                <a:solidFill>
                  <a:schemeClr val="accent2"/>
                </a:solidFill>
              </a:rPr>
              <a:t> тыла;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49 детям-инвалидам;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246 инвалидам всех групп;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178 онкобольным;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5 </a:t>
            </a:r>
            <a:r>
              <a:rPr lang="ru-RU" altLang="ru-RU" sz="1200" dirty="0" err="1">
                <a:solidFill>
                  <a:schemeClr val="accent2"/>
                </a:solidFill>
              </a:rPr>
              <a:t>туббольным</a:t>
            </a:r>
            <a:r>
              <a:rPr lang="ru-RU" altLang="ru-RU" sz="1200" dirty="0">
                <a:solidFill>
                  <a:schemeClr val="accent2"/>
                </a:solidFill>
              </a:rPr>
              <a:t>;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2 гражданам попавшим в трудную жизненную ситуацию;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78 малообеспеченным семьям 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176 социально-значимые заболевания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599 лица пожилого возраста 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5 на проезд гемодиализ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31 </a:t>
            </a:r>
            <a:r>
              <a:rPr lang="ru-RU" altLang="ru-RU" sz="1200" dirty="0" err="1">
                <a:solidFill>
                  <a:schemeClr val="accent2"/>
                </a:solidFill>
              </a:rPr>
              <a:t>Соц.поддержка</a:t>
            </a:r>
            <a:r>
              <a:rPr lang="ru-RU" altLang="ru-RU" sz="1200" dirty="0">
                <a:solidFill>
                  <a:schemeClr val="accent2"/>
                </a:solidFill>
              </a:rPr>
              <a:t> отдельных категории граждан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1 </a:t>
            </a:r>
            <a:r>
              <a:rPr lang="ru-RU" altLang="ru-RU" sz="1200" dirty="0" err="1">
                <a:solidFill>
                  <a:schemeClr val="accent2"/>
                </a:solidFill>
              </a:rPr>
              <a:t>соц.поддержка</a:t>
            </a:r>
            <a:r>
              <a:rPr lang="ru-RU" altLang="ru-RU" sz="1200" dirty="0">
                <a:solidFill>
                  <a:schemeClr val="accent2"/>
                </a:solidFill>
              </a:rPr>
              <a:t> детей - сирот</a:t>
            </a:r>
          </a:p>
        </p:txBody>
      </p:sp>
      <p:pic>
        <p:nvPicPr>
          <p:cNvPr id="10244" name="Picture 7" descr="j030125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51513" y="1909763"/>
            <a:ext cx="1830387" cy="1565275"/>
          </a:xfrm>
        </p:spPr>
      </p:pic>
      <p:pic>
        <p:nvPicPr>
          <p:cNvPr id="10245" name="Picture 9" descr="j019903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81688" y="4167188"/>
            <a:ext cx="1570037" cy="1730375"/>
          </a:xfrm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3800" y="1916113"/>
            <a:ext cx="321786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49888" y="4149725"/>
            <a:ext cx="23241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95863" y="1916113"/>
            <a:ext cx="3644900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74638"/>
            <a:ext cx="8186766" cy="1439850"/>
          </a:xfrm>
        </p:spPr>
        <p:txBody>
          <a:bodyPr/>
          <a:lstStyle/>
          <a:p>
            <a:r>
              <a:rPr lang="ru-RU" sz="1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нуждающихся лиц с инвалидностью протезно-ортопедическими, </a:t>
            </a:r>
            <a:r>
              <a:rPr lang="ru-RU" sz="1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сурдотехническими</a:t>
            </a:r>
            <a:r>
              <a:rPr lang="ru-RU" sz="1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1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тифлотехническими</a:t>
            </a:r>
            <a:r>
              <a:rPr lang="ru-RU" sz="1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средствами, специальными средствами передвижения, обязательными гигиеническими средствами, а также предоставление услуг санаторно-курортного лечения, специалиста жестового языка, индивидуальных помощников в соответствии с индивидуальной программой </a:t>
            </a:r>
            <a:r>
              <a:rPr lang="ru-RU" sz="1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абилитации</a:t>
            </a:r>
            <a:r>
              <a:rPr lang="ru-RU" sz="1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реабилитации лица с инвалидностью»</a:t>
            </a:r>
            <a:br>
              <a:rPr lang="ru-KZ" sz="1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altLang="ru-RU" sz="1400" dirty="0">
              <a:solidFill>
                <a:srgbClr val="00B050"/>
              </a:solidFill>
            </a:endParaRPr>
          </a:p>
        </p:txBody>
      </p:sp>
      <p:sp>
        <p:nvSpPr>
          <p:cNvPr id="1229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1"/>
            <a:ext cx="4171950" cy="1990726"/>
          </a:xfrm>
        </p:spPr>
        <p:txBody>
          <a:bodyPr/>
          <a:lstStyle/>
          <a:p>
            <a:r>
              <a:rPr lang="ru-RU" altLang="ru-RU" sz="1600" dirty="0">
                <a:solidFill>
                  <a:schemeClr val="accent2"/>
                </a:solidFill>
              </a:rPr>
              <a:t>Всего</a:t>
            </a:r>
            <a:r>
              <a:rPr lang="ru-RU" altLang="ru-RU" sz="2800" dirty="0">
                <a:solidFill>
                  <a:schemeClr val="accent2"/>
                </a:solidFill>
              </a:rPr>
              <a:t> </a:t>
            </a:r>
            <a:r>
              <a:rPr lang="ru-RU" altLang="ru-RU" sz="1600" dirty="0">
                <a:solidFill>
                  <a:schemeClr val="accent2"/>
                </a:solidFill>
              </a:rPr>
              <a:t>в 2027 году планируется  на за счет средств местного бюджета – 49412,0тыс.тенге. </a:t>
            </a:r>
          </a:p>
          <a:p>
            <a:r>
              <a:rPr lang="ru-RU" altLang="ru-RU" sz="1600" dirty="0">
                <a:solidFill>
                  <a:schemeClr val="accent2"/>
                </a:solidFill>
              </a:rPr>
              <a:t>Общий охват инвалидов различными видами услуг составляет более 234 человек. </a:t>
            </a:r>
          </a:p>
          <a:p>
            <a:endParaRPr lang="ru-RU" altLang="ru-RU" sz="1600" dirty="0">
              <a:solidFill>
                <a:schemeClr val="accent2"/>
              </a:solidFill>
            </a:endParaRPr>
          </a:p>
        </p:txBody>
      </p:sp>
      <p:pic>
        <p:nvPicPr>
          <p:cNvPr id="12292" name="Picture 7" descr="j030125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51513" y="1909763"/>
            <a:ext cx="1830387" cy="1565275"/>
          </a:xfrm>
        </p:spPr>
      </p:pic>
      <p:pic>
        <p:nvPicPr>
          <p:cNvPr id="12293" name="Picture 9" descr="j019903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881688" y="4167188"/>
            <a:ext cx="1570037" cy="1730375"/>
          </a:xfrm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9700" y="1916113"/>
            <a:ext cx="295275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9700" y="4143375"/>
            <a:ext cx="2952750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2101</TotalTime>
  <Words>471</Words>
  <Application>Microsoft Office PowerPoint</Application>
  <PresentationFormat>Экран (4:3)</PresentationFormat>
  <Paragraphs>55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Оформление по умолчанию</vt:lpstr>
      <vt:lpstr>Администратор бюджетных программ государственное учреждение      "Отдел занятости и социальных программ  Успенского района" </vt:lpstr>
      <vt:lpstr>Презентация PowerPoint</vt:lpstr>
      <vt:lpstr>Презентация PowerPoint</vt:lpstr>
      <vt:lpstr>Реализация мер по оказанию адресной социальной помощи нового формата и выплата гарантированного социального пакета детям от 1 года до 6 лет</vt:lpstr>
      <vt:lpstr>Оказание социальной помощи нуждающимся гражданам на дому</vt:lpstr>
      <vt:lpstr>Социальная помощь отдельным категориям нуждающихся граждан по решению местных представительных органов </vt:lpstr>
      <vt:lpstr>Обеспечение нуждающихся лиц с инвалидностью протезно-ортопедическими, сурдотехническими и тифлотехническими средствами, специальными средствами передвижения, обязательными гигиеническими средствами, а также предоставление услуг санаторно-курортного лечения, специалиста жестового языка, индивидуальных помощников в соответствии с индивидуальной программой абилитации и реабилитации лица с инвалидностью» </vt:lpstr>
    </vt:vector>
  </TitlesOfParts>
  <Company>MoBIL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посёлка Шульбинск города Семей Восточно-Казахстанской области на 2018 – 2020 годы</dc:title>
  <dc:creator>Аким Шульбинск</dc:creator>
  <cp:lastModifiedBy>User</cp:lastModifiedBy>
  <cp:revision>207</cp:revision>
  <cp:lastPrinted>2026-10-28T05:56:52Z</cp:lastPrinted>
  <dcterms:created xsi:type="dcterms:W3CDTF">2018-01-26T07:47:31Z</dcterms:created>
  <dcterms:modified xsi:type="dcterms:W3CDTF">2026-10-28T09:41:24Z</dcterms:modified>
</cp:coreProperties>
</file>